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7" r:id="rId1"/>
  </p:sldMasterIdLst>
  <p:notesMasterIdLst>
    <p:notesMasterId r:id="rId15"/>
  </p:notesMasterIdLst>
  <p:sldIdLst>
    <p:sldId id="258" r:id="rId2"/>
    <p:sldId id="261" r:id="rId3"/>
    <p:sldId id="267" r:id="rId4"/>
    <p:sldId id="268" r:id="rId5"/>
    <p:sldId id="270" r:id="rId6"/>
    <p:sldId id="271" r:id="rId7"/>
    <p:sldId id="262" r:id="rId8"/>
    <p:sldId id="263" r:id="rId9"/>
    <p:sldId id="264" r:id="rId10"/>
    <p:sldId id="265" r:id="rId11"/>
    <p:sldId id="266" r:id="rId12"/>
    <p:sldId id="260" r:id="rId13"/>
    <p:sldId id="269"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8" d="100"/>
          <a:sy n="98" d="100"/>
        </p:scale>
        <p:origin x="360" y="-23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elina\Downloads\_&#1573;&#1587;&#1578;&#1576;&#1575;&#1606;&#1577;%20&#1578;&#1571;&#1579;&#1610;&#1585;&#1606;&#1575;%20&#1593;&#1604;&#1609;%20&#1575;&#1604;&#1576;&#1610;&#1574;&#1577;%20(Respons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elina\Downloads\_&#1573;&#1587;&#1578;&#1576;&#1575;&#1606;&#1577;%20&#1578;&#1571;&#1579;&#1610;&#1585;&#1606;&#1575;%20&#1593;&#1604;&#1609;%20&#1575;&#1604;&#1576;&#1610;&#1574;&#1577;%20(Respons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elina\Downloads\_&#1573;&#1587;&#1578;&#1576;&#1575;&#1606;&#1577;%20&#1578;&#1571;&#1579;&#1610;&#1585;&#1606;&#1575;%20&#1593;&#1604;&#1609;%20&#1575;&#1604;&#1576;&#1610;&#1574;&#1577;%20(Respons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elina\Downloads\_&#1573;&#1587;&#1578;&#1576;&#1575;&#1606;&#1577;%20&#1578;&#1571;&#1579;&#1610;&#1585;&#1606;&#1575;%20&#1593;&#1604;&#1609;%20&#1575;&#1604;&#1576;&#1610;&#1574;&#1577;%20(Respons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elina\Downloads\_&#1573;&#1587;&#1578;&#1576;&#1575;&#1606;&#1577;%20&#1578;&#1571;&#1579;&#1610;&#1585;&#1606;&#1575;%20&#1593;&#1604;&#1609;%20&#1575;&#1604;&#1576;&#1610;&#1574;&#1577;%20(Responses).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ar-JO" sz="1800" b="0" i="0" u="none" strike="noStrike" baseline="0">
                <a:effectLst/>
              </a:rPr>
              <a:t>قبل شراء العبوات البلاستيكية ، هل تفكر بتأثير ك على البيئة؟</a:t>
            </a:r>
            <a:r>
              <a:rPr lang="ar-JO" sz="1800" b="1" i="0" u="none" strike="noStrike" baseline="0"/>
              <a:t> </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hade val="6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9DB-4E9B-976D-021CEEA914F4}"/>
              </c:ext>
            </c:extLst>
          </c:dPt>
          <c:dPt>
            <c:idx val="1"/>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9DB-4E9B-976D-021CEEA914F4}"/>
              </c:ext>
            </c:extLst>
          </c:dPt>
          <c:dPt>
            <c:idx val="2"/>
            <c:bubble3D val="0"/>
            <c:spPr>
              <a:solidFill>
                <a:schemeClr val="accent1">
                  <a:tint val="6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9DB-4E9B-976D-021CEEA914F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سؤال1!$A$3:$A$5</c:f>
              <c:strCache>
                <c:ptCount val="3"/>
                <c:pt idx="0">
                  <c:v>بعض الأحيان</c:v>
                </c:pt>
                <c:pt idx="1">
                  <c:v>لا</c:v>
                </c:pt>
                <c:pt idx="2">
                  <c:v>نعم</c:v>
                </c:pt>
              </c:strCache>
            </c:strRef>
          </c:cat>
          <c:val>
            <c:numRef>
              <c:f>سؤال1!$B$3:$B$5</c:f>
              <c:numCache>
                <c:formatCode>General</c:formatCode>
                <c:ptCount val="3"/>
                <c:pt idx="0">
                  <c:v>26</c:v>
                </c:pt>
                <c:pt idx="1">
                  <c:v>8</c:v>
                </c:pt>
                <c:pt idx="2">
                  <c:v>12</c:v>
                </c:pt>
              </c:numCache>
            </c:numRef>
          </c:val>
          <c:extLst>
            <c:ext xmlns:c16="http://schemas.microsoft.com/office/drawing/2014/chart" uri="{C3380CC4-5D6E-409C-BE32-E72D297353CC}">
              <c16:uniqueId val="{00000006-79DB-4E9B-976D-021CEEA914F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lgn="ctr">
              <a:defRPr sz="1800" b="1" i="0" u="none" strike="noStrike" kern="1200" baseline="0">
                <a:solidFill>
                  <a:schemeClr val="dk1">
                    <a:lumMod val="75000"/>
                    <a:lumOff val="25000"/>
                  </a:schemeClr>
                </a:solidFill>
                <a:latin typeface="+mn-lt"/>
                <a:ea typeface="+mn-ea"/>
                <a:cs typeface="+mn-cs"/>
              </a:defRPr>
            </a:pPr>
            <a:r>
              <a:rPr lang="ar-JO" sz="1800" b="0" i="0" u="none" strike="noStrike" baseline="0">
                <a:effectLst/>
              </a:rPr>
              <a:t>هل تستخدم المصاصات البلاستيكية (</a:t>
            </a:r>
            <a:r>
              <a:rPr lang="en-US" sz="1800" b="0" i="0" u="none" strike="noStrike" baseline="0">
                <a:effectLst/>
              </a:rPr>
              <a:t>Plastic Straw) ؟</a:t>
            </a:r>
            <a:r>
              <a:rPr lang="en-US" sz="1800" b="1" i="0" u="none" strike="noStrike" baseline="0"/>
              <a:t> </a:t>
            </a:r>
            <a:endParaRPr lang="en-US"/>
          </a:p>
        </c:rich>
      </c:tx>
      <c:layout>
        <c:manualLayout>
          <c:xMode val="edge"/>
          <c:yMode val="edge"/>
          <c:x val="3.0824692373558561E-4"/>
          <c:y val="8.545846785752256E-3"/>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hade val="53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8AD-4283-9359-29A4DD5D1DAD}"/>
              </c:ext>
            </c:extLst>
          </c:dPt>
          <c:dPt>
            <c:idx val="1"/>
            <c:bubble3D val="0"/>
            <c:spPr>
              <a:solidFill>
                <a:schemeClr val="accent1">
                  <a:shade val="76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8AD-4283-9359-29A4DD5D1DAD}"/>
              </c:ext>
            </c:extLst>
          </c:dPt>
          <c:dPt>
            <c:idx val="2"/>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58AD-4283-9359-29A4DD5D1DAD}"/>
              </c:ext>
            </c:extLst>
          </c:dPt>
          <c:dPt>
            <c:idx val="3"/>
            <c:bubble3D val="0"/>
            <c:spPr>
              <a:solidFill>
                <a:schemeClr val="accent1">
                  <a:tint val="77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58AD-4283-9359-29A4DD5D1DAD}"/>
              </c:ext>
            </c:extLst>
          </c:dPt>
          <c:dPt>
            <c:idx val="4"/>
            <c:bubble3D val="0"/>
            <c:spPr>
              <a:solidFill>
                <a:schemeClr val="accent1">
                  <a:tint val="54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58AD-4283-9359-29A4DD5D1DA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سؤال2!$A$3:$A$7</c:f>
              <c:strCache>
                <c:ptCount val="5"/>
                <c:pt idx="0">
                  <c:v>بعض الأحيان</c:v>
                </c:pt>
                <c:pt idx="1">
                  <c:v>دائماً</c:v>
                </c:pt>
                <c:pt idx="2">
                  <c:v>قليلاً</c:v>
                </c:pt>
                <c:pt idx="3">
                  <c:v>كثيراً</c:v>
                </c:pt>
                <c:pt idx="4">
                  <c:v>لا أستخدمها أبداً</c:v>
                </c:pt>
              </c:strCache>
            </c:strRef>
          </c:cat>
          <c:val>
            <c:numRef>
              <c:f>سؤال2!$B$3:$B$7</c:f>
              <c:numCache>
                <c:formatCode>General</c:formatCode>
                <c:ptCount val="5"/>
                <c:pt idx="0">
                  <c:v>18</c:v>
                </c:pt>
                <c:pt idx="1">
                  <c:v>7</c:v>
                </c:pt>
                <c:pt idx="2">
                  <c:v>9</c:v>
                </c:pt>
                <c:pt idx="3">
                  <c:v>2</c:v>
                </c:pt>
                <c:pt idx="4">
                  <c:v>10</c:v>
                </c:pt>
              </c:numCache>
            </c:numRef>
          </c:val>
          <c:extLst>
            <c:ext xmlns:c16="http://schemas.microsoft.com/office/drawing/2014/chart" uri="{C3380CC4-5D6E-409C-BE32-E72D297353CC}">
              <c16:uniqueId val="{0000000A-58AD-4283-9359-29A4DD5D1DA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ar-JO"/>
              <a:t>هل تقوم بإعادة تدوير الورق؟</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hade val="53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A70-437C-B7F6-F4CBA4A44DD1}"/>
              </c:ext>
            </c:extLst>
          </c:dPt>
          <c:dPt>
            <c:idx val="1"/>
            <c:bubble3D val="0"/>
            <c:spPr>
              <a:solidFill>
                <a:schemeClr val="accent1">
                  <a:shade val="76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A70-437C-B7F6-F4CBA4A44DD1}"/>
              </c:ext>
            </c:extLst>
          </c:dPt>
          <c:dPt>
            <c:idx val="2"/>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A70-437C-B7F6-F4CBA4A44DD1}"/>
              </c:ext>
            </c:extLst>
          </c:dPt>
          <c:dPt>
            <c:idx val="3"/>
            <c:bubble3D val="0"/>
            <c:spPr>
              <a:solidFill>
                <a:schemeClr val="accent1">
                  <a:tint val="77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AA70-437C-B7F6-F4CBA4A44DD1}"/>
              </c:ext>
            </c:extLst>
          </c:dPt>
          <c:dPt>
            <c:idx val="4"/>
            <c:bubble3D val="0"/>
            <c:spPr>
              <a:solidFill>
                <a:schemeClr val="accent1">
                  <a:tint val="54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AA70-437C-B7F6-F4CBA4A44DD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سؤال3!$A$3:$A$7</c:f>
              <c:strCache>
                <c:ptCount val="5"/>
                <c:pt idx="0">
                  <c:v>أبداً</c:v>
                </c:pt>
                <c:pt idx="1">
                  <c:v>بعض الأحيان</c:v>
                </c:pt>
                <c:pt idx="2">
                  <c:v>دائماً</c:v>
                </c:pt>
                <c:pt idx="3">
                  <c:v>قليلاً</c:v>
                </c:pt>
                <c:pt idx="4">
                  <c:v>كثيراً</c:v>
                </c:pt>
              </c:strCache>
            </c:strRef>
          </c:cat>
          <c:val>
            <c:numRef>
              <c:f>سؤال3!$B$3:$B$7</c:f>
              <c:numCache>
                <c:formatCode>General</c:formatCode>
                <c:ptCount val="5"/>
                <c:pt idx="0">
                  <c:v>13</c:v>
                </c:pt>
                <c:pt idx="1">
                  <c:v>9</c:v>
                </c:pt>
                <c:pt idx="2">
                  <c:v>4</c:v>
                </c:pt>
                <c:pt idx="3">
                  <c:v>11</c:v>
                </c:pt>
                <c:pt idx="4">
                  <c:v>9</c:v>
                </c:pt>
              </c:numCache>
            </c:numRef>
          </c:val>
          <c:extLst>
            <c:ext xmlns:c16="http://schemas.microsoft.com/office/drawing/2014/chart" uri="{C3380CC4-5D6E-409C-BE32-E72D297353CC}">
              <c16:uniqueId val="{0000000A-AA70-437C-B7F6-F4CBA4A44DD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83190993405362668"/>
          <c:y val="0.39925146136539508"/>
          <c:w val="0.15440474323945957"/>
          <c:h val="0.3210724150578887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ar-JO" sz="1800" b="0" i="0" u="none" strike="noStrike" baseline="0">
                <a:effectLst/>
              </a:rPr>
              <a:t> هل تستخدمون لوحات شمسية لتوليد الطاقة في منزلكم؟</a:t>
            </a:r>
            <a:r>
              <a:rPr lang="ar-JO" sz="1800" b="1" i="0" u="none" strike="noStrike" baseline="0"/>
              <a:t> </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hade val="6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C54-491A-864B-A5FEF84AE212}"/>
              </c:ext>
            </c:extLst>
          </c:dPt>
          <c:dPt>
            <c:idx val="1"/>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C54-491A-864B-A5FEF84AE212}"/>
              </c:ext>
            </c:extLst>
          </c:dPt>
          <c:dPt>
            <c:idx val="2"/>
            <c:bubble3D val="0"/>
            <c:spPr>
              <a:solidFill>
                <a:schemeClr val="accent1">
                  <a:tint val="6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C54-491A-864B-A5FEF84AE21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سؤال4!$A$3:$A$5</c:f>
              <c:strCache>
                <c:ptCount val="3"/>
                <c:pt idx="0">
                  <c:v>نعم</c:v>
                </c:pt>
                <c:pt idx="1">
                  <c:v>لا</c:v>
                </c:pt>
                <c:pt idx="2">
                  <c:v>لا أعلم</c:v>
                </c:pt>
              </c:strCache>
            </c:strRef>
          </c:cat>
          <c:val>
            <c:numRef>
              <c:f>سؤال4!$B$3:$B$5</c:f>
              <c:numCache>
                <c:formatCode>General</c:formatCode>
                <c:ptCount val="3"/>
                <c:pt idx="0">
                  <c:v>18</c:v>
                </c:pt>
                <c:pt idx="1">
                  <c:v>26</c:v>
                </c:pt>
                <c:pt idx="2">
                  <c:v>2</c:v>
                </c:pt>
              </c:numCache>
            </c:numRef>
          </c:val>
          <c:extLst>
            <c:ext xmlns:c16="http://schemas.microsoft.com/office/drawing/2014/chart" uri="{C3380CC4-5D6E-409C-BE32-E72D297353CC}">
              <c16:uniqueId val="{00000006-CC54-491A-864B-A5FEF84AE21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8348600174978122"/>
          <c:y val="0.44410032079323419"/>
          <c:w val="0.19984733158355208"/>
          <c:h val="0.2354101049868766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ar-JO"/>
              <a:t>:من الممارسات التالية ، ضع إشارة على الممارسة التي تقوم بها بشكل دائم </a:t>
            </a:r>
            <a:endParaRPr lang="en-US"/>
          </a:p>
        </c:rich>
      </c:tx>
      <c:layout>
        <c:manualLayout>
          <c:xMode val="edge"/>
          <c:yMode val="edge"/>
          <c:x val="0.21000353868990507"/>
          <c:y val="2.1251929407449355E-2"/>
        </c:manualLayout>
      </c:layout>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0.11357712134027674"/>
          <c:y val="0.26545801756647669"/>
          <c:w val="0.7924197363909371"/>
          <c:h val="0.56691412614074332"/>
        </c:manualLayout>
      </c:layout>
      <c:barChart>
        <c:barDir val="col"/>
        <c:grouping val="clustered"/>
        <c:varyColors val="0"/>
        <c:ser>
          <c:idx val="0"/>
          <c:order val="0"/>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'سؤال 5'!$A$54:$F$54</c:f>
              <c:strCache>
                <c:ptCount val="6"/>
                <c:pt idx="0">
                  <c:v>أقوم بإطفاء الأنوار في الغرف الغير مستخدمة</c:v>
                </c:pt>
                <c:pt idx="1">
                  <c:v> لا أترك المكيف الكهربائي مشتعل في الغرف الغير مستخدمة</c:v>
                </c:pt>
                <c:pt idx="2">
                  <c:v> لا أستخدم الماء للهو واللعب</c:v>
                </c:pt>
                <c:pt idx="3">
                  <c:v> اغسل السيارة باستخدام الدلو وليس صنبور الماء</c:v>
                </c:pt>
                <c:pt idx="4">
                  <c:v> استخدم  الإضائة الطبيعية من أشعة الشمس قدر المستطاع بدل إشعال الإضاءة الكهربائية</c:v>
                </c:pt>
                <c:pt idx="5">
                  <c:v> أطفئ السيارة عند الإنتظار الطويل</c:v>
                </c:pt>
              </c:strCache>
            </c:strRef>
          </c:cat>
          <c:val>
            <c:numRef>
              <c:f>'سؤال 5'!$A$55:$F$55</c:f>
              <c:numCache>
                <c:formatCode>General</c:formatCode>
                <c:ptCount val="6"/>
                <c:pt idx="0">
                  <c:v>45</c:v>
                </c:pt>
                <c:pt idx="1">
                  <c:v>40</c:v>
                </c:pt>
                <c:pt idx="2">
                  <c:v>41</c:v>
                </c:pt>
                <c:pt idx="3">
                  <c:v>24</c:v>
                </c:pt>
                <c:pt idx="4">
                  <c:v>35</c:v>
                </c:pt>
                <c:pt idx="5">
                  <c:v>35</c:v>
                </c:pt>
              </c:numCache>
            </c:numRef>
          </c:val>
          <c:extLst>
            <c:ext xmlns:c16="http://schemas.microsoft.com/office/drawing/2014/chart" uri="{C3380CC4-5D6E-409C-BE32-E72D297353CC}">
              <c16:uniqueId val="{00000000-D38C-484E-A956-02CC69A031B9}"/>
            </c:ext>
          </c:extLst>
        </c:ser>
        <c:dLbls>
          <c:dLblPos val="inEnd"/>
          <c:showLegendKey val="0"/>
          <c:showVal val="1"/>
          <c:showCatName val="0"/>
          <c:showSerName val="0"/>
          <c:showPercent val="0"/>
          <c:showBubbleSize val="0"/>
        </c:dLbls>
        <c:gapWidth val="164"/>
        <c:overlap val="-22"/>
        <c:axId val="820341279"/>
        <c:axId val="820344191"/>
      </c:barChart>
      <c:catAx>
        <c:axId val="820341279"/>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0344191"/>
        <c:crosses val="autoZero"/>
        <c:auto val="1"/>
        <c:lblAlgn val="ctr"/>
        <c:lblOffset val="100"/>
        <c:noMultiLvlLbl val="0"/>
      </c:catAx>
      <c:valAx>
        <c:axId val="82034419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03412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6213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3c3aae7d3a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3c3aae7d3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6350"/>
            <a:ext cx="9144000" cy="5149850"/>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5/19/2023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9538091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5/19/2023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3994040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5/19/2023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4113010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smtClean="0"/>
              <a:t>5/19/2023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4152756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5/19/2023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5858232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5/19/2023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6335946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5/19/2023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821717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5/19/2023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0312249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57619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5/19/2023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6528449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5/19/2023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9640791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5/19/2023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0503578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5/19/2023</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9008116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5/19/2023</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0290690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5/19/2023</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16872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5/19/2023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6836316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5" name="Date Placeholder 4"/>
          <p:cNvSpPr>
            <a:spLocks noGrp="1"/>
          </p:cNvSpPr>
          <p:nvPr>
            <p:ph type="dt" sz="half" idx="10"/>
          </p:nvPr>
        </p:nvSpPr>
        <p:spPr/>
        <p:txBody>
          <a:bodyPr/>
          <a:lstStyle/>
          <a:p>
            <a:fld id="{35E72C73-2D91-4E12-BA25-F0AA0C03599B}" type="datetimeFigureOut">
              <a:rPr lang="en-US" smtClean="0"/>
              <a:t>5/19/2023</a:t>
            </a:fld>
            <a:endParaRPr lang="en-US" dirty="0"/>
          </a:p>
        </p:txBody>
      </p:sp>
    </p:spTree>
    <p:extLst>
      <p:ext uri="{BB962C8B-B14F-4D97-AF65-F5344CB8AC3E}">
        <p14:creationId xmlns:p14="http://schemas.microsoft.com/office/powerpoint/2010/main" val="13954080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2BE451C3-0FF4-47C4-B829-773ADF60F88C}" type="datetimeFigureOut">
              <a:rPr lang="en-US" smtClean="0"/>
              <a:t>5/19/2023</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1617272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hf sldNum="0"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s://www.bayut.com/mybayut/ar/%D8%A3%D8%B6%D8%B1%D8%A7%D8%B1-%D8%A7%D9%84%D9%86%D9%81%D8%A7%D9%8A%D8%A7%D8%AA-%D8%A7%D9%84%D8%A8%D9%84%D8%A7%D8%B3%D8%AA%D9%8A%D9%83%D9%8A%D8%A9-%D8%A7%D9%84%D8%A8%D9%8A%D8%A6%D8%A9/"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hyperlink" Target="https://geolougy.com/k/%D9%83%D9%8A%D9%81%D9%8A%D8%A9-%D8%A7%D9%84%D9%85%D8%AD%D8%A7%D9%81%D8%B8%D8%A9-%D8%B9%D9%84%D9%89-%D8%A7%D9%84%D8%A8%D9%8A%D8%A6%D8%A9"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ctrTitle"/>
          </p:nvPr>
        </p:nvSpPr>
        <p:spPr>
          <a:xfrm>
            <a:off x="1130300" y="935495"/>
            <a:ext cx="5825202" cy="1234727"/>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ar-JO" dirty="0"/>
              <a:t>المحافظة على البيئة</a:t>
            </a:r>
            <a:endParaRPr dirty="0"/>
          </a:p>
        </p:txBody>
      </p:sp>
      <p:sp>
        <p:nvSpPr>
          <p:cNvPr id="67" name="Google Shape;67;p15"/>
          <p:cNvSpPr txBox="1">
            <a:spLocks noGrp="1"/>
          </p:cNvSpPr>
          <p:nvPr>
            <p:ph type="subTitle" idx="1"/>
          </p:nvPr>
        </p:nvSpPr>
        <p:spPr>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ar-JO" dirty="0"/>
              <a:t>عمل الطّالبات:سيلينا هنديله و يسمينا قناس</a:t>
            </a:r>
            <a:endParaRPr lang="en-US" dirty="0"/>
          </a:p>
          <a:p>
            <a:pPr marL="0" lvl="0" indent="0" algn="ctr" rtl="0">
              <a:spcBef>
                <a:spcPts val="0"/>
              </a:spcBef>
              <a:spcAft>
                <a:spcPts val="0"/>
              </a:spcAft>
              <a:buNone/>
            </a:pPr>
            <a:r>
              <a:rPr lang="ar-JO" dirty="0"/>
              <a:t>الصف السادس ه </a:t>
            </a:r>
          </a:p>
          <a:p>
            <a:pPr marL="0" lvl="0" indent="0" algn="ctr"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591B6-5F69-7F2F-834E-118A22E07A54}"/>
              </a:ext>
            </a:extLst>
          </p:cNvPr>
          <p:cNvSpPr>
            <a:spLocks noGrp="1"/>
          </p:cNvSpPr>
          <p:nvPr>
            <p:ph type="title"/>
          </p:nvPr>
        </p:nvSpPr>
        <p:spPr/>
        <p:txBody>
          <a:bodyPr>
            <a:normAutofit fontScale="90000"/>
          </a:bodyPr>
          <a:lstStyle/>
          <a:p>
            <a:pPr algn="ctr"/>
            <a:r>
              <a:rPr lang="ar-JO" sz="2800" b="0" i="0" u="none" strike="noStrike" baseline="0" dirty="0">
                <a:solidFill>
                  <a:srgbClr val="002060"/>
                </a:solidFill>
                <a:effectLst/>
              </a:rPr>
              <a:t> هل تستخدمون لوحات شمسية لتوليد الطاقة في منزلكم؟</a:t>
            </a:r>
            <a:r>
              <a:rPr lang="ar-JO" sz="2800" b="1" i="0" u="none" strike="noStrike" baseline="0" dirty="0">
                <a:solidFill>
                  <a:srgbClr val="002060"/>
                </a:solidFill>
              </a:rPr>
              <a:t> </a:t>
            </a:r>
            <a:br>
              <a:rPr lang="en-US" dirty="0">
                <a:solidFill>
                  <a:srgbClr val="002060"/>
                </a:solidFill>
              </a:rPr>
            </a:br>
            <a:endParaRPr lang="en-US" dirty="0">
              <a:solidFill>
                <a:srgbClr val="002060"/>
              </a:solidFill>
            </a:endParaRPr>
          </a:p>
        </p:txBody>
      </p:sp>
      <p:sp>
        <p:nvSpPr>
          <p:cNvPr id="3" name="Text Placeholder 2">
            <a:extLst>
              <a:ext uri="{FF2B5EF4-FFF2-40B4-BE49-F238E27FC236}">
                <a16:creationId xmlns:a16="http://schemas.microsoft.com/office/drawing/2014/main" id="{28B3D2AA-0BBF-E6EB-BF86-4DEE04A08DA4}"/>
              </a:ext>
            </a:extLst>
          </p:cNvPr>
          <p:cNvSpPr>
            <a:spLocks noGrp="1"/>
          </p:cNvSpPr>
          <p:nvPr>
            <p:ph type="body" idx="1"/>
          </p:nvPr>
        </p:nvSpPr>
        <p:spPr/>
        <p:txBody>
          <a:bodyPr/>
          <a:lstStyle/>
          <a:p>
            <a:pPr marL="114300" indent="0">
              <a:buNone/>
            </a:pPr>
            <a:endParaRPr lang="en-US" dirty="0"/>
          </a:p>
        </p:txBody>
      </p:sp>
      <p:graphicFrame>
        <p:nvGraphicFramePr>
          <p:cNvPr id="4" name="Chart 3">
            <a:extLst>
              <a:ext uri="{FF2B5EF4-FFF2-40B4-BE49-F238E27FC236}">
                <a16:creationId xmlns:a16="http://schemas.microsoft.com/office/drawing/2014/main" id="{B9F25CF5-526B-22E6-C564-87AAAF3498B3}"/>
              </a:ext>
            </a:extLst>
          </p:cNvPr>
          <p:cNvGraphicFramePr>
            <a:graphicFrameLocks/>
          </p:cNvGraphicFramePr>
          <p:nvPr>
            <p:extLst>
              <p:ext uri="{D42A27DB-BD31-4B8C-83A1-F6EECF244321}">
                <p14:modId xmlns:p14="http://schemas.microsoft.com/office/powerpoint/2010/main" val="4165519827"/>
              </p:ext>
            </p:extLst>
          </p:nvPr>
        </p:nvGraphicFramePr>
        <p:xfrm>
          <a:off x="1821052" y="1465898"/>
          <a:ext cx="5346915" cy="32325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4875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591B6-5F69-7F2F-834E-118A22E07A54}"/>
              </a:ext>
            </a:extLst>
          </p:cNvPr>
          <p:cNvSpPr>
            <a:spLocks noGrp="1"/>
          </p:cNvSpPr>
          <p:nvPr>
            <p:ph type="title"/>
          </p:nvPr>
        </p:nvSpPr>
        <p:spPr>
          <a:xfrm>
            <a:off x="311700" y="224531"/>
            <a:ext cx="8520600" cy="572700"/>
          </a:xfrm>
        </p:spPr>
        <p:txBody>
          <a:bodyPr>
            <a:normAutofit fontScale="90000"/>
          </a:bodyPr>
          <a:lstStyle/>
          <a:p>
            <a:pPr algn="ctr"/>
            <a:r>
              <a:rPr lang="ar-JO" sz="2800" b="0" i="0" u="none" strike="noStrike" baseline="0" dirty="0">
                <a:solidFill>
                  <a:schemeClr val="accent1">
                    <a:lumMod val="60000"/>
                    <a:lumOff val="40000"/>
                  </a:schemeClr>
                </a:solidFill>
                <a:effectLst/>
              </a:rPr>
              <a:t>:من الممارسات التالية ، ضع إشارة على الممارسة التي تقوم بها بشكل دائم</a:t>
            </a:r>
            <a:r>
              <a:rPr lang="ar-JO" sz="2800" b="0" i="0" u="none" strike="noStrike" baseline="0" dirty="0">
                <a:solidFill>
                  <a:schemeClr val="accent1">
                    <a:lumMod val="60000"/>
                    <a:lumOff val="40000"/>
                  </a:schemeClr>
                </a:solidFill>
              </a:rPr>
              <a:t> </a:t>
            </a:r>
            <a:br>
              <a:rPr lang="en-US" dirty="0">
                <a:solidFill>
                  <a:schemeClr val="accent1">
                    <a:lumMod val="60000"/>
                    <a:lumOff val="40000"/>
                  </a:schemeClr>
                </a:solidFill>
              </a:rPr>
            </a:br>
            <a:endParaRPr lang="en-US" dirty="0">
              <a:solidFill>
                <a:schemeClr val="accent1">
                  <a:lumMod val="60000"/>
                  <a:lumOff val="40000"/>
                </a:schemeClr>
              </a:solidFill>
            </a:endParaRPr>
          </a:p>
        </p:txBody>
      </p:sp>
      <p:graphicFrame>
        <p:nvGraphicFramePr>
          <p:cNvPr id="4" name="Chart 3">
            <a:extLst>
              <a:ext uri="{FF2B5EF4-FFF2-40B4-BE49-F238E27FC236}">
                <a16:creationId xmlns:a16="http://schemas.microsoft.com/office/drawing/2014/main" id="{19D4DC55-9B11-460F-8EC6-55E8946A040A}"/>
              </a:ext>
            </a:extLst>
          </p:cNvPr>
          <p:cNvGraphicFramePr>
            <a:graphicFrameLocks/>
          </p:cNvGraphicFramePr>
          <p:nvPr>
            <p:extLst>
              <p:ext uri="{D42A27DB-BD31-4B8C-83A1-F6EECF244321}">
                <p14:modId xmlns:p14="http://schemas.microsoft.com/office/powerpoint/2010/main" val="1295631836"/>
              </p:ext>
            </p:extLst>
          </p:nvPr>
        </p:nvGraphicFramePr>
        <p:xfrm>
          <a:off x="371690" y="1167319"/>
          <a:ext cx="7819000" cy="39040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6386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ar-JO" dirty="0"/>
              <a:t>رابط المعاومات</a:t>
            </a:r>
            <a:endParaRPr dirty="0"/>
          </a:p>
        </p:txBody>
      </p:sp>
      <p:sp>
        <p:nvSpPr>
          <p:cNvPr id="79" name="Google Shape;79;p17"/>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u="sng" dirty="0">
                <a:solidFill>
                  <a:schemeClr val="hlink"/>
                </a:solidFill>
                <a:hlinkClick r:id="rId3"/>
              </a:rPr>
              <a:t>https://www.bayut.com/mybayut/ar/%D8%A3%D8%B6%D8%B1%D8%A7%D8%B1-%D8%A7%D9%84%D9%86%D9%81%D8%A7%D9%8A%D8%A7%D8%AA-%D8%A7%D9%84%D8%A8%D9%84%D8%A7%D8%B3%D8%AA%D9%8A%D9%83%D9%8A%D8%A9-%D8%A7%D9%84%D8%A8%D9%8A%D8%A6%D8%A9/</a:t>
            </a:r>
            <a:endParaRPr lang="ar-JO" u="sng" dirty="0">
              <a:solidFill>
                <a:schemeClr val="hlink"/>
              </a:solidFill>
            </a:endParaRPr>
          </a:p>
          <a:p>
            <a:pPr marL="0" lvl="0" indent="0" algn="l" rtl="0">
              <a:spcBef>
                <a:spcPts val="0"/>
              </a:spcBef>
              <a:spcAft>
                <a:spcPts val="0"/>
              </a:spcAft>
              <a:buNone/>
            </a:pPr>
            <a:endParaRPr lang="ar-JO" u="sng" dirty="0">
              <a:solidFill>
                <a:schemeClr val="hlink"/>
              </a:solidFill>
            </a:endParaRPr>
          </a:p>
          <a:p>
            <a:pPr marL="0" lvl="0" indent="0" algn="l" rtl="0">
              <a:spcBef>
                <a:spcPts val="0"/>
              </a:spcBef>
              <a:spcAft>
                <a:spcPts val="0"/>
              </a:spcAft>
              <a:buNone/>
            </a:pPr>
            <a:r>
              <a:rPr lang="en-US" dirty="0">
                <a:hlinkClick r:id="rId4"/>
              </a:rPr>
              <a:t>https://geolougy.com/k/%D9%83%D9%8A%D9%81%D9%8A%D8%A9-%D8%A7%D9%84%D9%85%D8%AD%D8%A7%D9%81%D8%B8%D8%A9-%D8%B9%D9%84%D9%89-%D8%A7%D9%84%D8%A8%D9%8A%D8%A6%D8%A9</a:t>
            </a:r>
            <a:endParaRPr lang="ar-JO" u="sng" dirty="0">
              <a:solidFill>
                <a:schemeClr val="hlink"/>
              </a:solidFill>
            </a:endParaRPr>
          </a:p>
          <a:p>
            <a:pPr marL="0" lvl="0" indent="0" algn="l" rtl="0">
              <a:spcBef>
                <a:spcPts val="0"/>
              </a:spcBef>
              <a:spcAft>
                <a:spcPts val="0"/>
              </a:spcAft>
              <a:buNone/>
            </a:pPr>
            <a:endParaRPr lang="en-US" dirty="0"/>
          </a:p>
          <a:p>
            <a:pPr marL="0" lvl="0" indent="0" algn="l" rtl="0">
              <a:spcBef>
                <a:spcPts val="1200"/>
              </a:spcBef>
              <a:spcAft>
                <a:spcPts val="120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28AC08E8-2882-9AF1-E3A3-4F6F7E4F8607}"/>
              </a:ext>
            </a:extLst>
          </p:cNvPr>
          <p:cNvSpPr>
            <a:spLocks noGrp="1" noChangeArrowheads="1"/>
          </p:cNvSpPr>
          <p:nvPr>
            <p:ph type="ctrTitle"/>
          </p:nvPr>
        </p:nvSpPr>
        <p:spPr bwMode="auto">
          <a:xfrm>
            <a:off x="1425844" y="2200645"/>
            <a:ext cx="5804115" cy="71943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522" rIns="0" bIns="-9522"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altLang="en-US" sz="4800" b="0" i="0" u="none" strike="noStrike" cap="none" normalizeH="0" baseline="0" dirty="0">
                <a:ln>
                  <a:noFill/>
                </a:ln>
                <a:solidFill>
                  <a:schemeClr val="accent1">
                    <a:lumMod val="60000"/>
                    <a:lumOff val="40000"/>
                  </a:schemeClr>
                </a:solidFill>
                <a:effectLst/>
                <a:latin typeface="inherit"/>
                <a:cs typeface="Arial" panose="020B0604020202020204" pitchFamily="34" charset="0"/>
              </a:rPr>
              <a:t>شكرا على استماعكم</a:t>
            </a:r>
            <a:r>
              <a:rPr kumimoji="0" lang="en-US" altLang="en-US" sz="4800" b="0" i="0" u="none" strike="noStrike" cap="none" normalizeH="0" baseline="0" dirty="0">
                <a:ln>
                  <a:noFill/>
                </a:ln>
                <a:solidFill>
                  <a:schemeClr val="accent1">
                    <a:lumMod val="60000"/>
                    <a:lumOff val="40000"/>
                  </a:schemeClr>
                </a:solidFill>
                <a:effectLst/>
              </a:rPr>
              <a:t> </a:t>
            </a:r>
            <a:endParaRPr kumimoji="0" lang="en-US" altLang="en-US" sz="4800" b="0" i="0" u="none" strike="noStrike" cap="none" normalizeH="0" baseline="0" dirty="0">
              <a:ln>
                <a:noFill/>
              </a:ln>
              <a:solidFill>
                <a:schemeClr val="accent1">
                  <a:lumMod val="60000"/>
                  <a:lumOff val="40000"/>
                </a:schemeClr>
              </a:solidFill>
              <a:effectLst/>
              <a:latin typeface="Arial" panose="020B0604020202020204" pitchFamily="34" charset="0"/>
            </a:endParaRPr>
          </a:p>
        </p:txBody>
      </p:sp>
    </p:spTree>
    <p:extLst>
      <p:ext uri="{BB962C8B-B14F-4D97-AF65-F5344CB8AC3E}">
        <p14:creationId xmlns:p14="http://schemas.microsoft.com/office/powerpoint/2010/main" val="1997458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591B6-5F69-7F2F-834E-118A22E07A54}"/>
              </a:ext>
            </a:extLst>
          </p:cNvPr>
          <p:cNvSpPr>
            <a:spLocks noGrp="1"/>
          </p:cNvSpPr>
          <p:nvPr>
            <p:ph type="title"/>
          </p:nvPr>
        </p:nvSpPr>
        <p:spPr>
          <a:xfrm>
            <a:off x="2068080" y="445025"/>
            <a:ext cx="6764220" cy="572700"/>
          </a:xfrm>
        </p:spPr>
        <p:txBody>
          <a:bodyPr>
            <a:normAutofit fontScale="90000"/>
          </a:bodyPr>
          <a:lstStyle/>
          <a:p>
            <a:pPr algn="r"/>
            <a:r>
              <a:rPr lang="ar-JO" b="1" i="0" cap="all" dirty="0">
                <a:solidFill>
                  <a:srgbClr val="222222"/>
                </a:solidFill>
                <a:effectLst/>
                <a:latin typeface="Arabic-DroidKufi"/>
              </a:rPr>
              <a:t>اضرار المخلفات البلاستيكية على البيئة البحرية</a:t>
            </a:r>
            <a:br>
              <a:rPr lang="ar-JO" b="1" i="0" cap="all" dirty="0">
                <a:solidFill>
                  <a:srgbClr val="222222"/>
                </a:solidFill>
                <a:effectLst/>
                <a:latin typeface="Arabic-DroidKufi"/>
              </a:rPr>
            </a:br>
            <a:br>
              <a:rPr lang="ar-JO" dirty="0"/>
            </a:br>
            <a:endParaRPr lang="en-US" dirty="0"/>
          </a:p>
        </p:txBody>
      </p:sp>
      <p:sp>
        <p:nvSpPr>
          <p:cNvPr id="3" name="Text Placeholder 2">
            <a:extLst>
              <a:ext uri="{FF2B5EF4-FFF2-40B4-BE49-F238E27FC236}">
                <a16:creationId xmlns:a16="http://schemas.microsoft.com/office/drawing/2014/main" id="{28B3D2AA-0BBF-E6EB-BF86-4DEE04A08DA4}"/>
              </a:ext>
            </a:extLst>
          </p:cNvPr>
          <p:cNvSpPr>
            <a:spLocks noGrp="1"/>
          </p:cNvSpPr>
          <p:nvPr>
            <p:ph type="body" idx="1"/>
          </p:nvPr>
        </p:nvSpPr>
        <p:spPr>
          <a:xfrm>
            <a:off x="3873148" y="1017725"/>
            <a:ext cx="3789335" cy="3416400"/>
          </a:xfrm>
        </p:spPr>
        <p:txBody>
          <a:bodyPr>
            <a:normAutofit lnSpcReduction="10000"/>
          </a:bodyPr>
          <a:lstStyle/>
          <a:p>
            <a:pPr algn="r" rtl="1">
              <a:buFont typeface="Wingdings" panose="05000000000000000000" pitchFamily="2" charset="2"/>
              <a:buChar char="v"/>
            </a:pPr>
            <a:r>
              <a:rPr lang="ar-JO" b="0" i="0" dirty="0">
                <a:solidFill>
                  <a:srgbClr val="606060"/>
                </a:solidFill>
                <a:effectLst/>
                <a:latin typeface="Arabic-DroidKufi"/>
              </a:rPr>
              <a:t>مع مرور الزمن، تنقسم المخلفات البلاستيكية الى عدة أجزاء صغيرة مخلفة أضراراً أكبر تتمثل بابتلاع الأسماك لها، مما يلوث أنسجتها ويؤدي الى موتها.</a:t>
            </a:r>
          </a:p>
          <a:p>
            <a:pPr algn="r" rtl="1">
              <a:buFont typeface="Wingdings" panose="05000000000000000000" pitchFamily="2" charset="2"/>
              <a:buChar char="v"/>
            </a:pPr>
            <a:endParaRPr lang="ar-JO" b="0" i="0" dirty="0">
              <a:solidFill>
                <a:srgbClr val="606060"/>
              </a:solidFill>
              <a:effectLst/>
              <a:latin typeface="Arabic-DroidKufi"/>
            </a:endParaRPr>
          </a:p>
          <a:p>
            <a:pPr algn="r" rtl="1">
              <a:buFont typeface="Wingdings" panose="05000000000000000000" pitchFamily="2" charset="2"/>
              <a:buChar char="v"/>
            </a:pPr>
            <a:r>
              <a:rPr lang="ar-JO" b="0" i="0" dirty="0">
                <a:solidFill>
                  <a:srgbClr val="606060"/>
                </a:solidFill>
                <a:effectLst/>
                <a:latin typeface="Arabic-DroidKufi"/>
              </a:rPr>
              <a:t> أكثر الحيوانات البحرية المتضررة من المخلفات البلاستيكية هي السلاحف والحيتان والفقمة، حيث تتناول مع طعامها الأكياس والعبوات الفارغة وهذا يعمل على انسداد قنواتها الهضمية مما يؤدي الى موتها.</a:t>
            </a:r>
          </a:p>
          <a:p>
            <a:pPr algn="r" rtl="1">
              <a:buFont typeface="Wingdings" panose="05000000000000000000" pitchFamily="2" charset="2"/>
              <a:buChar char="v"/>
            </a:pPr>
            <a:endParaRPr lang="ar-JO" b="0" i="0" dirty="0">
              <a:solidFill>
                <a:srgbClr val="606060"/>
              </a:solidFill>
              <a:effectLst/>
              <a:latin typeface="Arabic-DroidKufi"/>
            </a:endParaRPr>
          </a:p>
          <a:p>
            <a:pPr algn="r" rtl="1">
              <a:buFont typeface="Wingdings" panose="05000000000000000000" pitchFamily="2" charset="2"/>
              <a:buChar char="v"/>
            </a:pPr>
            <a:r>
              <a:rPr lang="ar-JO" b="0" i="0" dirty="0">
                <a:solidFill>
                  <a:srgbClr val="606060"/>
                </a:solidFill>
                <a:effectLst/>
                <a:latin typeface="Arabic-DroidKufi"/>
              </a:rPr>
              <a:t> بالإضافة الى إلحاق الضرر بالشعاب المرجانية، فإن التفاف أكياس البلاستيك حول الشعاب المرجانية قد يحرمها من ضوء الشمس ومن التيارات المائية المتجددة التي تحمل لها الطعام والأكسجين، الأمر الذي يؤدي إلى تدهورها.</a:t>
            </a:r>
            <a:endParaRPr lang="en-US" dirty="0"/>
          </a:p>
        </p:txBody>
      </p:sp>
      <p:pic>
        <p:nvPicPr>
          <p:cNvPr id="5" name="Picture 4">
            <a:extLst>
              <a:ext uri="{FF2B5EF4-FFF2-40B4-BE49-F238E27FC236}">
                <a16:creationId xmlns:a16="http://schemas.microsoft.com/office/drawing/2014/main" id="{FD0D60DB-A8A6-9A9D-B134-CCF7E54E7EA6}"/>
              </a:ext>
            </a:extLst>
          </p:cNvPr>
          <p:cNvPicPr>
            <a:picLocks noChangeAspect="1"/>
          </p:cNvPicPr>
          <p:nvPr/>
        </p:nvPicPr>
        <p:blipFill>
          <a:blip r:embed="rId3"/>
          <a:stretch>
            <a:fillRect/>
          </a:stretch>
        </p:blipFill>
        <p:spPr>
          <a:xfrm>
            <a:off x="311700" y="2891492"/>
            <a:ext cx="3300124" cy="2086831"/>
          </a:xfrm>
          <a:prstGeom prst="rect">
            <a:avLst/>
          </a:prstGeom>
          <a:ln>
            <a:noFill/>
          </a:ln>
          <a:effectLst>
            <a:softEdge rad="112500"/>
          </a:effectLst>
        </p:spPr>
      </p:pic>
      <p:pic>
        <p:nvPicPr>
          <p:cNvPr id="7" name="Picture 6">
            <a:extLst>
              <a:ext uri="{FF2B5EF4-FFF2-40B4-BE49-F238E27FC236}">
                <a16:creationId xmlns:a16="http://schemas.microsoft.com/office/drawing/2014/main" id="{DCAD2431-37CA-093D-3259-EC4539230741}"/>
              </a:ext>
            </a:extLst>
          </p:cNvPr>
          <p:cNvPicPr>
            <a:picLocks noChangeAspect="1"/>
          </p:cNvPicPr>
          <p:nvPr/>
        </p:nvPicPr>
        <p:blipFill>
          <a:blip r:embed="rId4"/>
          <a:stretch>
            <a:fillRect/>
          </a:stretch>
        </p:blipFill>
        <p:spPr>
          <a:xfrm>
            <a:off x="311700" y="899973"/>
            <a:ext cx="3300124" cy="2045971"/>
          </a:xfrm>
          <a:prstGeom prst="rect">
            <a:avLst/>
          </a:prstGeom>
          <a:ln>
            <a:noFill/>
          </a:ln>
          <a:effectLst>
            <a:softEdge rad="112500"/>
          </a:effectLst>
        </p:spPr>
      </p:pic>
    </p:spTree>
    <p:extLst>
      <p:ext uri="{BB962C8B-B14F-4D97-AF65-F5344CB8AC3E}">
        <p14:creationId xmlns:p14="http://schemas.microsoft.com/office/powerpoint/2010/main" val="3999767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267B7-B814-73B9-99DD-6CC3724FD145}"/>
              </a:ext>
            </a:extLst>
          </p:cNvPr>
          <p:cNvSpPr>
            <a:spLocks noGrp="1"/>
          </p:cNvSpPr>
          <p:nvPr>
            <p:ph type="title"/>
          </p:nvPr>
        </p:nvSpPr>
        <p:spPr/>
        <p:txBody>
          <a:bodyPr>
            <a:normAutofit fontScale="90000"/>
          </a:bodyPr>
          <a:lstStyle/>
          <a:p>
            <a:pPr algn="r"/>
            <a:r>
              <a:rPr lang="ar-JO" b="1" i="0" cap="all" dirty="0">
                <a:solidFill>
                  <a:srgbClr val="222222"/>
                </a:solidFill>
                <a:effectLst/>
                <a:latin typeface="Arabic-DroidKufi"/>
              </a:rPr>
              <a:t>أضرار البلاستيك على الحيوانات والطيور</a:t>
            </a:r>
            <a:br>
              <a:rPr lang="ar-JO" b="1" i="0" cap="all" dirty="0">
                <a:solidFill>
                  <a:srgbClr val="222222"/>
                </a:solidFill>
                <a:effectLst/>
                <a:latin typeface="Arabic-DroidKufi"/>
              </a:rPr>
            </a:br>
            <a:endParaRPr lang="en-US" dirty="0"/>
          </a:p>
        </p:txBody>
      </p:sp>
      <p:sp>
        <p:nvSpPr>
          <p:cNvPr id="3" name="Text Placeholder 2">
            <a:extLst>
              <a:ext uri="{FF2B5EF4-FFF2-40B4-BE49-F238E27FC236}">
                <a16:creationId xmlns:a16="http://schemas.microsoft.com/office/drawing/2014/main" id="{7AB4A50A-58CC-1F32-61AD-1B08D698DF96}"/>
              </a:ext>
            </a:extLst>
          </p:cNvPr>
          <p:cNvSpPr>
            <a:spLocks noGrp="1"/>
          </p:cNvSpPr>
          <p:nvPr>
            <p:ph type="body" idx="1"/>
          </p:nvPr>
        </p:nvSpPr>
        <p:spPr>
          <a:xfrm>
            <a:off x="3914715" y="1117263"/>
            <a:ext cx="3222720" cy="3416400"/>
          </a:xfrm>
        </p:spPr>
        <p:txBody>
          <a:bodyPr>
            <a:normAutofit lnSpcReduction="10000"/>
          </a:bodyPr>
          <a:lstStyle/>
          <a:p>
            <a:pPr algn="r" rtl="1">
              <a:buFont typeface="Wingdings" panose="05000000000000000000" pitchFamily="2" charset="2"/>
              <a:buChar char="v"/>
            </a:pPr>
            <a:r>
              <a:rPr lang="ar-JO" b="0" i="0" dirty="0">
                <a:solidFill>
                  <a:srgbClr val="606060"/>
                </a:solidFill>
                <a:effectLst/>
                <a:latin typeface="Arabic-DroidKufi"/>
              </a:rPr>
              <a:t> إنّ الحيوانات والطيور التي تنجو من الموت تتعرض للعديد من الأمراض بسبب التلوث، وبالتالي تنتقل هذه الأمراض تلقائياً الى الإنسان عندما يقوم بأكلها.</a:t>
            </a:r>
          </a:p>
          <a:p>
            <a:pPr algn="r" rtl="1">
              <a:buFont typeface="Wingdings" panose="05000000000000000000" pitchFamily="2" charset="2"/>
              <a:buChar char="v"/>
            </a:pPr>
            <a:endParaRPr lang="en-US" b="0" i="0" dirty="0">
              <a:solidFill>
                <a:srgbClr val="606060"/>
              </a:solidFill>
              <a:effectLst/>
              <a:latin typeface="Arabic-DroidKufi"/>
            </a:endParaRPr>
          </a:p>
          <a:p>
            <a:pPr algn="r" rtl="1">
              <a:buFont typeface="Wingdings" panose="05000000000000000000" pitchFamily="2" charset="2"/>
              <a:buChar char="v"/>
            </a:pPr>
            <a:r>
              <a:rPr lang="ar-JO" b="0" i="0" dirty="0">
                <a:solidFill>
                  <a:srgbClr val="606060"/>
                </a:solidFill>
                <a:effectLst/>
                <a:latin typeface="Arabic-DroidKufi"/>
              </a:rPr>
              <a:t> أما بالنسبة للحيوانات البرية، فإن تطاير الأكياس البلاستيكية في المراعي والمناطق الريفية يؤدي الى نفوق الكثير منها، مثل الأبقار والماعز والأغنام، فقد لوحظ أن وجود هذه الأكياس أو جزء منها يؤدي الى انسداد الجهاز التنفسي وخاصة القصبات الهوائية والرئتين، بالإضافة الى انسداد القناة الهضمية لدى الحيوانات التي تبتلعها، وتكون النتيجة إما المرض أو فقدان الشهية أو الموت.</a:t>
            </a:r>
            <a:endParaRPr lang="en-US" dirty="0"/>
          </a:p>
        </p:txBody>
      </p:sp>
      <p:pic>
        <p:nvPicPr>
          <p:cNvPr id="5" name="Picture 4">
            <a:extLst>
              <a:ext uri="{FF2B5EF4-FFF2-40B4-BE49-F238E27FC236}">
                <a16:creationId xmlns:a16="http://schemas.microsoft.com/office/drawing/2014/main" id="{792BACDE-291A-F426-1D0D-35939349061E}"/>
              </a:ext>
            </a:extLst>
          </p:cNvPr>
          <p:cNvPicPr>
            <a:picLocks noChangeAspect="1"/>
          </p:cNvPicPr>
          <p:nvPr/>
        </p:nvPicPr>
        <p:blipFill>
          <a:blip r:embed="rId2"/>
          <a:stretch>
            <a:fillRect/>
          </a:stretch>
        </p:blipFill>
        <p:spPr>
          <a:xfrm>
            <a:off x="395207" y="3013531"/>
            <a:ext cx="3273605" cy="1684944"/>
          </a:xfrm>
          <a:prstGeom prst="rect">
            <a:avLst/>
          </a:prstGeom>
          <a:ln>
            <a:noFill/>
          </a:ln>
          <a:effectLst>
            <a:softEdge rad="112500"/>
          </a:effectLst>
        </p:spPr>
      </p:pic>
      <p:pic>
        <p:nvPicPr>
          <p:cNvPr id="7" name="Picture 6">
            <a:extLst>
              <a:ext uri="{FF2B5EF4-FFF2-40B4-BE49-F238E27FC236}">
                <a16:creationId xmlns:a16="http://schemas.microsoft.com/office/drawing/2014/main" id="{74CA1CA3-B279-39F1-A981-406842C5D152}"/>
              </a:ext>
            </a:extLst>
          </p:cNvPr>
          <p:cNvPicPr>
            <a:picLocks noChangeAspect="1"/>
          </p:cNvPicPr>
          <p:nvPr/>
        </p:nvPicPr>
        <p:blipFill>
          <a:blip r:embed="rId3"/>
          <a:stretch>
            <a:fillRect/>
          </a:stretch>
        </p:blipFill>
        <p:spPr>
          <a:xfrm>
            <a:off x="395207" y="920263"/>
            <a:ext cx="3222720" cy="2023182"/>
          </a:xfrm>
          <a:prstGeom prst="rect">
            <a:avLst/>
          </a:prstGeom>
          <a:ln>
            <a:noFill/>
          </a:ln>
          <a:effectLst>
            <a:softEdge rad="112500"/>
          </a:effectLst>
        </p:spPr>
      </p:pic>
    </p:spTree>
    <p:extLst>
      <p:ext uri="{BB962C8B-B14F-4D97-AF65-F5344CB8AC3E}">
        <p14:creationId xmlns:p14="http://schemas.microsoft.com/office/powerpoint/2010/main" val="1958731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4E62C-2B82-FE51-E8B9-528DD6E52911}"/>
              </a:ext>
            </a:extLst>
          </p:cNvPr>
          <p:cNvSpPr>
            <a:spLocks noGrp="1"/>
          </p:cNvSpPr>
          <p:nvPr>
            <p:ph type="title"/>
          </p:nvPr>
        </p:nvSpPr>
        <p:spPr/>
        <p:txBody>
          <a:bodyPr>
            <a:normAutofit fontScale="90000"/>
          </a:bodyPr>
          <a:lstStyle/>
          <a:p>
            <a:pPr algn="r"/>
            <a:r>
              <a:rPr lang="ar-JO" b="1" i="0" cap="all" dirty="0">
                <a:solidFill>
                  <a:srgbClr val="222222"/>
                </a:solidFill>
                <a:effectLst/>
                <a:latin typeface="Arabic-DroidKufi"/>
              </a:rPr>
              <a:t>أضرار البلاستيك على التربة</a:t>
            </a:r>
            <a:br>
              <a:rPr lang="ar-JO" b="1" i="0" cap="all" dirty="0">
                <a:solidFill>
                  <a:srgbClr val="222222"/>
                </a:solidFill>
                <a:effectLst/>
                <a:latin typeface="Arabic-DroidKufi"/>
              </a:rPr>
            </a:br>
            <a:br>
              <a:rPr lang="ar-JO" dirty="0"/>
            </a:br>
            <a:endParaRPr lang="en-US" dirty="0"/>
          </a:p>
        </p:txBody>
      </p:sp>
      <p:sp>
        <p:nvSpPr>
          <p:cNvPr id="3" name="Text Placeholder 2">
            <a:extLst>
              <a:ext uri="{FF2B5EF4-FFF2-40B4-BE49-F238E27FC236}">
                <a16:creationId xmlns:a16="http://schemas.microsoft.com/office/drawing/2014/main" id="{B992A19B-8C55-A5F3-FBFC-C5D063743884}"/>
              </a:ext>
            </a:extLst>
          </p:cNvPr>
          <p:cNvSpPr>
            <a:spLocks noGrp="1"/>
          </p:cNvSpPr>
          <p:nvPr>
            <p:ph type="body" idx="1"/>
          </p:nvPr>
        </p:nvSpPr>
        <p:spPr>
          <a:xfrm>
            <a:off x="4246534" y="1361702"/>
            <a:ext cx="3606930" cy="3416400"/>
          </a:xfrm>
        </p:spPr>
        <p:txBody>
          <a:bodyPr/>
          <a:lstStyle/>
          <a:p>
            <a:pPr algn="r" rtl="1">
              <a:buFont typeface="Wingdings" panose="05000000000000000000" pitchFamily="2" charset="2"/>
              <a:buChar char="v"/>
            </a:pPr>
            <a:r>
              <a:rPr lang="ar-JO" b="0" i="0" dirty="0">
                <a:solidFill>
                  <a:srgbClr val="606060"/>
                </a:solidFill>
                <a:effectLst/>
                <a:latin typeface="Arabic-DroidKufi"/>
              </a:rPr>
              <a:t>من المعروف أن النفايات البلاستيكية لا تتحلل على الفور، فهذا يؤدي الى تراكمها في التربة، مما يفقدها خصوبتها على المدى البعيد، بالإضافة الى وجود العبوات البلاستيكية وغيرها من المخلفات التي تؤثر على نمو الأعشاب والنباتات بشكل طبيعي، فهي تعمل على حجب ضوء الشمس عن التربة، مما يفسدها ويقلل من وجود الحشرات الحية فيها، وبالتالي يحدث خلل في التكوين البيولوجي للتربة، فتصبح غير صالحة.</a:t>
            </a:r>
          </a:p>
        </p:txBody>
      </p:sp>
      <p:pic>
        <p:nvPicPr>
          <p:cNvPr id="5" name="Picture 4">
            <a:extLst>
              <a:ext uri="{FF2B5EF4-FFF2-40B4-BE49-F238E27FC236}">
                <a16:creationId xmlns:a16="http://schemas.microsoft.com/office/drawing/2014/main" id="{85235B0A-3125-C4CA-C303-C6401295C54F}"/>
              </a:ext>
            </a:extLst>
          </p:cNvPr>
          <p:cNvPicPr>
            <a:picLocks noChangeAspect="1"/>
          </p:cNvPicPr>
          <p:nvPr/>
        </p:nvPicPr>
        <p:blipFill>
          <a:blip r:embed="rId2"/>
          <a:stretch>
            <a:fillRect/>
          </a:stretch>
        </p:blipFill>
        <p:spPr>
          <a:xfrm>
            <a:off x="538986" y="2316995"/>
            <a:ext cx="3335590" cy="2020653"/>
          </a:xfrm>
          <a:prstGeom prst="rect">
            <a:avLst/>
          </a:prstGeom>
          <a:ln>
            <a:noFill/>
          </a:ln>
          <a:effectLst>
            <a:softEdge rad="112500"/>
          </a:effectLst>
        </p:spPr>
      </p:pic>
      <p:pic>
        <p:nvPicPr>
          <p:cNvPr id="7" name="Picture 6">
            <a:extLst>
              <a:ext uri="{FF2B5EF4-FFF2-40B4-BE49-F238E27FC236}">
                <a16:creationId xmlns:a16="http://schemas.microsoft.com/office/drawing/2014/main" id="{589C394D-C7A0-E1CC-3830-9AF9E80CDA5A}"/>
              </a:ext>
            </a:extLst>
          </p:cNvPr>
          <p:cNvPicPr>
            <a:picLocks noChangeAspect="1"/>
          </p:cNvPicPr>
          <p:nvPr/>
        </p:nvPicPr>
        <p:blipFill>
          <a:blip r:embed="rId3"/>
          <a:stretch>
            <a:fillRect/>
          </a:stretch>
        </p:blipFill>
        <p:spPr>
          <a:xfrm>
            <a:off x="538986" y="445025"/>
            <a:ext cx="3393860" cy="1814977"/>
          </a:xfrm>
          <a:prstGeom prst="rect">
            <a:avLst/>
          </a:prstGeom>
          <a:ln>
            <a:noFill/>
          </a:ln>
          <a:effectLst>
            <a:softEdge rad="112500"/>
          </a:effectLst>
        </p:spPr>
      </p:pic>
    </p:spTree>
    <p:extLst>
      <p:ext uri="{BB962C8B-B14F-4D97-AF65-F5344CB8AC3E}">
        <p14:creationId xmlns:p14="http://schemas.microsoft.com/office/powerpoint/2010/main" val="1574572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0C341-2987-BAD7-C6C7-F5C13287B0C1}"/>
              </a:ext>
            </a:extLst>
          </p:cNvPr>
          <p:cNvSpPr>
            <a:spLocks noGrp="1"/>
          </p:cNvSpPr>
          <p:nvPr>
            <p:ph type="title"/>
          </p:nvPr>
        </p:nvSpPr>
        <p:spPr/>
        <p:txBody>
          <a:bodyPr/>
          <a:lstStyle/>
          <a:p>
            <a:pPr algn="r"/>
            <a:r>
              <a:rPr lang="ar-JO" dirty="0">
                <a:solidFill>
                  <a:schemeClr val="tx1"/>
                </a:solidFill>
              </a:rPr>
              <a:t>كيف ننقذ البيئة؟</a:t>
            </a:r>
            <a:endParaRPr lang="en-US" dirty="0">
              <a:solidFill>
                <a:schemeClr val="tx1"/>
              </a:solidFill>
            </a:endParaRPr>
          </a:p>
        </p:txBody>
      </p:sp>
      <p:sp>
        <p:nvSpPr>
          <p:cNvPr id="3" name="Content Placeholder 2">
            <a:extLst>
              <a:ext uri="{FF2B5EF4-FFF2-40B4-BE49-F238E27FC236}">
                <a16:creationId xmlns:a16="http://schemas.microsoft.com/office/drawing/2014/main" id="{8AE33049-AB99-F425-CA4E-DB3FE67F15AE}"/>
              </a:ext>
            </a:extLst>
          </p:cNvPr>
          <p:cNvSpPr>
            <a:spLocks noGrp="1"/>
          </p:cNvSpPr>
          <p:nvPr>
            <p:ph idx="1"/>
          </p:nvPr>
        </p:nvSpPr>
        <p:spPr>
          <a:xfrm>
            <a:off x="533941" y="1577584"/>
            <a:ext cx="6447501" cy="3407395"/>
          </a:xfrm>
        </p:spPr>
        <p:txBody>
          <a:bodyPr>
            <a:normAutofit/>
          </a:bodyPr>
          <a:lstStyle/>
          <a:p>
            <a:pPr algn="r" rtl="1">
              <a:buFont typeface="Wingdings" panose="05000000000000000000" pitchFamily="2" charset="2"/>
              <a:buChar char="q"/>
            </a:pPr>
            <a:r>
              <a:rPr lang="ar-JO" b="0" i="0" dirty="0">
                <a:solidFill>
                  <a:srgbClr val="202124"/>
                </a:solidFill>
                <a:effectLst/>
                <a:latin typeface="arial" panose="020B0604020202020204" pitchFamily="34" charset="0"/>
              </a:rPr>
              <a:t>تقليل حجم النفايات والتخلص السليم منها </a:t>
            </a:r>
          </a:p>
          <a:p>
            <a:pPr algn="r" rtl="1">
              <a:buFont typeface="Wingdings" panose="05000000000000000000" pitchFamily="2" charset="2"/>
              <a:buChar char="q"/>
            </a:pPr>
            <a:r>
              <a:rPr lang="ar-JO" b="0" i="0" dirty="0">
                <a:solidFill>
                  <a:srgbClr val="202124"/>
                </a:solidFill>
                <a:effectLst/>
                <a:latin typeface="arial" panose="020B0604020202020204" pitchFamily="34" charset="0"/>
              </a:rPr>
              <a:t>إعادة الاستخدام، إعادة التدوير</a:t>
            </a:r>
          </a:p>
          <a:p>
            <a:pPr algn="r" rtl="1">
              <a:buFont typeface="Wingdings" panose="05000000000000000000" pitchFamily="2" charset="2"/>
              <a:buChar char="q"/>
            </a:pPr>
            <a:r>
              <a:rPr lang="ar-JO" b="0" i="0" dirty="0">
                <a:solidFill>
                  <a:srgbClr val="202124"/>
                </a:solidFill>
                <a:effectLst/>
                <a:latin typeface="arial" panose="020B0604020202020204" pitchFamily="34" charset="0"/>
              </a:rPr>
              <a:t>الحفاظ على المياه و عدم هدرها</a:t>
            </a:r>
          </a:p>
          <a:p>
            <a:pPr algn="r" rtl="1">
              <a:buFont typeface="Wingdings" panose="05000000000000000000" pitchFamily="2" charset="2"/>
              <a:buChar char="q"/>
            </a:pPr>
            <a:r>
              <a:rPr lang="ar-JO" b="0" i="0" dirty="0">
                <a:solidFill>
                  <a:srgbClr val="161616"/>
                </a:solidFill>
                <a:effectLst/>
                <a:latin typeface="Amiri"/>
              </a:rPr>
              <a:t>استبدال وسائل الطاقة الضارة بالبيئة</a:t>
            </a:r>
          </a:p>
          <a:p>
            <a:pPr marL="0" indent="0" algn="r" rtl="1">
              <a:buNone/>
            </a:pPr>
            <a:r>
              <a:rPr lang="ar-JO" b="0" i="0" dirty="0">
                <a:solidFill>
                  <a:srgbClr val="161616"/>
                </a:solidFill>
                <a:effectLst/>
                <a:latin typeface="Amiri"/>
              </a:rPr>
              <a:t> بأخرى تكون صديقة للبيئة</a:t>
            </a:r>
            <a:endParaRPr lang="ar-JO" b="0" i="0" dirty="0">
              <a:solidFill>
                <a:srgbClr val="202124"/>
              </a:solidFill>
              <a:effectLst/>
              <a:latin typeface="arial" panose="020B0604020202020204" pitchFamily="34" charset="0"/>
            </a:endParaRPr>
          </a:p>
          <a:p>
            <a:pPr algn="r" rtl="1">
              <a:buFont typeface="Wingdings" panose="05000000000000000000" pitchFamily="2" charset="2"/>
              <a:buChar char="q"/>
            </a:pPr>
            <a:r>
              <a:rPr lang="ar-JO" b="0" i="0" dirty="0">
                <a:solidFill>
                  <a:srgbClr val="202124"/>
                </a:solidFill>
                <a:effectLst/>
                <a:latin typeface="arial" panose="020B0604020202020204" pitchFamily="34" charset="0"/>
              </a:rPr>
              <a:t>المشي أكثر لتقليل تلوث الهواء</a:t>
            </a:r>
          </a:p>
          <a:p>
            <a:pPr marL="0" indent="0" algn="r" rtl="1">
              <a:buNone/>
            </a:pPr>
            <a:r>
              <a:rPr lang="ar-JO" b="0" i="0" dirty="0">
                <a:solidFill>
                  <a:srgbClr val="202124"/>
                </a:solidFill>
                <a:effectLst/>
                <a:latin typeface="arial" panose="020B0604020202020204" pitchFamily="34" charset="0"/>
              </a:rPr>
              <a:t> من حرق الوقود الناجم عن وسائل النقل</a:t>
            </a:r>
          </a:p>
          <a:p>
            <a:pPr algn="r" rtl="1">
              <a:buFont typeface="Wingdings" panose="05000000000000000000" pitchFamily="2" charset="2"/>
              <a:buChar char="q"/>
            </a:pPr>
            <a:r>
              <a:rPr lang="ar-JO" b="0" i="0" dirty="0">
                <a:solidFill>
                  <a:srgbClr val="202124"/>
                </a:solidFill>
                <a:effectLst/>
                <a:latin typeface="arial" panose="020B0604020202020204" pitchFamily="34" charset="0"/>
              </a:rPr>
              <a:t>اختيار المنتجات بحكمة</a:t>
            </a:r>
          </a:p>
          <a:p>
            <a:pPr algn="r" rtl="1">
              <a:buFont typeface="Wingdings" panose="05000000000000000000" pitchFamily="2" charset="2"/>
              <a:buChar char="q"/>
            </a:pPr>
            <a:r>
              <a:rPr lang="ar-JO" b="0" i="0" dirty="0">
                <a:solidFill>
                  <a:srgbClr val="202124"/>
                </a:solidFill>
                <a:effectLst/>
                <a:latin typeface="arial" panose="020B0604020202020204" pitchFamily="34" charset="0"/>
              </a:rPr>
              <a:t>زراعة الأشجار لزيادة المساحة الخضراء.</a:t>
            </a:r>
          </a:p>
          <a:p>
            <a:pPr algn="r" rtl="1">
              <a:buFont typeface="Wingdings" panose="05000000000000000000" pitchFamily="2" charset="2"/>
              <a:buChar char="q"/>
            </a:pPr>
            <a:r>
              <a:rPr lang="ar-JO" b="0" i="0" dirty="0">
                <a:solidFill>
                  <a:srgbClr val="202124"/>
                </a:solidFill>
                <a:effectLst/>
                <a:latin typeface="arial" panose="020B0604020202020204" pitchFamily="34" charset="0"/>
              </a:rPr>
              <a:t>استخدام مصادر الطاقة المتجددة</a:t>
            </a:r>
          </a:p>
          <a:p>
            <a:pPr algn="r" rtl="1">
              <a:buFont typeface="Wingdings" panose="05000000000000000000" pitchFamily="2" charset="2"/>
              <a:buChar char="q"/>
            </a:pPr>
            <a:r>
              <a:rPr lang="ar-JO" b="0" i="0" dirty="0">
                <a:solidFill>
                  <a:srgbClr val="161616"/>
                </a:solidFill>
                <a:effectLst/>
                <a:latin typeface="Amiri"/>
              </a:rPr>
              <a:t>وضع عقوبات صارمة لكل من يخالف تعليمات المحافظة على البيئة.</a:t>
            </a:r>
            <a:endParaRPr lang="ar-JO" b="0" i="0" dirty="0">
              <a:solidFill>
                <a:srgbClr val="202124"/>
              </a:solidFill>
              <a:effectLst/>
              <a:latin typeface="arial" panose="020B0604020202020204" pitchFamily="34" charset="0"/>
            </a:endParaRPr>
          </a:p>
        </p:txBody>
      </p:sp>
      <p:pic>
        <p:nvPicPr>
          <p:cNvPr id="5" name="Picture 4">
            <a:extLst>
              <a:ext uri="{FF2B5EF4-FFF2-40B4-BE49-F238E27FC236}">
                <a16:creationId xmlns:a16="http://schemas.microsoft.com/office/drawing/2014/main" id="{EA48EF8D-AF5F-D0C1-305B-CBCBA6622810}"/>
              </a:ext>
            </a:extLst>
          </p:cNvPr>
          <p:cNvPicPr>
            <a:picLocks noChangeAspect="1"/>
          </p:cNvPicPr>
          <p:nvPr/>
        </p:nvPicPr>
        <p:blipFill>
          <a:blip r:embed="rId2"/>
          <a:stretch>
            <a:fillRect/>
          </a:stretch>
        </p:blipFill>
        <p:spPr>
          <a:xfrm>
            <a:off x="265480" y="1434736"/>
            <a:ext cx="3245017" cy="2260965"/>
          </a:xfrm>
          <a:prstGeom prst="rect">
            <a:avLst/>
          </a:prstGeom>
          <a:ln>
            <a:noFill/>
          </a:ln>
          <a:effectLst>
            <a:softEdge rad="112500"/>
          </a:effectLst>
        </p:spPr>
      </p:pic>
    </p:spTree>
    <p:extLst>
      <p:ext uri="{BB962C8B-B14F-4D97-AF65-F5344CB8AC3E}">
        <p14:creationId xmlns:p14="http://schemas.microsoft.com/office/powerpoint/2010/main" val="1596355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74CE6-8D90-42CE-ABE6-DEBDA5F59F4A}"/>
              </a:ext>
            </a:extLst>
          </p:cNvPr>
          <p:cNvSpPr>
            <a:spLocks noGrp="1"/>
          </p:cNvSpPr>
          <p:nvPr>
            <p:ph type="ctrTitle"/>
          </p:nvPr>
        </p:nvSpPr>
        <p:spPr>
          <a:xfrm>
            <a:off x="1130300" y="548037"/>
            <a:ext cx="5825202" cy="1234727"/>
          </a:xfrm>
        </p:spPr>
        <p:txBody>
          <a:bodyPr/>
          <a:lstStyle/>
          <a:p>
            <a:pPr algn="ctr"/>
            <a:r>
              <a:rPr lang="ar-JO" dirty="0"/>
              <a:t>نتائج الاستبانة </a:t>
            </a:r>
            <a:endParaRPr lang="en-US" dirty="0"/>
          </a:p>
        </p:txBody>
      </p:sp>
      <p:sp>
        <p:nvSpPr>
          <p:cNvPr id="3" name="Subtitle 2">
            <a:extLst>
              <a:ext uri="{FF2B5EF4-FFF2-40B4-BE49-F238E27FC236}">
                <a16:creationId xmlns:a16="http://schemas.microsoft.com/office/drawing/2014/main" id="{4A6B802D-A8C5-6917-7CC9-1957174399F5}"/>
              </a:ext>
            </a:extLst>
          </p:cNvPr>
          <p:cNvSpPr>
            <a:spLocks noGrp="1"/>
          </p:cNvSpPr>
          <p:nvPr>
            <p:ph type="subTitle" idx="1"/>
          </p:nvPr>
        </p:nvSpPr>
        <p:spPr>
          <a:xfrm>
            <a:off x="819015" y="1981053"/>
            <a:ext cx="5825202" cy="822674"/>
          </a:xfrm>
        </p:spPr>
        <p:txBody>
          <a:bodyPr>
            <a:noAutofit/>
          </a:bodyPr>
          <a:lstStyle/>
          <a:p>
            <a:pPr algn="ctr"/>
            <a:r>
              <a:rPr lang="ar-JO" sz="1600" dirty="0">
                <a:solidFill>
                  <a:schemeClr val="tx1"/>
                </a:solidFill>
              </a:rPr>
              <a:t>لقد قمنا بعمل استبيان شارك فيه 46 شخص من مختلف الأعمار لمعرفة مدى الوعي  المجتمعي للمحافظة على البيئة واليكم نتائج الاستبيان</a:t>
            </a:r>
            <a:endParaRPr lang="en-US" sz="1600" dirty="0">
              <a:solidFill>
                <a:schemeClr val="tx1"/>
              </a:solidFill>
            </a:endParaRPr>
          </a:p>
        </p:txBody>
      </p:sp>
    </p:spTree>
    <p:extLst>
      <p:ext uri="{BB962C8B-B14F-4D97-AF65-F5344CB8AC3E}">
        <p14:creationId xmlns:p14="http://schemas.microsoft.com/office/powerpoint/2010/main" val="93251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591B6-5F69-7F2F-834E-118A22E07A54}"/>
              </a:ext>
            </a:extLst>
          </p:cNvPr>
          <p:cNvSpPr>
            <a:spLocks noGrp="1"/>
          </p:cNvSpPr>
          <p:nvPr>
            <p:ph type="title"/>
          </p:nvPr>
        </p:nvSpPr>
        <p:spPr/>
        <p:txBody>
          <a:bodyPr>
            <a:normAutofit fontScale="90000"/>
          </a:bodyPr>
          <a:lstStyle/>
          <a:p>
            <a:r>
              <a:rPr lang="ar-JO" sz="2800" b="0" i="0" u="none" strike="noStrike" baseline="0" dirty="0">
                <a:solidFill>
                  <a:srgbClr val="002060"/>
                </a:solidFill>
                <a:effectLst/>
              </a:rPr>
              <a:t>قبل شراء العبوات البلاستيكية ، هل تفكر بتأثيرها على البيئة؟</a:t>
            </a:r>
            <a:r>
              <a:rPr lang="ar-JO" sz="2800" b="1" i="0" u="none" strike="noStrike" baseline="0" dirty="0">
                <a:solidFill>
                  <a:srgbClr val="002060"/>
                </a:solidFill>
              </a:rPr>
              <a:t> </a:t>
            </a:r>
            <a:br>
              <a:rPr lang="en-US" dirty="0">
                <a:solidFill>
                  <a:srgbClr val="002060"/>
                </a:solidFill>
              </a:rPr>
            </a:br>
            <a:endParaRPr lang="en-US" dirty="0">
              <a:solidFill>
                <a:srgbClr val="002060"/>
              </a:solidFill>
            </a:endParaRPr>
          </a:p>
        </p:txBody>
      </p:sp>
      <p:sp>
        <p:nvSpPr>
          <p:cNvPr id="3" name="Text Placeholder 2">
            <a:extLst>
              <a:ext uri="{FF2B5EF4-FFF2-40B4-BE49-F238E27FC236}">
                <a16:creationId xmlns:a16="http://schemas.microsoft.com/office/drawing/2014/main" id="{28B3D2AA-0BBF-E6EB-BF86-4DEE04A08DA4}"/>
              </a:ext>
            </a:extLst>
          </p:cNvPr>
          <p:cNvSpPr>
            <a:spLocks noGrp="1"/>
          </p:cNvSpPr>
          <p:nvPr>
            <p:ph type="body" idx="1"/>
          </p:nvPr>
        </p:nvSpPr>
        <p:spPr/>
        <p:txBody>
          <a:bodyPr/>
          <a:lstStyle/>
          <a:p>
            <a:pPr marL="114300" indent="0">
              <a:buNone/>
            </a:pPr>
            <a:endParaRPr lang="en-US" dirty="0"/>
          </a:p>
        </p:txBody>
      </p:sp>
      <p:graphicFrame>
        <p:nvGraphicFramePr>
          <p:cNvPr id="5" name="Chart 4">
            <a:extLst>
              <a:ext uri="{FF2B5EF4-FFF2-40B4-BE49-F238E27FC236}">
                <a16:creationId xmlns:a16="http://schemas.microsoft.com/office/drawing/2014/main" id="{8C0E1688-887E-19C6-D6EF-B83DD9323B0A}"/>
              </a:ext>
            </a:extLst>
          </p:cNvPr>
          <p:cNvGraphicFramePr>
            <a:graphicFrameLocks/>
          </p:cNvGraphicFramePr>
          <p:nvPr>
            <p:extLst>
              <p:ext uri="{D42A27DB-BD31-4B8C-83A1-F6EECF244321}">
                <p14:modId xmlns:p14="http://schemas.microsoft.com/office/powerpoint/2010/main" val="2966645470"/>
              </p:ext>
            </p:extLst>
          </p:nvPr>
        </p:nvGraphicFramePr>
        <p:xfrm>
          <a:off x="2123268" y="1398587"/>
          <a:ext cx="4526769" cy="3170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8912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591B6-5F69-7F2F-834E-118A22E07A54}"/>
              </a:ext>
            </a:extLst>
          </p:cNvPr>
          <p:cNvSpPr>
            <a:spLocks noGrp="1"/>
          </p:cNvSpPr>
          <p:nvPr>
            <p:ph type="title"/>
          </p:nvPr>
        </p:nvSpPr>
        <p:spPr/>
        <p:txBody>
          <a:bodyPr>
            <a:normAutofit fontScale="90000"/>
          </a:bodyPr>
          <a:lstStyle/>
          <a:p>
            <a:pPr algn="ctr"/>
            <a:r>
              <a:rPr lang="ar-JO" sz="2800" b="0" i="0" u="none" strike="noStrike" baseline="0" dirty="0">
                <a:solidFill>
                  <a:srgbClr val="002060"/>
                </a:solidFill>
                <a:effectLst/>
              </a:rPr>
              <a:t>هل تستخدم المصاصات البلاستيكيّة؟</a:t>
            </a:r>
            <a:endParaRPr lang="en-US" dirty="0">
              <a:solidFill>
                <a:srgbClr val="002060"/>
              </a:solidFill>
            </a:endParaRPr>
          </a:p>
        </p:txBody>
      </p:sp>
      <p:sp>
        <p:nvSpPr>
          <p:cNvPr id="3" name="Text Placeholder 2">
            <a:extLst>
              <a:ext uri="{FF2B5EF4-FFF2-40B4-BE49-F238E27FC236}">
                <a16:creationId xmlns:a16="http://schemas.microsoft.com/office/drawing/2014/main" id="{28B3D2AA-0BBF-E6EB-BF86-4DEE04A08DA4}"/>
              </a:ext>
            </a:extLst>
          </p:cNvPr>
          <p:cNvSpPr>
            <a:spLocks noGrp="1"/>
          </p:cNvSpPr>
          <p:nvPr>
            <p:ph type="body" idx="1"/>
          </p:nvPr>
        </p:nvSpPr>
        <p:spPr>
          <a:xfrm>
            <a:off x="311700" y="1085857"/>
            <a:ext cx="8520600" cy="3416400"/>
          </a:xfrm>
        </p:spPr>
        <p:txBody>
          <a:bodyPr/>
          <a:lstStyle/>
          <a:p>
            <a:pPr marL="114300" indent="0">
              <a:buNone/>
            </a:pPr>
            <a:endParaRPr lang="en-US" dirty="0"/>
          </a:p>
        </p:txBody>
      </p:sp>
      <p:graphicFrame>
        <p:nvGraphicFramePr>
          <p:cNvPr id="4" name="Chart 3">
            <a:extLst>
              <a:ext uri="{FF2B5EF4-FFF2-40B4-BE49-F238E27FC236}">
                <a16:creationId xmlns:a16="http://schemas.microsoft.com/office/drawing/2014/main" id="{7E09A448-722F-FDE8-E3A0-00D9E6BE4544}"/>
              </a:ext>
            </a:extLst>
          </p:cNvPr>
          <p:cNvGraphicFramePr>
            <a:graphicFrameLocks/>
          </p:cNvGraphicFramePr>
          <p:nvPr>
            <p:extLst>
              <p:ext uri="{D42A27DB-BD31-4B8C-83A1-F6EECF244321}">
                <p14:modId xmlns:p14="http://schemas.microsoft.com/office/powerpoint/2010/main" val="2639245575"/>
              </p:ext>
            </p:extLst>
          </p:nvPr>
        </p:nvGraphicFramePr>
        <p:xfrm>
          <a:off x="1797805" y="1375070"/>
          <a:ext cx="4512616" cy="29722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3853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591B6-5F69-7F2F-834E-118A22E07A54}"/>
              </a:ext>
            </a:extLst>
          </p:cNvPr>
          <p:cNvSpPr>
            <a:spLocks noGrp="1"/>
          </p:cNvSpPr>
          <p:nvPr>
            <p:ph type="title"/>
          </p:nvPr>
        </p:nvSpPr>
        <p:spPr/>
        <p:txBody>
          <a:bodyPr>
            <a:normAutofit fontScale="90000"/>
          </a:bodyPr>
          <a:lstStyle/>
          <a:p>
            <a:pPr algn="ctr"/>
            <a:r>
              <a:rPr lang="ar-JO" dirty="0">
                <a:solidFill>
                  <a:srgbClr val="002060"/>
                </a:solidFill>
              </a:rPr>
              <a:t>هل تقوم بإعادة تدوير الورق؟</a:t>
            </a:r>
            <a:endParaRPr lang="en-US" dirty="0">
              <a:solidFill>
                <a:srgbClr val="002060"/>
              </a:solidFill>
            </a:endParaRPr>
          </a:p>
        </p:txBody>
      </p:sp>
      <p:sp>
        <p:nvSpPr>
          <p:cNvPr id="3" name="Text Placeholder 2">
            <a:extLst>
              <a:ext uri="{FF2B5EF4-FFF2-40B4-BE49-F238E27FC236}">
                <a16:creationId xmlns:a16="http://schemas.microsoft.com/office/drawing/2014/main" id="{28B3D2AA-0BBF-E6EB-BF86-4DEE04A08DA4}"/>
              </a:ext>
            </a:extLst>
          </p:cNvPr>
          <p:cNvSpPr>
            <a:spLocks noGrp="1"/>
          </p:cNvSpPr>
          <p:nvPr>
            <p:ph type="body" idx="1"/>
          </p:nvPr>
        </p:nvSpPr>
        <p:spPr/>
        <p:txBody>
          <a:bodyPr/>
          <a:lstStyle/>
          <a:p>
            <a:pPr marL="114300" indent="0">
              <a:buNone/>
            </a:pPr>
            <a:endParaRPr lang="en-US" dirty="0"/>
          </a:p>
        </p:txBody>
      </p:sp>
      <p:graphicFrame>
        <p:nvGraphicFramePr>
          <p:cNvPr id="4" name="Chart 3">
            <a:extLst>
              <a:ext uri="{FF2B5EF4-FFF2-40B4-BE49-F238E27FC236}">
                <a16:creationId xmlns:a16="http://schemas.microsoft.com/office/drawing/2014/main" id="{E2E543C9-50D0-D00E-3A7D-2F9389FA2AB8}"/>
              </a:ext>
            </a:extLst>
          </p:cNvPr>
          <p:cNvGraphicFramePr>
            <a:graphicFrameLocks/>
          </p:cNvGraphicFramePr>
          <p:nvPr>
            <p:extLst>
              <p:ext uri="{D42A27DB-BD31-4B8C-83A1-F6EECF244321}">
                <p14:modId xmlns:p14="http://schemas.microsoft.com/office/powerpoint/2010/main" val="1250847414"/>
              </p:ext>
            </p:extLst>
          </p:nvPr>
        </p:nvGraphicFramePr>
        <p:xfrm>
          <a:off x="1483720" y="1414462"/>
          <a:ext cx="5568009" cy="31544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3346595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172</TotalTime>
  <Words>667</Words>
  <Application>Microsoft Office PowerPoint</Application>
  <PresentationFormat>On-screen Show (16:9)</PresentationFormat>
  <Paragraphs>44</Paragraphs>
  <Slides>13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Amiri</vt:lpstr>
      <vt:lpstr>Arabic-DroidKufi</vt:lpstr>
      <vt:lpstr>Arial</vt:lpstr>
      <vt:lpstr>Arial</vt:lpstr>
      <vt:lpstr>inherit</vt:lpstr>
      <vt:lpstr>Trebuchet MS</vt:lpstr>
      <vt:lpstr>Wingdings</vt:lpstr>
      <vt:lpstr>Wingdings 3</vt:lpstr>
      <vt:lpstr>Facet</vt:lpstr>
      <vt:lpstr>المحافظة على البيئة</vt:lpstr>
      <vt:lpstr>اضرار المخلفات البلاستيكية على البيئة البحرية  </vt:lpstr>
      <vt:lpstr>أضرار البلاستيك على الحيوانات والطيور </vt:lpstr>
      <vt:lpstr>أضرار البلاستيك على التربة  </vt:lpstr>
      <vt:lpstr>كيف ننقذ البيئة؟</vt:lpstr>
      <vt:lpstr>نتائج الاستبانة </vt:lpstr>
      <vt:lpstr>قبل شراء العبوات البلاستيكية ، هل تفكر بتأثيرها على البيئة؟  </vt:lpstr>
      <vt:lpstr>هل تستخدم المصاصات البلاستيكيّة؟</vt:lpstr>
      <vt:lpstr>هل تقوم بإعادة تدوير الورق؟</vt:lpstr>
      <vt:lpstr> هل تستخدمون لوحات شمسية لتوليد الطاقة في منزلكم؟  </vt:lpstr>
      <vt:lpstr>:من الممارسات التالية ، ضع إشارة على الممارسة التي تقوم بها بشكل دائم  </vt:lpstr>
      <vt:lpstr>رابط المعاومات</vt:lpstr>
      <vt:lpstr>شكرا على استماعكم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المحافظة على البيئة</dc:title>
  <dc:creator>Celina</dc:creator>
  <cp:lastModifiedBy>Celina</cp:lastModifiedBy>
  <cp:revision>4</cp:revision>
  <dcterms:modified xsi:type="dcterms:W3CDTF">2023-05-19T10:29:42Z</dcterms:modified>
</cp:coreProperties>
</file>