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1"/>
  </p:sldMasterIdLst>
  <p:sldIdLst>
    <p:sldId id="256" r:id="rId2"/>
    <p:sldId id="263" r:id="rId3"/>
    <p:sldId id="257" r:id="rId4"/>
    <p:sldId id="258" r:id="rId5"/>
    <p:sldId id="262" r:id="rId6"/>
    <p:sldId id="268" r:id="rId7"/>
    <p:sldId id="270" r:id="rId8"/>
    <p:sldId id="260" r:id="rId9"/>
    <p:sldId id="266"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68482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20425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58287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413036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5464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25012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116178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2840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66625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361692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9312BD-C047-4C1F-AF8C-18DEFF2778F5}"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15824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9312BD-C047-4C1F-AF8C-18DEFF2778F5}" type="datetimeFigureOut">
              <a:rPr lang="en-US" smtClean="0"/>
              <a:t>5/7/2023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04365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9312BD-C047-4C1F-AF8C-18DEFF2778F5}" type="datetimeFigureOut">
              <a:rPr lang="en-US" smtClean="0"/>
              <a:t>5/7/2023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6178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312BD-C047-4C1F-AF8C-18DEFF2778F5}" type="datetimeFigureOut">
              <a:rPr lang="en-US" smtClean="0"/>
              <a:t>5/7/2023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89025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312BD-C047-4C1F-AF8C-18DEFF2778F5}"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357321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
        <p:nvSpPr>
          <p:cNvPr id="5" name="Date Placeholder 4"/>
          <p:cNvSpPr>
            <a:spLocks noGrp="1"/>
          </p:cNvSpPr>
          <p:nvPr>
            <p:ph type="dt" sz="half" idx="10"/>
          </p:nvPr>
        </p:nvSpPr>
        <p:spPr/>
        <p:txBody>
          <a:bodyPr/>
          <a:lstStyle/>
          <a:p>
            <a:fld id="{999312BD-C047-4C1F-AF8C-18DEFF2778F5}" type="datetimeFigureOut">
              <a:rPr lang="en-US" smtClean="0"/>
              <a:t>5/7/2023</a:t>
            </a:fld>
            <a:endParaRPr lang="en-US"/>
          </a:p>
        </p:txBody>
      </p:sp>
    </p:spTree>
    <p:extLst>
      <p:ext uri="{BB962C8B-B14F-4D97-AF65-F5344CB8AC3E}">
        <p14:creationId xmlns:p14="http://schemas.microsoft.com/office/powerpoint/2010/main" val="173514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9312BD-C047-4C1F-AF8C-18DEFF2778F5}" type="datetimeFigureOut">
              <a:rPr lang="en-US" smtClean="0"/>
              <a:t>5/7/2023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5D643F-BF43-45B7-8908-D8A9BCFB7E6E}" type="slidenum">
              <a:rPr lang="en-US" smtClean="0"/>
              <a:t>‹#›</a:t>
            </a:fld>
            <a:endParaRPr lang="en-US"/>
          </a:p>
        </p:txBody>
      </p:sp>
    </p:spTree>
    <p:extLst>
      <p:ext uri="{BB962C8B-B14F-4D97-AF65-F5344CB8AC3E}">
        <p14:creationId xmlns:p14="http://schemas.microsoft.com/office/powerpoint/2010/main" val="3727043688"/>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 id="2147484002" r:id="rId13"/>
    <p:sldLayoutId id="2147484003" r:id="rId14"/>
    <p:sldLayoutId id="2147484004" r:id="rId15"/>
    <p:sldLayoutId id="21474840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1-a1072.azureedge.net/health/2022/12/8/%D8%A3%D9%85%D8%B1%D8%A7%D8%B6-%D8%AA%D8%B3%D8%A8%D8%A8-%D8%B2%D9%8A%D8%A7%D8%AF%D8%A9-%D8%A7%D9%84%D9%88%D8%B2%D9%86" TargetMode="External"/><Relationship Id="rId2" Type="http://schemas.openxmlformats.org/officeDocument/2006/relationships/hyperlink" Target="https://www.webteb.com/articles/6-%D8%A7%D9%85%D8%B1%D8%A7%D8%B6-%D8%AA%D8%B3%D8%A8%D8%A8%D9%87%D8%A7-%D8%B2%D9%8A%D8%A7%D8%AF%D8%A9-%D8%A7%D9%84%D9%88%D8%B2%D9%86_19637" TargetMode="External"/><Relationship Id="rId1" Type="http://schemas.openxmlformats.org/officeDocument/2006/relationships/slideLayout" Target="../slideLayouts/slideLayout2.xml"/><Relationship Id="rId6" Type="http://schemas.openxmlformats.org/officeDocument/2006/relationships/hyperlink" Target="https://ar.wikipedia.org/wiki/%D9%88%D8%B5%D9%85%D8%A9_%D8%A7%D9%84%D8%B9%D8%A7%D8%B1_%D8%A7%D9%84%D8%A7%D8%AC%D8%AA%D9%85%D8%A7%D8%B9%D9%8A%D8%A9_%D9%84%D9%84%D8%A8%D8%AF%D8%A7%D9%86%D8%A9#:~:text=%D8%B3%D8%A8%D9%91%D8%A8%D8%AA%20%D9%88%D8%B5%D9%85%D8%A9%20%D8%A7%D9%84%D8%B9%D8%A7%D8%B1%20%D8%A7%D9%84%D8%A7%D8%AC%D8%AA%D9%85%D8%A7%D8%B9%D9%8A%D8%A9%20%D9%84%D9%84%D8%A8%D8%AF%D8%A7%D9%86%D8%A9,%D8%B6%D8%AF%20%D8%A8%D8%B9%D8%B6%20%D8%A7%D9%84%D8%A3%D9%81%D8%B1%D8%A7%D8%AF%20%D8%A8%D8%B3%D8%A8%D8%A8%20%D9%88%D8%B2%D9%86%D9%87%D9%85." TargetMode="External"/><Relationship Id="rId5" Type="http://schemas.openxmlformats.org/officeDocument/2006/relationships/hyperlink" Target="https://www.mayoclinic.org/ar/diseases-conditions/obesity/symptoms-causes/syc-20375742" TargetMode="External"/><Relationship Id="rId4" Type="http://schemas.openxmlformats.org/officeDocument/2006/relationships/hyperlink" Target="https://www.who.int/ar/health-topics/obesit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A53A-F475-D9D0-1E83-6FA9EB6D9AEE}"/>
              </a:ext>
            </a:extLst>
          </p:cNvPr>
          <p:cNvSpPr>
            <a:spLocks noGrp="1"/>
          </p:cNvSpPr>
          <p:nvPr>
            <p:ph type="ctrTitle"/>
          </p:nvPr>
        </p:nvSpPr>
        <p:spPr/>
        <p:txBody>
          <a:bodyPr/>
          <a:lstStyle/>
          <a:p>
            <a:r>
              <a:rPr lang="ar-JO" dirty="0"/>
              <a:t>السمنة</a:t>
            </a:r>
            <a:endParaRPr lang="en-US" dirty="0"/>
          </a:p>
        </p:txBody>
      </p:sp>
      <p:sp>
        <p:nvSpPr>
          <p:cNvPr id="3" name="Subtitle 2">
            <a:extLst>
              <a:ext uri="{FF2B5EF4-FFF2-40B4-BE49-F238E27FC236}">
                <a16:creationId xmlns:a16="http://schemas.microsoft.com/office/drawing/2014/main" id="{A88CBE8D-BA39-86C1-0B1D-C89915A47416}"/>
              </a:ext>
            </a:extLst>
          </p:cNvPr>
          <p:cNvSpPr>
            <a:spLocks noGrp="1"/>
          </p:cNvSpPr>
          <p:nvPr>
            <p:ph type="subTitle" idx="1"/>
          </p:nvPr>
        </p:nvSpPr>
        <p:spPr>
          <a:xfrm>
            <a:off x="0" y="6483927"/>
            <a:ext cx="3171604" cy="374073"/>
          </a:xfrm>
        </p:spPr>
        <p:txBody>
          <a:bodyPr>
            <a:normAutofit/>
          </a:bodyPr>
          <a:lstStyle/>
          <a:p>
            <a:r>
              <a:rPr lang="ar-JO" dirty="0"/>
              <a:t>بيرلا حبش و لين الكردي</a:t>
            </a:r>
            <a:endParaRPr lang="en-US" dirty="0"/>
          </a:p>
        </p:txBody>
      </p:sp>
      <p:pic>
        <p:nvPicPr>
          <p:cNvPr id="6146" name="Picture 2" descr="كيف يمكن علاج السمنة من دون جراحة؟ | التلفزيون العربي">
            <a:extLst>
              <a:ext uri="{FF2B5EF4-FFF2-40B4-BE49-F238E27FC236}">
                <a16:creationId xmlns:a16="http://schemas.microsoft.com/office/drawing/2014/main" id="{602A0628-C323-CC33-F3CC-DDD074110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703" y="466164"/>
            <a:ext cx="5566143" cy="3130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68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F96F2-249F-ABD4-D4CA-1CB42F154294}"/>
              </a:ext>
            </a:extLst>
          </p:cNvPr>
          <p:cNvSpPr>
            <a:spLocks noGrp="1"/>
          </p:cNvSpPr>
          <p:nvPr>
            <p:ph type="title"/>
          </p:nvPr>
        </p:nvSpPr>
        <p:spPr/>
        <p:txBody>
          <a:bodyPr/>
          <a:lstStyle/>
          <a:p>
            <a:r>
              <a:rPr lang="ar-JO" dirty="0"/>
              <a:t>فيديو</a:t>
            </a:r>
            <a:endParaRPr lang="en-US" dirty="0"/>
          </a:p>
        </p:txBody>
      </p:sp>
      <p:sp>
        <p:nvSpPr>
          <p:cNvPr id="3" name="Content Placeholder 2">
            <a:extLst>
              <a:ext uri="{FF2B5EF4-FFF2-40B4-BE49-F238E27FC236}">
                <a16:creationId xmlns:a16="http://schemas.microsoft.com/office/drawing/2014/main" id="{B42DB075-00FD-2935-49C7-72FAA23B01CE}"/>
              </a:ext>
            </a:extLst>
          </p:cNvPr>
          <p:cNvSpPr>
            <a:spLocks noGrp="1"/>
          </p:cNvSpPr>
          <p:nvPr>
            <p:ph idx="1"/>
          </p:nvPr>
        </p:nvSpPr>
        <p:spPr>
          <a:xfrm>
            <a:off x="399428" y="1802002"/>
            <a:ext cx="8596668" cy="448140"/>
          </a:xfrm>
        </p:spPr>
        <p:txBody>
          <a:bodyPr/>
          <a:lstStyle/>
          <a:p>
            <a:pPr>
              <a:buFont typeface="Wingdings" panose="05000000000000000000" pitchFamily="2" charset="2"/>
              <a:buChar char="Ø"/>
            </a:pPr>
            <a:r>
              <a:rPr lang="en-US" dirty="0">
                <a:solidFill>
                  <a:schemeClr val="accent1">
                    <a:lumMod val="60000"/>
                    <a:lumOff val="40000"/>
                  </a:schemeClr>
                </a:solidFill>
              </a:rPr>
              <a:t>https://youtu.be/Mgd8L_dZwtM</a:t>
            </a:r>
          </a:p>
        </p:txBody>
      </p:sp>
    </p:spTree>
    <p:extLst>
      <p:ext uri="{BB962C8B-B14F-4D97-AF65-F5344CB8AC3E}">
        <p14:creationId xmlns:p14="http://schemas.microsoft.com/office/powerpoint/2010/main" val="1598484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6EF5-49F9-93AE-03C8-6A967AD89A3C}"/>
              </a:ext>
            </a:extLst>
          </p:cNvPr>
          <p:cNvSpPr>
            <a:spLocks noGrp="1"/>
          </p:cNvSpPr>
          <p:nvPr>
            <p:ph type="title"/>
          </p:nvPr>
        </p:nvSpPr>
        <p:spPr/>
        <p:txBody>
          <a:bodyPr/>
          <a:lstStyle/>
          <a:p>
            <a:r>
              <a:rPr lang="ar-JO" dirty="0"/>
              <a:t>المراجع</a:t>
            </a:r>
            <a:endParaRPr lang="en-US" dirty="0"/>
          </a:p>
        </p:txBody>
      </p:sp>
      <p:sp>
        <p:nvSpPr>
          <p:cNvPr id="12" name="Rectangle 6">
            <a:extLst>
              <a:ext uri="{FF2B5EF4-FFF2-40B4-BE49-F238E27FC236}">
                <a16:creationId xmlns:a16="http://schemas.microsoft.com/office/drawing/2014/main" id="{8AD8364C-4BBA-7B55-495D-35B8FA7B6D2C}"/>
              </a:ext>
            </a:extLst>
          </p:cNvPr>
          <p:cNvSpPr>
            <a:spLocks noChangeArrowheads="1"/>
          </p:cNvSpPr>
          <p:nvPr/>
        </p:nvSpPr>
        <p:spPr bwMode="auto">
          <a:xfrm>
            <a:off x="224117" y="3124201"/>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https://www.webteb.com/articles/6-%D8%A7%D9%85%D8%B1%D8%A7%D8%B6-%D8%AA%D8%B3%D8%A8%D8%A8%D9%87%D8%A7-%D8%B2%D9%8A%D8%A7%D8%AF%D8%A9-%D8%A7%D9%84%D9%88%D8%B2%D9%86_19637</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631199A-1241-C514-1734-4177108B7AE7}"/>
              </a:ext>
            </a:extLst>
          </p:cNvPr>
          <p:cNvSpPr>
            <a:spLocks noChangeArrowheads="1"/>
          </p:cNvSpPr>
          <p:nvPr/>
        </p:nvSpPr>
        <p:spPr bwMode="auto">
          <a:xfrm>
            <a:off x="224117" y="1867647"/>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https://1-a1072.azureedge.net/health/2022/12/8/%D8%A3%D9%85%D8%B1%D8%A7%D8%B6-%D8%AA%D8%B3%D8%A8%D8%A8-%D8%B2%D9%8A%D8%A7%D8%AF%D8%A9-%D8%A7%D9%84%D9%88%D8%B2%D9%86</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B77E1056-4AF9-9446-8224-BC7972BCAA0D}"/>
              </a:ext>
            </a:extLst>
          </p:cNvPr>
          <p:cNvSpPr>
            <a:spLocks noChangeArrowheads="1"/>
          </p:cNvSpPr>
          <p:nvPr/>
        </p:nvSpPr>
        <p:spPr bwMode="auto">
          <a:xfrm>
            <a:off x="457198" y="5611906"/>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https://www.who.int/ar/health-topics/obesity</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6C19C6B5-3540-D0DA-4E59-29AA0F6AC0BC}"/>
              </a:ext>
            </a:extLst>
          </p:cNvPr>
          <p:cNvSpPr>
            <a:spLocks noChangeArrowheads="1"/>
          </p:cNvSpPr>
          <p:nvPr/>
        </p:nvSpPr>
        <p:spPr bwMode="auto">
          <a:xfrm>
            <a:off x="295835" y="437477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https://www.mayoclinic.org/ar/diseases-conditions/obesity/symptoms-causes/syc-20375742</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5C331E25-4251-65DF-E08F-2C8671E04190}"/>
              </a:ext>
            </a:extLst>
          </p:cNvPr>
          <p:cNvSpPr txBox="1"/>
          <p:nvPr/>
        </p:nvSpPr>
        <p:spPr>
          <a:xfrm>
            <a:off x="677334" y="6248400"/>
            <a:ext cx="6100482" cy="369332"/>
          </a:xfrm>
          <a:prstGeom prst="rect">
            <a:avLst/>
          </a:prstGeom>
          <a:noFill/>
        </p:spPr>
        <p:txBody>
          <a:bodyPr wrap="square">
            <a:spAutoFit/>
          </a:bodyPr>
          <a:lstStyle/>
          <a:p>
            <a:pPr algn="l"/>
            <a:r>
              <a:rPr lang="ar-JO" b="0" i="0" u="sng" strike="noStrike" dirty="0">
                <a:solidFill>
                  <a:srgbClr val="1A0DAB"/>
                </a:solidFill>
                <a:effectLst/>
                <a:latin typeface="arial" panose="020B0604020202020204" pitchFamily="34" charset="0"/>
                <a:hlinkClick r:id="rId6"/>
              </a:rPr>
              <a:t>وصمة العار الاجتماعية للبدانة - ويكيبيديا</a:t>
            </a:r>
          </a:p>
        </p:txBody>
      </p:sp>
    </p:spTree>
    <p:extLst>
      <p:ext uri="{BB962C8B-B14F-4D97-AF65-F5344CB8AC3E}">
        <p14:creationId xmlns:p14="http://schemas.microsoft.com/office/powerpoint/2010/main" val="170482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CD42F-38C7-34B8-BECA-5411BEC4995E}"/>
              </a:ext>
            </a:extLst>
          </p:cNvPr>
          <p:cNvSpPr>
            <a:spLocks noGrp="1"/>
          </p:cNvSpPr>
          <p:nvPr>
            <p:ph type="title"/>
          </p:nvPr>
        </p:nvSpPr>
        <p:spPr/>
        <p:txBody>
          <a:bodyPr/>
          <a:lstStyle/>
          <a:p>
            <a:r>
              <a:rPr lang="ar-JO" dirty="0"/>
              <a:t>ما هي أول منطقة تسمن في الجسم؟</a:t>
            </a:r>
            <a:br>
              <a:rPr lang="ar-JO" dirty="0"/>
            </a:br>
            <a:endParaRPr lang="en-US" dirty="0"/>
          </a:p>
        </p:txBody>
      </p:sp>
      <p:sp>
        <p:nvSpPr>
          <p:cNvPr id="3" name="Content Placeholder 2">
            <a:extLst>
              <a:ext uri="{FF2B5EF4-FFF2-40B4-BE49-F238E27FC236}">
                <a16:creationId xmlns:a16="http://schemas.microsoft.com/office/drawing/2014/main" id="{447C93FD-4B78-73B9-6D27-F0672256585B}"/>
              </a:ext>
            </a:extLst>
          </p:cNvPr>
          <p:cNvSpPr>
            <a:spLocks noGrp="1"/>
          </p:cNvSpPr>
          <p:nvPr>
            <p:ph idx="1"/>
          </p:nvPr>
        </p:nvSpPr>
        <p:spPr/>
        <p:txBody>
          <a:bodyPr/>
          <a:lstStyle/>
          <a:p>
            <a:r>
              <a:rPr lang="ar-JO" dirty="0"/>
              <a:t>أول منطقة في الجسم لها دور قوي في زيادة الوزن هي العنق، يبدأ في التضخم بعد أسبوع من الزيادة، وفي الأغلب تبدأ السمنة عند النساء.</a:t>
            </a:r>
            <a:endParaRPr lang="en-US" dirty="0"/>
          </a:p>
        </p:txBody>
      </p:sp>
      <p:pic>
        <p:nvPicPr>
          <p:cNvPr id="5122" name="Picture 2" descr="الفرق بين الخلايا الدهنية البيضاء والبنية وتسببها في السمنة">
            <a:extLst>
              <a:ext uri="{FF2B5EF4-FFF2-40B4-BE49-F238E27FC236}">
                <a16:creationId xmlns:a16="http://schemas.microsoft.com/office/drawing/2014/main" id="{95024057-A7B0-3245-1D54-EB7EDA562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5976" y="3348318"/>
            <a:ext cx="5481451" cy="3366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76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4F1E-A0D2-15CA-A9A1-C8AD1F698397}"/>
              </a:ext>
            </a:extLst>
          </p:cNvPr>
          <p:cNvSpPr>
            <a:spLocks noGrp="1"/>
          </p:cNvSpPr>
          <p:nvPr>
            <p:ph type="title"/>
          </p:nvPr>
        </p:nvSpPr>
        <p:spPr/>
        <p:txBody>
          <a:bodyPr/>
          <a:lstStyle/>
          <a:p>
            <a:r>
              <a:rPr lang="ar-JO" dirty="0"/>
              <a:t>مفهوم المصاب بالسمنة</a:t>
            </a:r>
            <a:endParaRPr lang="en-US" dirty="0"/>
          </a:p>
        </p:txBody>
      </p:sp>
      <p:sp>
        <p:nvSpPr>
          <p:cNvPr id="3" name="Content Placeholder 2">
            <a:extLst>
              <a:ext uri="{FF2B5EF4-FFF2-40B4-BE49-F238E27FC236}">
                <a16:creationId xmlns:a16="http://schemas.microsoft.com/office/drawing/2014/main" id="{E9FE4EA7-1457-886C-6BC6-021CC17C667D}"/>
              </a:ext>
            </a:extLst>
          </p:cNvPr>
          <p:cNvSpPr>
            <a:spLocks noGrp="1"/>
          </p:cNvSpPr>
          <p:nvPr>
            <p:ph idx="1"/>
          </p:nvPr>
        </p:nvSpPr>
        <p:spPr/>
        <p:txBody>
          <a:bodyPr/>
          <a:lstStyle/>
          <a:p>
            <a:pPr marL="0" indent="0" algn="ctr">
              <a:buNone/>
            </a:pPr>
            <a:r>
              <a:rPr lang="ar-JO" dirty="0"/>
              <a:t>ان تعريف الانسان المصاب بالسمنة هو الانسان الذي يملك انسجة دهنية زاءدة وقيمة  مؤشر كتلة الجسم لديه اعلى من 30, ان مؤشر كتلة الجسم هو مؤشر يقيس الوزن مقارنة مع الطول, حيث قد تكون للأنسجة الدهنية الزاءدة عواقب صحية وخيمة, مثل: السكري وارتفاع ضغط الدم, وارتفاع مستو الدهنيات في الدم.                                        </a:t>
            </a:r>
            <a:endParaRPr lang="en-US" dirty="0"/>
          </a:p>
        </p:txBody>
      </p:sp>
      <p:pic>
        <p:nvPicPr>
          <p:cNvPr id="4" name="Picture 2" descr="السمنة المفرطة">
            <a:extLst>
              <a:ext uri="{FF2B5EF4-FFF2-40B4-BE49-F238E27FC236}">
                <a16:creationId xmlns:a16="http://schemas.microsoft.com/office/drawing/2014/main" id="{C8FC9F23-EF4B-3AE5-E26D-298A90F4E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153" y="3429000"/>
            <a:ext cx="4766982" cy="317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48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6D59-F6BA-595B-304D-499D5CF4717E}"/>
              </a:ext>
            </a:extLst>
          </p:cNvPr>
          <p:cNvSpPr>
            <a:spLocks noGrp="1"/>
          </p:cNvSpPr>
          <p:nvPr>
            <p:ph type="title"/>
          </p:nvPr>
        </p:nvSpPr>
        <p:spPr/>
        <p:txBody>
          <a:bodyPr/>
          <a:lstStyle/>
          <a:p>
            <a:r>
              <a:rPr lang="ar-JO" dirty="0"/>
              <a:t>اهم اسباب الاصبة بالبدانة:</a:t>
            </a:r>
            <a:endParaRPr lang="en-US" dirty="0"/>
          </a:p>
        </p:txBody>
      </p:sp>
      <p:sp>
        <p:nvSpPr>
          <p:cNvPr id="3" name="Content Placeholder 2">
            <a:extLst>
              <a:ext uri="{FF2B5EF4-FFF2-40B4-BE49-F238E27FC236}">
                <a16:creationId xmlns:a16="http://schemas.microsoft.com/office/drawing/2014/main" id="{673852CB-F41E-1CC0-CAF9-143825DB2725}"/>
              </a:ext>
            </a:extLst>
          </p:cNvPr>
          <p:cNvSpPr>
            <a:spLocks noGrp="1"/>
          </p:cNvSpPr>
          <p:nvPr>
            <p:ph idx="1"/>
          </p:nvPr>
        </p:nvSpPr>
        <p:spPr/>
        <p:txBody>
          <a:bodyPr>
            <a:normAutofit/>
          </a:bodyPr>
          <a:lstStyle/>
          <a:p>
            <a:pPr marL="514350" indent="-514350">
              <a:buFont typeface="+mj-lt"/>
              <a:buAutoNum type="arabicPeriod"/>
            </a:pPr>
            <a:r>
              <a:rPr lang="ar-JO" dirty="0"/>
              <a:t>من لديه تاريخ مرضي عائلي</a:t>
            </a:r>
          </a:p>
          <a:p>
            <a:pPr marL="514350" indent="-514350">
              <a:buFont typeface="+mj-lt"/>
              <a:buAutoNum type="arabicPeriod"/>
            </a:pPr>
            <a:r>
              <a:rPr lang="ar-JO" dirty="0"/>
              <a:t>طبيعة النمط الغذاءي للفرد أو الأسرة</a:t>
            </a:r>
          </a:p>
          <a:p>
            <a:pPr marL="514350" indent="-514350">
              <a:buFont typeface="+mj-lt"/>
              <a:buAutoNum type="arabicPeriod"/>
            </a:pPr>
            <a:r>
              <a:rPr lang="ar-JO" dirty="0"/>
              <a:t>غياب او قلة ممارسة الرياضة</a:t>
            </a:r>
          </a:p>
          <a:p>
            <a:pPr marL="514350" indent="-514350">
              <a:buFont typeface="+mj-lt"/>
              <a:buAutoNum type="arabicPeriod"/>
            </a:pPr>
            <a:r>
              <a:rPr lang="ar-JO" dirty="0"/>
              <a:t>التقدم بالعمر</a:t>
            </a:r>
          </a:p>
          <a:p>
            <a:pPr marL="514350" indent="-514350">
              <a:buFont typeface="+mj-lt"/>
              <a:buAutoNum type="arabicPeriod"/>
            </a:pPr>
            <a:r>
              <a:rPr lang="ar-JO" dirty="0"/>
              <a:t>الحمل </a:t>
            </a:r>
          </a:p>
        </p:txBody>
      </p:sp>
      <p:pic>
        <p:nvPicPr>
          <p:cNvPr id="3074" name="Picture 2" descr="هل السمنة من أوضح مؤشرات الصحة الجيدة – زقزقة نت">
            <a:extLst>
              <a:ext uri="{FF2B5EF4-FFF2-40B4-BE49-F238E27FC236}">
                <a16:creationId xmlns:a16="http://schemas.microsoft.com/office/drawing/2014/main" id="{FFD41F76-4592-386E-18D3-C8AD8E5232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6743" y="1274482"/>
            <a:ext cx="5719044"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745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3C37-344B-26F8-5741-AF3CDC1814BE}"/>
              </a:ext>
            </a:extLst>
          </p:cNvPr>
          <p:cNvSpPr>
            <a:spLocks noGrp="1"/>
          </p:cNvSpPr>
          <p:nvPr>
            <p:ph type="title"/>
          </p:nvPr>
        </p:nvSpPr>
        <p:spPr/>
        <p:txBody>
          <a:bodyPr/>
          <a:lstStyle/>
          <a:p>
            <a:r>
              <a:rPr lang="ar-JO" dirty="0"/>
              <a:t>ما هي الامراض التي تسبب زيادة الوزن؟</a:t>
            </a:r>
            <a:endParaRPr lang="en-US" dirty="0"/>
          </a:p>
        </p:txBody>
      </p:sp>
      <p:sp>
        <p:nvSpPr>
          <p:cNvPr id="3" name="Content Placeholder 2">
            <a:extLst>
              <a:ext uri="{FF2B5EF4-FFF2-40B4-BE49-F238E27FC236}">
                <a16:creationId xmlns:a16="http://schemas.microsoft.com/office/drawing/2014/main" id="{98908BEA-CDB7-B81C-D8DE-AD1454E26F7D}"/>
              </a:ext>
            </a:extLst>
          </p:cNvPr>
          <p:cNvSpPr>
            <a:spLocks noGrp="1"/>
          </p:cNvSpPr>
          <p:nvPr>
            <p:ph idx="1"/>
          </p:nvPr>
        </p:nvSpPr>
        <p:spPr/>
        <p:txBody>
          <a:bodyPr/>
          <a:lstStyle/>
          <a:p>
            <a:r>
              <a:rPr lang="ar-JO" b="0" i="0" dirty="0">
                <a:effectLst/>
                <a:latin typeface="Roboto" panose="02000000000000000000" pitchFamily="2" charset="0"/>
              </a:rPr>
              <a:t>الاكتئاب   </a:t>
            </a:r>
          </a:p>
          <a:p>
            <a:r>
              <a:rPr lang="ar-JO" b="0" i="0" dirty="0">
                <a:effectLst/>
                <a:latin typeface="Roboto" panose="02000000000000000000" pitchFamily="2" charset="0"/>
              </a:rPr>
              <a:t>بعض أدوية علاج الاكتئاب</a:t>
            </a:r>
          </a:p>
          <a:p>
            <a:r>
              <a:rPr lang="ar-JO" b="0" i="0" dirty="0">
                <a:effectLst/>
                <a:latin typeface="Roboto" panose="02000000000000000000" pitchFamily="2" charset="0"/>
              </a:rPr>
              <a:t>الأرق</a:t>
            </a:r>
          </a:p>
          <a:p>
            <a:r>
              <a:rPr lang="ar-JO" b="0" i="0" dirty="0">
                <a:effectLst/>
                <a:latin typeface="Roboto" panose="02000000000000000000" pitchFamily="2" charset="0"/>
              </a:rPr>
              <a:t>سن اليأس</a:t>
            </a:r>
          </a:p>
          <a:p>
            <a:r>
              <a:rPr lang="ar-JO" b="0" i="0" dirty="0">
                <a:effectLst/>
                <a:latin typeface="Roboto" panose="02000000000000000000" pitchFamily="2" charset="0"/>
              </a:rPr>
              <a:t>مرض كوشينغ</a:t>
            </a:r>
          </a:p>
          <a:p>
            <a:r>
              <a:rPr lang="ar-JO" b="0" i="0" dirty="0">
                <a:effectLst/>
                <a:latin typeface="Roboto" panose="02000000000000000000" pitchFamily="2" charset="0"/>
              </a:rPr>
              <a:t>  متلازمة تكيس المبايض</a:t>
            </a:r>
          </a:p>
          <a:p>
            <a:r>
              <a:rPr lang="ar-JO" b="0" i="0" dirty="0">
                <a:effectLst/>
                <a:latin typeface="Roboto" panose="02000000000000000000" pitchFamily="2" charset="0"/>
              </a:rPr>
              <a:t> فشل القلب الاحتقاني</a:t>
            </a:r>
          </a:p>
          <a:p>
            <a:endParaRPr lang="en-US" dirty="0"/>
          </a:p>
        </p:txBody>
      </p:sp>
      <p:pic>
        <p:nvPicPr>
          <p:cNvPr id="2050" name="Picture 2" descr="13 مرضاً ودواء تسبب السمنة المفرطة">
            <a:extLst>
              <a:ext uri="{FF2B5EF4-FFF2-40B4-BE49-F238E27FC236}">
                <a16:creationId xmlns:a16="http://schemas.microsoft.com/office/drawing/2014/main" id="{AA2B5BF1-3F98-8CEB-0E4A-3F7321C259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2024" y="2084266"/>
            <a:ext cx="5077385" cy="284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27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824092A-0960-8903-FCA4-A44C012EE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624"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01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C95C-249D-25C8-1F4F-8B7DA945D58D}"/>
              </a:ext>
            </a:extLst>
          </p:cNvPr>
          <p:cNvSpPr>
            <a:spLocks noGrp="1"/>
          </p:cNvSpPr>
          <p:nvPr>
            <p:ph type="title"/>
          </p:nvPr>
        </p:nvSpPr>
        <p:spPr/>
        <p:txBody>
          <a:bodyPr/>
          <a:lstStyle/>
          <a:p>
            <a:r>
              <a:rPr lang="ar-JO" dirty="0"/>
              <a:t>اثار السمنة على الحياة الاجتماعية</a:t>
            </a:r>
            <a:endParaRPr lang="en-US" dirty="0"/>
          </a:p>
        </p:txBody>
      </p:sp>
      <p:sp>
        <p:nvSpPr>
          <p:cNvPr id="3" name="Content Placeholder 2">
            <a:extLst>
              <a:ext uri="{FF2B5EF4-FFF2-40B4-BE49-F238E27FC236}">
                <a16:creationId xmlns:a16="http://schemas.microsoft.com/office/drawing/2014/main" id="{5FA17C3F-373D-53F1-FF62-AE90F0C11CCB}"/>
              </a:ext>
            </a:extLst>
          </p:cNvPr>
          <p:cNvSpPr>
            <a:spLocks noGrp="1"/>
          </p:cNvSpPr>
          <p:nvPr>
            <p:ph idx="1"/>
          </p:nvPr>
        </p:nvSpPr>
        <p:spPr/>
        <p:txBody>
          <a:bodyPr/>
          <a:lstStyle/>
          <a:p>
            <a:r>
              <a:rPr lang="ar-JO" b="0" i="0" dirty="0">
                <a:solidFill>
                  <a:srgbClr val="202124"/>
                </a:solidFill>
                <a:effectLst/>
                <a:latin typeface="Google Sans"/>
              </a:rPr>
              <a:t>سبّبت وصمة العار الاجتماعية للبدانة أو التحيز ضد السمنة </a:t>
            </a:r>
            <a:r>
              <a:rPr lang="ar-JO" b="0" i="0" dirty="0">
                <a:solidFill>
                  <a:srgbClr val="040C28"/>
                </a:solidFill>
                <a:effectLst/>
                <a:latin typeface="Google Sans"/>
              </a:rPr>
              <a:t>تأثيرات نفسية واجتماعية سلبية وتسببت فيالإحباط لدى الأشخاص الذين يعانون من السمنة المفرطة والبدانة</a:t>
            </a:r>
            <a:r>
              <a:rPr lang="ar-JO" b="0" i="0" dirty="0">
                <a:solidFill>
                  <a:srgbClr val="202124"/>
                </a:solidFill>
                <a:effectLst/>
                <a:latin typeface="Google Sans"/>
              </a:rPr>
              <a:t>.</a:t>
            </a:r>
            <a:endParaRPr lang="en-US" dirty="0"/>
          </a:p>
        </p:txBody>
      </p:sp>
      <p:pic>
        <p:nvPicPr>
          <p:cNvPr id="2050" name="Picture 2" descr="تأثير السمنة على الحالة النفسية | ترياقي">
            <a:extLst>
              <a:ext uri="{FF2B5EF4-FFF2-40B4-BE49-F238E27FC236}">
                <a16:creationId xmlns:a16="http://schemas.microsoft.com/office/drawing/2014/main" id="{039B7E39-A603-BB91-30F5-D97264C7D3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658" y="3148107"/>
            <a:ext cx="3420035" cy="3420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03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4610-4F47-F8C9-35C7-BAB9ADF4D8BA}"/>
              </a:ext>
            </a:extLst>
          </p:cNvPr>
          <p:cNvSpPr>
            <a:spLocks noGrp="1"/>
          </p:cNvSpPr>
          <p:nvPr>
            <p:ph type="title"/>
          </p:nvPr>
        </p:nvSpPr>
        <p:spPr/>
        <p:txBody>
          <a:bodyPr/>
          <a:lstStyle/>
          <a:p>
            <a:r>
              <a:rPr lang="ar-JO" dirty="0"/>
              <a:t>طرق علاجية خاصة</a:t>
            </a:r>
            <a:endParaRPr lang="en-US" dirty="0"/>
          </a:p>
        </p:txBody>
      </p:sp>
      <p:sp>
        <p:nvSpPr>
          <p:cNvPr id="3" name="Content Placeholder 2">
            <a:extLst>
              <a:ext uri="{FF2B5EF4-FFF2-40B4-BE49-F238E27FC236}">
                <a16:creationId xmlns:a16="http://schemas.microsoft.com/office/drawing/2014/main" id="{66C92EA2-96E8-89A8-35CD-78234BFAC29F}"/>
              </a:ext>
            </a:extLst>
          </p:cNvPr>
          <p:cNvSpPr>
            <a:spLocks noGrp="1"/>
          </p:cNvSpPr>
          <p:nvPr>
            <p:ph idx="1"/>
          </p:nvPr>
        </p:nvSpPr>
        <p:spPr/>
        <p:txBody>
          <a:bodyPr/>
          <a:lstStyle/>
          <a:p>
            <a:r>
              <a:rPr lang="ar-JO" dirty="0"/>
              <a:t>هناك عدة طرق لعلاج البدانة, والوصول الى وزن صحي, وتعتمد طرق العلاج المناسبة على درجة البدانة:</a:t>
            </a:r>
          </a:p>
          <a:p>
            <a:pPr>
              <a:buFont typeface="+mj-lt"/>
              <a:buAutoNum type="arabicPeriod"/>
            </a:pPr>
            <a:r>
              <a:rPr lang="ar-JO" dirty="0"/>
              <a:t>تغيرات في الحمية الغذائية</a:t>
            </a:r>
          </a:p>
          <a:p>
            <a:pPr>
              <a:buFont typeface="+mj-lt"/>
              <a:buAutoNum type="arabicPeriod"/>
            </a:pPr>
            <a:r>
              <a:rPr lang="ar-JO" dirty="0"/>
              <a:t>ممارسة الرياضة بانتظام</a:t>
            </a:r>
          </a:p>
          <a:p>
            <a:pPr>
              <a:buFont typeface="+mj-lt"/>
              <a:buAutoNum type="arabicPeriod"/>
            </a:pPr>
            <a:r>
              <a:rPr lang="ar-JO" dirty="0"/>
              <a:t>تغير السلوكيات الخاطئة</a:t>
            </a:r>
            <a:endParaRPr lang="en-US" dirty="0"/>
          </a:p>
        </p:txBody>
      </p:sp>
      <p:pic>
        <p:nvPicPr>
          <p:cNvPr id="3074" name="Picture 2" descr="السمنة.. آثار صحية ... ونفسية؟ - The Arab Hospital Magazine">
            <a:extLst>
              <a:ext uri="{FF2B5EF4-FFF2-40B4-BE49-F238E27FC236}">
                <a16:creationId xmlns:a16="http://schemas.microsoft.com/office/drawing/2014/main" id="{64E27696-DCFE-78F2-C892-0D9A47C42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2868706"/>
            <a:ext cx="3837735" cy="3753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15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خبير: الوجبات السريعة والخمول يسببان السمنة | أخبار صحة | الجزيرة نت">
            <a:extLst>
              <a:ext uri="{FF2B5EF4-FFF2-40B4-BE49-F238E27FC236}">
                <a16:creationId xmlns:a16="http://schemas.microsoft.com/office/drawing/2014/main" id="{6AC8E262-CB08-DC8D-3FDF-4B627A1C34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141" y="461513"/>
            <a:ext cx="8314204" cy="6217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8732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433</TotalTime>
  <Words>420</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vt:lpstr>
      <vt:lpstr>Google Sans</vt:lpstr>
      <vt:lpstr>Roboto</vt:lpstr>
      <vt:lpstr>Trebuchet MS</vt:lpstr>
      <vt:lpstr>Wingdings</vt:lpstr>
      <vt:lpstr>Wingdings 3</vt:lpstr>
      <vt:lpstr>Facet</vt:lpstr>
      <vt:lpstr>السمنة</vt:lpstr>
      <vt:lpstr>ما هي أول منطقة تسمن في الجسم؟ </vt:lpstr>
      <vt:lpstr>مفهوم المصاب بالسمنة</vt:lpstr>
      <vt:lpstr>اهم اسباب الاصبة بالبدانة:</vt:lpstr>
      <vt:lpstr>ما هي الامراض التي تسبب زيادة الوزن؟</vt:lpstr>
      <vt:lpstr>PowerPoint Presentation</vt:lpstr>
      <vt:lpstr>اثار السمنة على الحياة الاجتماعية</vt:lpstr>
      <vt:lpstr>طرق علاجية خاصة</vt:lpstr>
      <vt:lpstr>PowerPoint Presentation</vt:lpstr>
      <vt:lpstr>فيديو</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dcterms:created xsi:type="dcterms:W3CDTF">2023-05-03T19:35:41Z</dcterms:created>
  <dcterms:modified xsi:type="dcterms:W3CDTF">2023-05-07T12:23:11Z</dcterms:modified>
</cp:coreProperties>
</file>