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59" r:id="rId5"/>
    <p:sldId id="261"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67D885F-973B-483F-AD06-509AA6D8F45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906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379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8743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spTree>
    <p:extLst>
      <p:ext uri="{BB962C8B-B14F-4D97-AF65-F5344CB8AC3E}">
        <p14:creationId xmlns:p14="http://schemas.microsoft.com/office/powerpoint/2010/main" val="373164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935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411E2C-8115-40DF-9806-12233B542F72}"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D885F-973B-483F-AD06-509AA6D8F45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5079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411E2C-8115-40DF-9806-12233B542F72}"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200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411E2C-8115-40DF-9806-12233B542F72}"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D885F-973B-483F-AD06-509AA6D8F45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683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411E2C-8115-40DF-9806-12233B542F72}"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D885F-973B-483F-AD06-509AA6D8F45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9426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11E2C-8115-40DF-9806-12233B542F72}"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D885F-973B-483F-AD06-509AA6D8F45A}" type="slidenum">
              <a:rPr lang="en-US" smtClean="0"/>
              <a:t>‹#›</a:t>
            </a:fld>
            <a:endParaRPr lang="en-US"/>
          </a:p>
        </p:txBody>
      </p:sp>
    </p:spTree>
    <p:extLst>
      <p:ext uri="{BB962C8B-B14F-4D97-AF65-F5344CB8AC3E}">
        <p14:creationId xmlns:p14="http://schemas.microsoft.com/office/powerpoint/2010/main" val="232140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411E2C-8115-40DF-9806-12233B542F72}"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7131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2411E2C-8115-40DF-9806-12233B542F72}" type="datetimeFigureOut">
              <a:rPr lang="en-US" smtClean="0"/>
              <a:t>5/17/2023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67D885F-973B-483F-AD06-509AA6D8F45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5771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2411E2C-8115-40DF-9806-12233B542F72}" type="datetimeFigureOut">
              <a:rPr lang="en-US" smtClean="0"/>
              <a:t>5/17/2023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7D885F-973B-483F-AD06-509AA6D8F45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483038"/>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1721" y="2005089"/>
            <a:ext cx="9117495" cy="777868"/>
          </a:xfrm>
        </p:spPr>
        <p:txBody>
          <a:bodyPr>
            <a:normAutofit fontScale="90000"/>
          </a:bodyPr>
          <a:lstStyle/>
          <a:p>
            <a:r>
              <a:rPr lang="ar-JO" sz="4400" dirty="0" smtClean="0">
                <a:solidFill>
                  <a:schemeClr val="tx1">
                    <a:lumMod val="95000"/>
                    <a:lumOff val="5000"/>
                  </a:schemeClr>
                </a:solidFill>
                <a:latin typeface="Arial Black" panose="020B0A04020102020204" pitchFamily="34" charset="0"/>
              </a:rPr>
              <a:t>مشروع اللغة العربية</a:t>
            </a:r>
            <a:br>
              <a:rPr lang="ar-JO" sz="4400" dirty="0" smtClean="0">
                <a:solidFill>
                  <a:schemeClr val="tx1">
                    <a:lumMod val="95000"/>
                    <a:lumOff val="5000"/>
                  </a:schemeClr>
                </a:solidFill>
                <a:latin typeface="Arial Black" panose="020B0A04020102020204" pitchFamily="34" charset="0"/>
              </a:rPr>
            </a:br>
            <a:r>
              <a:rPr lang="ar-JO" sz="4400" dirty="0" smtClean="0">
                <a:solidFill>
                  <a:schemeClr val="tx1">
                    <a:lumMod val="95000"/>
                    <a:lumOff val="5000"/>
                  </a:schemeClr>
                </a:solidFill>
                <a:latin typeface="Arial Black" panose="020B0A04020102020204" pitchFamily="34" charset="0"/>
              </a:rPr>
              <a:t>الفقر</a:t>
            </a:r>
            <a:endParaRPr lang="en-US" sz="4400" dirty="0">
              <a:solidFill>
                <a:schemeClr val="tx1">
                  <a:lumMod val="95000"/>
                  <a:lumOff val="5000"/>
                </a:schemeClr>
              </a:solidFill>
              <a:latin typeface="Arial Black" panose="020B0A04020102020204" pitchFamily="34" charset="0"/>
            </a:endParaRPr>
          </a:p>
        </p:txBody>
      </p:sp>
      <p:sp>
        <p:nvSpPr>
          <p:cNvPr id="6" name="TextBox 5"/>
          <p:cNvSpPr txBox="1"/>
          <p:nvPr/>
        </p:nvSpPr>
        <p:spPr>
          <a:xfrm>
            <a:off x="3101009" y="2451652"/>
            <a:ext cx="5174973" cy="646331"/>
          </a:xfrm>
          <a:prstGeom prst="rect">
            <a:avLst/>
          </a:prstGeom>
          <a:noFill/>
        </p:spPr>
        <p:txBody>
          <a:bodyPr wrap="square" rtlCol="0">
            <a:spAutoFit/>
          </a:bodyPr>
          <a:lstStyle/>
          <a:p>
            <a:r>
              <a:rPr lang="ar-JO" sz="3600" dirty="0" smtClean="0">
                <a:latin typeface="Arial Black" panose="020B0A04020102020204" pitchFamily="34" charset="0"/>
              </a:rPr>
              <a:t>الياس,فارس سعاده,يوسف رنتسي</a:t>
            </a:r>
            <a:endParaRPr lang="en-US" sz="3600" dirty="0">
              <a:latin typeface="Arial Black" panose="020B0A04020102020204" pitchFamily="34" charset="0"/>
            </a:endParaRPr>
          </a:p>
        </p:txBody>
      </p:sp>
    </p:spTree>
    <p:extLst>
      <p:ext uri="{BB962C8B-B14F-4D97-AF65-F5344CB8AC3E}">
        <p14:creationId xmlns:p14="http://schemas.microsoft.com/office/powerpoint/2010/main" val="1549487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284" y="857528"/>
            <a:ext cx="9603275" cy="1049235"/>
          </a:xfrm>
        </p:spPr>
        <p:txBody>
          <a:bodyPr>
            <a:normAutofit/>
          </a:bodyPr>
          <a:lstStyle/>
          <a:p>
            <a:pPr algn="ctr"/>
            <a:r>
              <a:rPr lang="ar-JO" sz="6000" dirty="0" smtClean="0">
                <a:solidFill>
                  <a:schemeClr val="tx1">
                    <a:lumMod val="95000"/>
                    <a:lumOff val="5000"/>
                  </a:schemeClr>
                </a:solidFill>
              </a:rPr>
              <a:t>تعريف الفقر</a:t>
            </a:r>
            <a:endParaRPr lang="en-US" sz="6000" dirty="0">
              <a:solidFill>
                <a:schemeClr val="tx1">
                  <a:lumMod val="95000"/>
                  <a:lumOff val="5000"/>
                </a:schemeClr>
              </a:solidFill>
            </a:endParaRPr>
          </a:p>
        </p:txBody>
      </p:sp>
      <p:sp>
        <p:nvSpPr>
          <p:cNvPr id="3" name="Content Placeholder 2"/>
          <p:cNvSpPr>
            <a:spLocks noGrp="1"/>
          </p:cNvSpPr>
          <p:nvPr>
            <p:ph sz="quarter" idx="13"/>
          </p:nvPr>
        </p:nvSpPr>
        <p:spPr>
          <a:xfrm>
            <a:off x="940279" y="2314083"/>
            <a:ext cx="10363826" cy="3424107"/>
          </a:xfrm>
        </p:spPr>
        <p:txBody>
          <a:bodyPr>
            <a:normAutofit/>
          </a:bodyPr>
          <a:lstStyle/>
          <a:p>
            <a:pPr algn="r"/>
            <a:r>
              <a:rPr lang="ar-JO" sz="3600" dirty="0"/>
              <a:t>ما هو الفقر؟الفقر أكثر من مجرد الافتقار إلى الدخل أو الموارد أو ضمان مصدر رزق مستدام، حيث إن مظاهره تشمل الجوع وسوء التغذية وانحسار إمكانية الحصول على التعليم والخدمات الأساسية، إضافة الى التمييز الاجتماعي والاستبعاد من المجتمع وانعدام فرص المشاركة في اتخاذ القرارات</a:t>
            </a:r>
            <a:endParaRPr lang="en-US" sz="3600" dirty="0"/>
          </a:p>
        </p:txBody>
      </p:sp>
    </p:spTree>
    <p:extLst>
      <p:ext uri="{BB962C8B-B14F-4D97-AF65-F5344CB8AC3E}">
        <p14:creationId xmlns:p14="http://schemas.microsoft.com/office/powerpoint/2010/main" val="234594405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JO" sz="3600" dirty="0" smtClean="0"/>
              <a:t>حقوق الانسان في المجتمع </a:t>
            </a:r>
            <a:endParaRPr lang="en-US" sz="3600" dirty="0"/>
          </a:p>
        </p:txBody>
      </p:sp>
      <p:sp>
        <p:nvSpPr>
          <p:cNvPr id="3" name="Content Placeholder 2"/>
          <p:cNvSpPr>
            <a:spLocks noGrp="1"/>
          </p:cNvSpPr>
          <p:nvPr>
            <p:ph sz="quarter" idx="13"/>
          </p:nvPr>
        </p:nvSpPr>
        <p:spPr/>
        <p:txBody>
          <a:bodyPr>
            <a:noAutofit/>
          </a:bodyPr>
          <a:lstStyle/>
          <a:p>
            <a:pPr algn="r"/>
            <a:r>
              <a:rPr lang="ar-JO" sz="3200" dirty="0"/>
              <a:t>إن العديد من حقوق الإنسان بعيدة عن متناول الأشخاص الذين يعيشون في فقر مدقع. فهم غالبًا ما يفتقرون إلى التعليم والخدمات الصحية ومياه الشرب المأمونة والصرف الصحي الأساسي، ويعانون الكثير من أوجه الحرمان الأخرى.كما أنّهم غالبًا ما يُستبعدون عن المشاركة المجدية في العملية السياسية ويُمنعون من السعي لتحقيق العدالة في ما يتعلق بانتهاكات حقوق الإنسان التي يتمتّعون بها.</a:t>
            </a:r>
            <a:endParaRPr lang="en-US" sz="3200" dirty="0"/>
          </a:p>
        </p:txBody>
      </p:sp>
    </p:spTree>
    <p:extLst>
      <p:ext uri="{BB962C8B-B14F-4D97-AF65-F5344CB8AC3E}">
        <p14:creationId xmlns:p14="http://schemas.microsoft.com/office/powerpoint/2010/main" val="25307839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JO" sz="4800" dirty="0" smtClean="0"/>
              <a:t>أثر الفقر على المجتمع</a:t>
            </a:r>
            <a:endParaRPr lang="en-US" sz="4800" dirty="0"/>
          </a:p>
        </p:txBody>
      </p:sp>
      <p:sp>
        <p:nvSpPr>
          <p:cNvPr id="3" name="Content Placeholder 2"/>
          <p:cNvSpPr>
            <a:spLocks noGrp="1"/>
          </p:cNvSpPr>
          <p:nvPr>
            <p:ph sz="quarter" idx="13"/>
          </p:nvPr>
        </p:nvSpPr>
        <p:spPr/>
        <p:txBody>
          <a:bodyPr>
            <a:normAutofit/>
          </a:bodyPr>
          <a:lstStyle/>
          <a:p>
            <a:pPr algn="r"/>
            <a:r>
              <a:rPr lang="ar-JO" sz="3200" dirty="0"/>
              <a:t>يمكن تلخيص أثر الفقر على المجتمع بالنقاط التالية:انتشار الجهل وتراجع المستوى التعليمي بسبب ارتفاع نسب التسرب المدرسي في الأسر الفقيرة. انتشار الأمراض والأوبئة نتيجة قلة موارد الفقير وعدم قدرته على تلقي العلاج والاستشارات الطبية. انتشار العنف والجريمة مع لجوء بعض الأفراد إلى تعويض قلة الموارد لديهم بطرق غير مشروعة</a:t>
            </a:r>
            <a:endParaRPr lang="en-US" sz="3200" dirty="0"/>
          </a:p>
        </p:txBody>
      </p:sp>
    </p:spTree>
    <p:extLst>
      <p:ext uri="{BB962C8B-B14F-4D97-AF65-F5344CB8AC3E}">
        <p14:creationId xmlns:p14="http://schemas.microsoft.com/office/powerpoint/2010/main" val="952503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049" y="658745"/>
            <a:ext cx="9603275" cy="1011029"/>
          </a:xfrm>
        </p:spPr>
        <p:txBody>
          <a:bodyPr>
            <a:normAutofit/>
          </a:bodyPr>
          <a:lstStyle/>
          <a:p>
            <a:pPr algn="ctr"/>
            <a:r>
              <a:rPr lang="ar-JO" sz="6000" dirty="0" smtClean="0"/>
              <a:t>معلومات عن الفقر</a:t>
            </a:r>
            <a:endParaRPr lang="en-US" sz="6000" dirty="0"/>
          </a:p>
        </p:txBody>
      </p:sp>
      <p:sp>
        <p:nvSpPr>
          <p:cNvPr id="3" name="Content Placeholder 2"/>
          <p:cNvSpPr>
            <a:spLocks noGrp="1"/>
          </p:cNvSpPr>
          <p:nvPr>
            <p:ph sz="quarter" idx="13"/>
          </p:nvPr>
        </p:nvSpPr>
        <p:spPr/>
        <p:txBody>
          <a:bodyPr/>
          <a:lstStyle/>
          <a:p>
            <a:pPr algn="r"/>
            <a:r>
              <a:rPr lang="ar-JO" sz="3200" dirty="0"/>
              <a:t>انخفضت نسبة العمال الذين يعيشون في فقر مدقع في العالم بمقدار النصف خلال العقد الماضي: من 14.3 في المائة في عام 2010 إلى 7.1 في المائة في عام 2019. حتى قبل جائحة كوفيد-19، أشارت التوقعات الأساسية إلى أن 6 في المائة من سكان العالم سيظلون يعيشون في فقر مدقع في عام 2030، دون تحقيق هدف القضاء على الفقر</a:t>
            </a:r>
            <a:r>
              <a:rPr lang="ar-JO" dirty="0"/>
              <a:t>.</a:t>
            </a:r>
            <a:endParaRPr lang="en-US" dirty="0"/>
          </a:p>
        </p:txBody>
      </p:sp>
    </p:spTree>
    <p:extLst>
      <p:ext uri="{BB962C8B-B14F-4D97-AF65-F5344CB8AC3E}">
        <p14:creationId xmlns:p14="http://schemas.microsoft.com/office/powerpoint/2010/main" val="3528226504"/>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JO" sz="4800" dirty="0" smtClean="0"/>
              <a:t>الفقر في العالم</a:t>
            </a:r>
            <a:endParaRPr lang="en-US" sz="4800" dirty="0"/>
          </a:p>
        </p:txBody>
      </p:sp>
      <p:sp>
        <p:nvSpPr>
          <p:cNvPr id="3" name="Content Placeholder 2"/>
          <p:cNvSpPr>
            <a:spLocks noGrp="1"/>
          </p:cNvSpPr>
          <p:nvPr>
            <p:ph sz="quarter" idx="13"/>
          </p:nvPr>
        </p:nvSpPr>
        <p:spPr>
          <a:xfrm>
            <a:off x="77232" y="6767665"/>
            <a:ext cx="2092481" cy="863616"/>
          </a:xfrm>
        </p:spPr>
        <p:txBody>
          <a:bodyPr/>
          <a:lstStyle/>
          <a:p>
            <a:endParaRPr lang="ar-JO" dirty="0" smtClean="0"/>
          </a:p>
          <a:p>
            <a:endParaRPr lang="ar-JO" dirty="0" smtClean="0"/>
          </a:p>
          <a:p>
            <a:endParaRPr lang="en-US" dirty="0"/>
          </a:p>
        </p:txBody>
      </p:sp>
      <p:pic>
        <p:nvPicPr>
          <p:cNvPr id="1026" name="Picture 2" descr="https://tse3.mm.bing.net/th?id=OIP.DDhtWIiJC4r0MKFPYAu_rgHaDt&amp;pid=Api&amp;P=0&amp;h=1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530" y="163854"/>
            <a:ext cx="4187687" cy="275162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5469529" y="2076776"/>
            <a:ext cx="6096000" cy="1384995"/>
          </a:xfrm>
          <a:prstGeom prst="rect">
            <a:avLst/>
          </a:prstGeom>
        </p:spPr>
        <p:txBody>
          <a:bodyPr>
            <a:spAutoFit/>
          </a:bodyPr>
          <a:lstStyle/>
          <a:p>
            <a:pPr algn="r"/>
            <a:r>
              <a:rPr lang="ar-JO" sz="2800" dirty="0"/>
              <a:t>ومع ذلك، يُظهر الواقع الحالي أن 1.3 مليار شخص لم يزلوا يعيشون في فقر</a:t>
            </a:r>
            <a:r>
              <a:rPr lang="ar-JO" dirty="0"/>
              <a:t> </a:t>
            </a:r>
            <a:r>
              <a:rPr lang="ar-JO" sz="2800" dirty="0"/>
              <a:t>متعدد الأبعاد، ونصفهم تقريبًا من الأطفال </a:t>
            </a:r>
            <a:r>
              <a:rPr lang="ar-JO" sz="2800" dirty="0" smtClean="0"/>
              <a:t>والشباب.</a:t>
            </a:r>
            <a:endParaRPr lang="en-US" sz="2800" dirty="0"/>
          </a:p>
        </p:txBody>
      </p:sp>
      <p:pic>
        <p:nvPicPr>
          <p:cNvPr id="1028" name="Picture 4" descr="الفقر وتأثيراته السلبية على الفرد والمجتمع | جمعية بنيان"/>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5530" y="2915480"/>
            <a:ext cx="5261113" cy="3279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4623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2497" y="1813235"/>
            <a:ext cx="6042993" cy="1049235"/>
          </a:xfrm>
        </p:spPr>
        <p:txBody>
          <a:bodyPr>
            <a:noAutofit/>
          </a:bodyPr>
          <a:lstStyle/>
          <a:p>
            <a:r>
              <a:rPr lang="ar-JO" sz="5400" dirty="0" smtClean="0"/>
              <a:t>شكرا لاستماعكم</a:t>
            </a:r>
            <a:endParaRPr lang="en-US" sz="5400" dirty="0"/>
          </a:p>
        </p:txBody>
      </p:sp>
      <p:sp>
        <p:nvSpPr>
          <p:cNvPr id="6" name="AutoShape 6" descr="Download SMILEY Free PNG transparent image and clipart"/>
          <p:cNvSpPr>
            <a:spLocks noChangeAspect="1" noChangeArrowheads="1"/>
          </p:cNvSpPr>
          <p:nvPr/>
        </p:nvSpPr>
        <p:spPr bwMode="auto">
          <a:xfrm>
            <a:off x="155574" y="-144463"/>
            <a:ext cx="3006923" cy="300693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p:nvPicPr>
        <p:blipFill>
          <a:blip r:embed="rId2"/>
          <a:stretch>
            <a:fillRect/>
          </a:stretch>
        </p:blipFill>
        <p:spPr>
          <a:xfrm>
            <a:off x="6612007" y="2568022"/>
            <a:ext cx="4890880" cy="3065411"/>
          </a:xfrm>
          <a:prstGeom prst="rect">
            <a:avLst/>
          </a:prstGeom>
        </p:spPr>
      </p:pic>
      <p:pic>
        <p:nvPicPr>
          <p:cNvPr id="2062" name="Picture 14" descr="Transparent Smile Emoji Png - Big Smiley Face, Png Download - kin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68022"/>
            <a:ext cx="3631096" cy="3432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34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206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61</TotalTime>
  <Words>270</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Black</vt:lpstr>
      <vt:lpstr>Gill Sans MT</vt:lpstr>
      <vt:lpstr>Times New Roman</vt:lpstr>
      <vt:lpstr>Gallery</vt:lpstr>
      <vt:lpstr>مشروع اللغة العربية الفقر</vt:lpstr>
      <vt:lpstr>تعريف الفقر</vt:lpstr>
      <vt:lpstr>حقوق الانسان في المجتمع </vt:lpstr>
      <vt:lpstr>أثر الفقر على المجتمع</vt:lpstr>
      <vt:lpstr>معلومات عن الفقر</vt:lpstr>
      <vt:lpstr>الفقر في العالم</vt:lpstr>
      <vt:lpstr>شكرا لاستماعكم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مشروع اللغه</dc:title>
  <dc:creator>Yousef</dc:creator>
  <cp:lastModifiedBy>Yousef</cp:lastModifiedBy>
  <cp:revision>9</cp:revision>
  <dcterms:created xsi:type="dcterms:W3CDTF">2023-05-17T06:16:07Z</dcterms:created>
  <dcterms:modified xsi:type="dcterms:W3CDTF">2023-05-17T07:17:38Z</dcterms:modified>
</cp:coreProperties>
</file>