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4" r:id="rId7"/>
    <p:sldId id="261"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56" autoAdjust="0"/>
    <p:restoredTop sz="94660"/>
  </p:normalViewPr>
  <p:slideViewPr>
    <p:cSldViewPr snapToGrid="0">
      <p:cViewPr varScale="1">
        <p:scale>
          <a:sx n="74" d="100"/>
          <a:sy n="74" d="100"/>
        </p:scale>
        <p:origin x="94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754DCF0-C126-43BF-9F41-DBF08D9BDC25}"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2954884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54DCF0-C126-43BF-9F41-DBF08D9BDC25}"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207666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54DCF0-C126-43BF-9F41-DBF08D9BDC25}"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7416408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54DCF0-C126-43BF-9F41-DBF08D9BDC25}"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448406-B182-4DC9-80CD-9C0C8A9F0A9F}"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3891266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54DCF0-C126-43BF-9F41-DBF08D9BDC25}"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2768733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9754DCF0-C126-43BF-9F41-DBF08D9BDC25}" type="datetimeFigureOut">
              <a:rPr lang="en-US" smtClean="0"/>
              <a:t>5/18/2023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30037332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9754DCF0-C126-43BF-9F41-DBF08D9BDC25}" type="datetimeFigureOut">
              <a:rPr lang="en-US" smtClean="0"/>
              <a:t>5/18/2023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8692943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54DCF0-C126-43BF-9F41-DBF08D9BDC25}"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17949715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54DCF0-C126-43BF-9F41-DBF08D9BDC25}"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1353733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54DCF0-C126-43BF-9F41-DBF08D9BDC25}"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2935869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54DCF0-C126-43BF-9F41-DBF08D9BDC25}"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2419488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54DCF0-C126-43BF-9F41-DBF08D9BDC25}"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65689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54DCF0-C126-43BF-9F41-DBF08D9BDC25}" type="datetimeFigureOut">
              <a:rPr lang="en-US" smtClean="0"/>
              <a:t>5/18/2023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897706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754DCF0-C126-43BF-9F41-DBF08D9BDC25}" type="datetimeFigureOut">
              <a:rPr lang="en-US" smtClean="0"/>
              <a:t>5/18/2023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2180982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9754DCF0-C126-43BF-9F41-DBF08D9BDC25}" type="datetimeFigureOut">
              <a:rPr lang="en-US" smtClean="0"/>
              <a:t>5/18/2023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2774434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54DCF0-C126-43BF-9F41-DBF08D9BDC25}"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2421610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54DCF0-C126-43BF-9F41-DBF08D9BDC25}"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357696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9754DCF0-C126-43BF-9F41-DBF08D9BDC25}" type="datetimeFigureOut">
              <a:rPr lang="en-US" smtClean="0"/>
              <a:t>5/18/2023</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37448406-B182-4DC9-80CD-9C0C8A9F0A9F}" type="slidenum">
              <a:rPr lang="en-US" smtClean="0"/>
              <a:t>‹#›</a:t>
            </a:fld>
            <a:endParaRPr lang="en-US"/>
          </a:p>
        </p:txBody>
      </p:sp>
    </p:spTree>
    <p:extLst>
      <p:ext uri="{BB962C8B-B14F-4D97-AF65-F5344CB8AC3E}">
        <p14:creationId xmlns:p14="http://schemas.microsoft.com/office/powerpoint/2010/main" val="39476598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watershortage.org/" TargetMode="External"/><Relationship Id="rId3" Type="http://schemas.openxmlformats.org/officeDocument/2006/relationships/hyperlink" Target="http://watercrisis.org/" TargetMode="External"/><Relationship Id="rId7" Type="http://schemas.openxmlformats.org/officeDocument/2006/relationships/hyperlink" Target="https://www.waterquality.gov.au/issues" TargetMode="External"/><Relationship Id="rId2" Type="http://schemas.openxmlformats.org/officeDocument/2006/relationships/hyperlink" Target="http://www.watercrisis.org/" TargetMode="External"/><Relationship Id="rId1" Type="http://schemas.openxmlformats.org/officeDocument/2006/relationships/slideLayout" Target="../slideLayouts/slideLayout2.xml"/><Relationship Id="rId6" Type="http://schemas.openxmlformats.org/officeDocument/2006/relationships/hyperlink" Target="https://www.water-pollution.org.uk/" TargetMode="External"/><Relationship Id="rId5" Type="http://schemas.openxmlformats.org/officeDocument/2006/relationships/hyperlink" Target="https://www.unwater.org/water-facts/water-scarcity" TargetMode="External"/><Relationship Id="rId4" Type="http://schemas.openxmlformats.org/officeDocument/2006/relationships/hyperlink" Target="https://earth.org/causes-and-effects-of-water-shortage/" TargetMode="External"/><Relationship Id="rId9" Type="http://schemas.openxmlformats.org/officeDocument/2006/relationships/hyperlink" Target="https://www.mesaaz.gov/residents/water/water-shortag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Water Crisis</a:t>
            </a:r>
            <a:endParaRPr lang="en-US" dirty="0"/>
          </a:p>
        </p:txBody>
      </p:sp>
      <p:sp>
        <p:nvSpPr>
          <p:cNvPr id="3" name="Subtitle 2"/>
          <p:cNvSpPr>
            <a:spLocks noGrp="1"/>
          </p:cNvSpPr>
          <p:nvPr>
            <p:ph type="subTitle" idx="1"/>
          </p:nvPr>
        </p:nvSpPr>
        <p:spPr/>
        <p:txBody>
          <a:bodyPr/>
          <a:lstStyle/>
          <a:p>
            <a:r>
              <a:rPr lang="en-US" dirty="0" smtClean="0"/>
              <a:t>Made by: </a:t>
            </a:r>
            <a:r>
              <a:rPr lang="en-US" dirty="0"/>
              <a:t>Y</a:t>
            </a:r>
            <a:r>
              <a:rPr lang="en-US" dirty="0" smtClean="0"/>
              <a:t>ara </a:t>
            </a:r>
            <a:r>
              <a:rPr lang="en-US" dirty="0"/>
              <a:t>N</a:t>
            </a:r>
            <a:r>
              <a:rPr lang="en-US" dirty="0" smtClean="0"/>
              <a:t>affa, Lana Alshafei and Yasmeen Ejjeh</a:t>
            </a:r>
            <a:endParaRPr lang="en-US" dirty="0"/>
          </a:p>
        </p:txBody>
      </p:sp>
      <p:pic>
        <p:nvPicPr>
          <p:cNvPr id="4" name="Picture 3"/>
          <p:cNvPicPr>
            <a:picLocks noChangeAspect="1"/>
          </p:cNvPicPr>
          <p:nvPr/>
        </p:nvPicPr>
        <p:blipFill>
          <a:blip r:embed="rId2"/>
          <a:stretch>
            <a:fillRect/>
          </a:stretch>
        </p:blipFill>
        <p:spPr>
          <a:xfrm>
            <a:off x="413757" y="913471"/>
            <a:ext cx="3714750" cy="2667000"/>
          </a:xfrm>
          <a:prstGeom prst="rect">
            <a:avLst/>
          </a:prstGeom>
        </p:spPr>
      </p:pic>
      <p:pic>
        <p:nvPicPr>
          <p:cNvPr id="5" name="Picture 4"/>
          <p:cNvPicPr>
            <a:picLocks noChangeAspect="1"/>
          </p:cNvPicPr>
          <p:nvPr/>
        </p:nvPicPr>
        <p:blipFill>
          <a:blip r:embed="rId3"/>
          <a:stretch>
            <a:fillRect/>
          </a:stretch>
        </p:blipFill>
        <p:spPr>
          <a:xfrm>
            <a:off x="8396867" y="913471"/>
            <a:ext cx="2787805" cy="2387290"/>
          </a:xfrm>
          <a:prstGeom prst="rect">
            <a:avLst/>
          </a:prstGeom>
        </p:spPr>
      </p:pic>
    </p:spTree>
    <p:extLst>
      <p:ext uri="{BB962C8B-B14F-4D97-AF65-F5344CB8AC3E}">
        <p14:creationId xmlns:p14="http://schemas.microsoft.com/office/powerpoint/2010/main" val="986093535"/>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0"/>
            <a:ext cx="10364451" cy="1596177"/>
          </a:xfrm>
        </p:spPr>
        <p:txBody>
          <a:bodyPr/>
          <a:lstStyle/>
          <a:p>
            <a:r>
              <a:rPr lang="en-US" dirty="0" smtClean="0">
                <a:latin typeface="Times New Roman" panose="02020603050405020304" pitchFamily="18" charset="0"/>
                <a:cs typeface="Times New Roman" panose="02020603050405020304" pitchFamily="18" charset="0"/>
              </a:rPr>
              <a:t>What is water crisis in </a:t>
            </a:r>
            <a:r>
              <a:rPr lang="en-US" dirty="0" err="1" smtClean="0">
                <a:latin typeface="Times New Roman" panose="02020603050405020304" pitchFamily="18" charset="0"/>
                <a:cs typeface="Times New Roman" panose="02020603050405020304" pitchFamily="18" charset="0"/>
              </a:rPr>
              <a:t>jordan</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838199" y="1312668"/>
            <a:ext cx="10515600" cy="5288854"/>
          </a:xfrm>
        </p:spPr>
        <p:txBody>
          <a:bodyPr>
            <a:normAutofit fontScale="92500" lnSpcReduction="20000"/>
          </a:bodyPr>
          <a:lstStyle/>
          <a:p>
            <a:pPr marL="0" indent="0">
              <a:buNone/>
            </a:pPr>
            <a:r>
              <a:rPr lang="en-US" sz="3000" dirty="0" smtClean="0">
                <a:latin typeface="Angsana New" panose="02020603050405020304" pitchFamily="18" charset="-34"/>
                <a:cs typeface="Angsana New" panose="02020603050405020304" pitchFamily="18" charset="-34"/>
              </a:rPr>
              <a:t>Water crisis is a crisis of managing water so badly that billions of  People – and the environment – suffer badly. And there are many  issues related to the water crisis both nationally and locally in Jordan</a:t>
            </a:r>
          </a:p>
          <a:p>
            <a:pPr marL="0" indent="0">
              <a:buNone/>
            </a:pPr>
            <a:r>
              <a:rPr lang="en-US" sz="2600" dirty="0">
                <a:latin typeface="Angsana New" panose="02020603050405020304" pitchFamily="18" charset="-34"/>
                <a:cs typeface="Angsana New" panose="02020603050405020304" pitchFamily="18" charset="-34"/>
              </a:rPr>
              <a:t> </a:t>
            </a:r>
            <a:r>
              <a:rPr lang="en-US" sz="2600" dirty="0" smtClean="0">
                <a:latin typeface="Angsana New" panose="02020603050405020304" pitchFamily="18" charset="-34"/>
                <a:cs typeface="Angsana New" panose="02020603050405020304" pitchFamily="18" charset="-34"/>
              </a:rPr>
              <a:t>     </a:t>
            </a:r>
          </a:p>
          <a:p>
            <a:pPr marL="0" indent="0">
              <a:buNone/>
            </a:pPr>
            <a:r>
              <a:rPr lang="en-US" sz="2600" b="1" dirty="0" smtClean="0">
                <a:solidFill>
                  <a:srgbClr val="FF0000"/>
                </a:solidFill>
                <a:latin typeface="Angsana New" panose="02020603050405020304" pitchFamily="18" charset="-34"/>
                <a:cs typeface="Angsana New" panose="02020603050405020304" pitchFamily="18" charset="-34"/>
              </a:rPr>
              <a:t>       </a:t>
            </a:r>
            <a:r>
              <a:rPr lang="en-US" sz="2600" b="1" u="sng" dirty="0" smtClean="0">
                <a:solidFill>
                  <a:srgbClr val="FF0000"/>
                </a:solidFill>
                <a:latin typeface="Angsana New" panose="02020603050405020304" pitchFamily="18" charset="-34"/>
                <a:cs typeface="Angsana New" panose="02020603050405020304" pitchFamily="18" charset="-34"/>
              </a:rPr>
              <a:t>Nationally: </a:t>
            </a:r>
          </a:p>
          <a:p>
            <a:pPr marL="0" indent="0">
              <a:buNone/>
            </a:pPr>
            <a:r>
              <a:rPr lang="en-US" sz="2600" u="sng" dirty="0">
                <a:latin typeface="Angsana New" panose="02020603050405020304" pitchFamily="18" charset="-34"/>
                <a:cs typeface="Angsana New" panose="02020603050405020304" pitchFamily="18" charset="-34"/>
              </a:rPr>
              <a:t>T</a:t>
            </a:r>
            <a:r>
              <a:rPr lang="en-US" sz="2600" u="sng" dirty="0" smtClean="0">
                <a:latin typeface="Angsana New" panose="02020603050405020304" pitchFamily="18" charset="-34"/>
                <a:cs typeface="Angsana New" panose="02020603050405020304" pitchFamily="18" charset="-34"/>
              </a:rPr>
              <a:t>he overflow of wastewater pumping stations, leaks from sewage systems and exposure to industrial and commercial waste are polluting Jordan’s surface river sources. </a:t>
            </a:r>
          </a:p>
          <a:p>
            <a:pPr marL="0" indent="0">
              <a:buNone/>
            </a:pPr>
            <a:r>
              <a:rPr lang="en-US" sz="2600" b="1" dirty="0">
                <a:latin typeface="Angsana New" panose="02020603050405020304" pitchFamily="18" charset="-34"/>
                <a:cs typeface="Angsana New" panose="02020603050405020304" pitchFamily="18" charset="-34"/>
              </a:rPr>
              <a:t> </a:t>
            </a:r>
            <a:r>
              <a:rPr lang="en-US" sz="2600" b="1" dirty="0" smtClean="0">
                <a:latin typeface="Angsana New" panose="02020603050405020304" pitchFamily="18" charset="-34"/>
                <a:cs typeface="Angsana New" panose="02020603050405020304" pitchFamily="18" charset="-34"/>
              </a:rPr>
              <a:t>          </a:t>
            </a:r>
            <a:r>
              <a:rPr lang="en-US" sz="2600" b="1" u="sng" dirty="0" smtClean="0">
                <a:solidFill>
                  <a:srgbClr val="FF0000"/>
                </a:solidFill>
                <a:latin typeface="Angsana New" panose="02020603050405020304" pitchFamily="18" charset="-34"/>
                <a:cs typeface="Angsana New" panose="02020603050405020304" pitchFamily="18" charset="-34"/>
              </a:rPr>
              <a:t>Locally:</a:t>
            </a:r>
            <a:r>
              <a:rPr lang="en-US" sz="2600" b="1" u="sng" dirty="0" smtClean="0">
                <a:latin typeface="Angsana New" panose="02020603050405020304" pitchFamily="18" charset="-34"/>
                <a:cs typeface="Angsana New" panose="02020603050405020304" pitchFamily="18" charset="-34"/>
              </a:rPr>
              <a:t> </a:t>
            </a:r>
          </a:p>
          <a:p>
            <a:pPr marL="0" indent="0">
              <a:buNone/>
            </a:pPr>
            <a:r>
              <a:rPr lang="en-US" sz="2600" u="sng" dirty="0" smtClean="0">
                <a:latin typeface="Angsana New" panose="02020603050405020304" pitchFamily="18" charset="-34"/>
                <a:cs typeface="Angsana New" panose="02020603050405020304" pitchFamily="18" charset="-34"/>
              </a:rPr>
              <a:t>The country’s renewable water supply currently needs around two-thirds of the population’s water demands, with ground water being used twice as quickly as it can be replenished.</a:t>
            </a:r>
          </a:p>
          <a:p>
            <a:pPr marL="0" indent="0">
              <a:buNone/>
            </a:pPr>
            <a:endParaRPr lang="en-US" sz="2400" dirty="0" smtClean="0">
              <a:latin typeface="Times New Roman" panose="02020603050405020304" pitchFamily="18" charset="0"/>
              <a:cs typeface="Times New Roman" panose="02020603050405020304" pitchFamily="18" charset="0"/>
            </a:endParaRPr>
          </a:p>
          <a:p>
            <a:pPr marL="0" indent="0">
              <a:buNone/>
            </a:pPr>
            <a:endParaRPr lang="en-US"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7309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239376"/>
            <a:ext cx="10364451" cy="1596177"/>
          </a:xfrm>
        </p:spPr>
        <p:txBody>
          <a:bodyPr/>
          <a:lstStyle/>
          <a:p>
            <a:r>
              <a:rPr lang="en-US" dirty="0" smtClean="0">
                <a:latin typeface="Times New Roman" panose="02020603050405020304" pitchFamily="18" charset="0"/>
                <a:cs typeface="Times New Roman" panose="02020603050405020304" pitchFamily="18" charset="0"/>
              </a:rPr>
              <a:t>Causes and Consequences of water shortage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913774" y="1835553"/>
            <a:ext cx="10363826" cy="4520642"/>
          </a:xfrm>
        </p:spPr>
        <p:txBody>
          <a:bodyPr>
            <a:noAutofit/>
          </a:bodyPr>
          <a:lstStyle/>
          <a:p>
            <a:pPr marL="0" indent="0">
              <a:buNone/>
            </a:pPr>
            <a:r>
              <a:rPr lang="en-US" sz="3200" u="sng" dirty="0" smtClean="0">
                <a:solidFill>
                  <a:srgbClr val="FF0000"/>
                </a:solidFill>
                <a:latin typeface="Angsana New" panose="02020603050405020304" pitchFamily="18" charset="-34"/>
                <a:cs typeface="Angsana New" panose="02020603050405020304" pitchFamily="18" charset="-34"/>
              </a:rPr>
              <a:t>Causes</a:t>
            </a:r>
            <a:r>
              <a:rPr lang="en-US" sz="2800" u="sng" dirty="0" smtClean="0">
                <a:solidFill>
                  <a:srgbClr val="FF0000"/>
                </a:solidFill>
                <a:latin typeface="Angsana New" panose="02020603050405020304" pitchFamily="18" charset="-34"/>
                <a:cs typeface="Angsana New" panose="02020603050405020304" pitchFamily="18" charset="-34"/>
              </a:rPr>
              <a:t>: </a:t>
            </a:r>
            <a:r>
              <a:rPr lang="en-US" sz="2800" dirty="0" smtClean="0">
                <a:latin typeface="Angsana New" panose="02020603050405020304" pitchFamily="18" charset="-34"/>
                <a:cs typeface="Angsana New" panose="02020603050405020304" pitchFamily="18" charset="-34"/>
              </a:rPr>
              <a:t>Increased human consumption is the MAIN CAUSE OF WATER SHORTAGE. Also overuse and wastage of water. Another cause is global rise in freshwater demand. Overuse of aquifers and its consequent slow recharge is also one of the causes.</a:t>
            </a:r>
          </a:p>
          <a:p>
            <a:pPr marL="0" indent="0">
              <a:buNone/>
            </a:pPr>
            <a:r>
              <a:rPr lang="en-US" sz="3200" u="sng" dirty="0" smtClean="0">
                <a:solidFill>
                  <a:srgbClr val="FF0000"/>
                </a:solidFill>
                <a:latin typeface="Angsana New" panose="02020603050405020304" pitchFamily="18" charset="-34"/>
                <a:cs typeface="Angsana New" panose="02020603050405020304" pitchFamily="18" charset="-34"/>
              </a:rPr>
              <a:t>Consequences: </a:t>
            </a:r>
            <a:r>
              <a:rPr lang="en-US" sz="2800" dirty="0" smtClean="0">
                <a:latin typeface="Angsana New" panose="02020603050405020304" pitchFamily="18" charset="-34"/>
                <a:cs typeface="Angsana New" panose="02020603050405020304" pitchFamily="18" charset="-34"/>
              </a:rPr>
              <a:t>the main consequences of water shortage is that sewage systems can fail and the threat of contracting diseases like surges.</a:t>
            </a:r>
            <a:endParaRPr lang="en-US" sz="2800" dirty="0">
              <a:latin typeface="Angsana New" panose="02020603050405020304" pitchFamily="18" charset="-34"/>
              <a:cs typeface="Angsana New" panose="02020603050405020304" pitchFamily="18" charset="-34"/>
            </a:endParaRPr>
          </a:p>
        </p:txBody>
      </p:sp>
    </p:spTree>
    <p:extLst>
      <p:ext uri="{BB962C8B-B14F-4D97-AF65-F5344CB8AC3E}">
        <p14:creationId xmlns:p14="http://schemas.microsoft.com/office/powerpoint/2010/main" val="2033685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Causes and consequences of water scarcity</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p:txBody>
          <a:bodyPr>
            <a:noAutofit/>
          </a:bodyPr>
          <a:lstStyle/>
          <a:p>
            <a:pPr marL="0" indent="0">
              <a:buNone/>
            </a:pPr>
            <a:r>
              <a:rPr lang="en-US" sz="2800" u="sng" dirty="0" smtClean="0">
                <a:solidFill>
                  <a:srgbClr val="FF0000"/>
                </a:solidFill>
                <a:latin typeface="Angsana New" panose="02020603050405020304" pitchFamily="18" charset="-34"/>
                <a:cs typeface="Angsana New" panose="02020603050405020304" pitchFamily="18" charset="-34"/>
              </a:rPr>
              <a:t>Causes: </a:t>
            </a:r>
            <a:r>
              <a:rPr lang="en-US" sz="2800" dirty="0" smtClean="0">
                <a:latin typeface="Angsana New" panose="02020603050405020304" pitchFamily="18" charset="-34"/>
                <a:cs typeface="Angsana New" panose="02020603050405020304" pitchFamily="18" charset="-34"/>
              </a:rPr>
              <a:t>some of the main causes of water scarcity is climate change, natural calamities such as droughts and floods, increased human  consumption, overuse and wastage of water, a global side in freshwater demand, and overuse of aquifers and consequent slow recharge  </a:t>
            </a:r>
          </a:p>
          <a:p>
            <a:pPr marL="0" indent="0">
              <a:buNone/>
            </a:pPr>
            <a:r>
              <a:rPr lang="en-US" sz="2800" u="sng" dirty="0" smtClean="0">
                <a:solidFill>
                  <a:srgbClr val="FF0000"/>
                </a:solidFill>
                <a:latin typeface="Angsana New" panose="02020603050405020304" pitchFamily="18" charset="-34"/>
                <a:cs typeface="Angsana New" panose="02020603050405020304" pitchFamily="18" charset="-34"/>
              </a:rPr>
              <a:t>Consequences: </a:t>
            </a:r>
            <a:r>
              <a:rPr lang="en-US" sz="2800" dirty="0" smtClean="0">
                <a:latin typeface="Angsana New" panose="02020603050405020304" pitchFamily="18" charset="-34"/>
                <a:cs typeface="Angsana New" panose="02020603050405020304" pitchFamily="18" charset="-34"/>
              </a:rPr>
              <a:t>consequences od water scarcity can undermine school attendance and performance, particularly for girls.</a:t>
            </a:r>
            <a:endParaRPr lang="en-US" sz="2800" dirty="0">
              <a:latin typeface="Angsana New" panose="02020603050405020304" pitchFamily="18" charset="-34"/>
              <a:cs typeface="Angsana New" panose="02020603050405020304" pitchFamily="18" charset="-34"/>
            </a:endParaRPr>
          </a:p>
        </p:txBody>
      </p:sp>
    </p:spTree>
    <p:extLst>
      <p:ext uri="{BB962C8B-B14F-4D97-AF65-F5344CB8AC3E}">
        <p14:creationId xmlns:p14="http://schemas.microsoft.com/office/powerpoint/2010/main" val="581021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The courses of action for water shortage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913774" y="2367092"/>
            <a:ext cx="10363826" cy="4490908"/>
          </a:xfrm>
        </p:spPr>
        <p:txBody>
          <a:bodyPr>
            <a:normAutofit lnSpcReduction="10000"/>
          </a:bodyPr>
          <a:lstStyle/>
          <a:p>
            <a:pPr marL="0" indent="0">
              <a:buNone/>
            </a:pPr>
            <a:r>
              <a:rPr lang="en-US" dirty="0" smtClean="0">
                <a:solidFill>
                  <a:srgbClr val="FF0000"/>
                </a:solidFill>
              </a:rPr>
              <a:t>Some of the solutions for water shortage is to:</a:t>
            </a:r>
          </a:p>
          <a:p>
            <a:pPr marL="0" indent="0">
              <a:buNone/>
            </a:pPr>
            <a:r>
              <a:rPr lang="en-US" dirty="0"/>
              <a:t> </a:t>
            </a:r>
            <a:r>
              <a:rPr lang="en-US" dirty="0" smtClean="0">
                <a:solidFill>
                  <a:schemeClr val="tx1">
                    <a:lumMod val="75000"/>
                    <a:lumOff val="25000"/>
                  </a:schemeClr>
                </a:solidFill>
              </a:rPr>
              <a:t>1. PROVIDE </a:t>
            </a:r>
            <a:r>
              <a:rPr lang="en-US" dirty="0">
                <a:solidFill>
                  <a:schemeClr val="tx1">
                    <a:lumMod val="75000"/>
                    <a:lumOff val="25000"/>
                  </a:schemeClr>
                </a:solidFill>
              </a:rPr>
              <a:t>CLEAN, SAFE WATER TO THOSE </a:t>
            </a:r>
            <a:r>
              <a:rPr lang="en-US" dirty="0" smtClean="0">
                <a:solidFill>
                  <a:schemeClr val="tx1">
                    <a:lumMod val="75000"/>
                    <a:lumOff val="25000"/>
                  </a:schemeClr>
                </a:solidFill>
                <a:cs typeface="Angsana New" panose="02020603050405020304" pitchFamily="18" charset="-34"/>
              </a:rPr>
              <a:t>Who </a:t>
            </a:r>
            <a:r>
              <a:rPr lang="en-US" dirty="0">
                <a:solidFill>
                  <a:schemeClr val="tx1">
                    <a:lumMod val="75000"/>
                    <a:lumOff val="25000"/>
                  </a:schemeClr>
                </a:solidFill>
                <a:cs typeface="Angsana New" panose="02020603050405020304" pitchFamily="18" charset="-34"/>
              </a:rPr>
              <a:t>NEED IT MOST</a:t>
            </a:r>
            <a:r>
              <a:rPr lang="en-US" dirty="0" smtClean="0">
                <a:solidFill>
                  <a:schemeClr val="tx1">
                    <a:lumMod val="75000"/>
                    <a:lumOff val="25000"/>
                  </a:schemeClr>
                </a:solidFill>
              </a:rPr>
              <a:t>. </a:t>
            </a:r>
          </a:p>
          <a:p>
            <a:pPr marL="0" indent="0">
              <a:buNone/>
            </a:pPr>
            <a:r>
              <a:rPr lang="en-US" sz="1800" b="1" dirty="0" smtClean="0">
                <a:solidFill>
                  <a:schemeClr val="accent1">
                    <a:lumMod val="50000"/>
                  </a:schemeClr>
                </a:solidFill>
                <a:latin typeface="Google Sans"/>
              </a:rPr>
              <a:t>1.1 </a:t>
            </a:r>
            <a:r>
              <a:rPr lang="en-US" sz="1800" b="1" dirty="0">
                <a:solidFill>
                  <a:schemeClr val="accent1">
                    <a:lumMod val="50000"/>
                  </a:schemeClr>
                </a:solidFill>
                <a:latin typeface="Google Sans"/>
              </a:rPr>
              <a:t>billion people worldwide lack access to </a:t>
            </a:r>
            <a:r>
              <a:rPr lang="en-US" sz="1800" b="1" dirty="0" smtClean="0">
                <a:solidFill>
                  <a:schemeClr val="accent1">
                    <a:lumMod val="50000"/>
                  </a:schemeClr>
                </a:solidFill>
                <a:latin typeface="Google Sans"/>
              </a:rPr>
              <a:t>water and water is the essence of life</a:t>
            </a:r>
          </a:p>
          <a:p>
            <a:pPr marL="0" indent="0">
              <a:buNone/>
            </a:pPr>
            <a:r>
              <a:rPr lang="en-US" dirty="0" smtClean="0">
                <a:solidFill>
                  <a:schemeClr val="tx1">
                    <a:lumMod val="75000"/>
                    <a:lumOff val="25000"/>
                  </a:schemeClr>
                </a:solidFill>
                <a:latin typeface="+mj-lt"/>
                <a:cs typeface="Angsana New" panose="02020603050405020304" pitchFamily="18" charset="-34"/>
              </a:rPr>
              <a:t>2.</a:t>
            </a:r>
            <a:r>
              <a:rPr lang="en-US" dirty="0">
                <a:solidFill>
                  <a:schemeClr val="tx1">
                    <a:lumMod val="75000"/>
                    <a:lumOff val="25000"/>
                  </a:schemeClr>
                </a:solidFill>
                <a:latin typeface="+mj-lt"/>
                <a:cs typeface="Angsana New" panose="02020603050405020304" pitchFamily="18" charset="-34"/>
              </a:rPr>
              <a:t> PROTECT (OR IMPROVE) THE QUALITY OF AVAILABLE WATER IN AN AREA</a:t>
            </a:r>
            <a:r>
              <a:rPr lang="en-US" dirty="0">
                <a:solidFill>
                  <a:schemeClr val="tx1">
                    <a:lumMod val="75000"/>
                    <a:lumOff val="25000"/>
                  </a:schemeClr>
                </a:solidFill>
                <a:latin typeface="+mj-lt"/>
              </a:rPr>
              <a:t>. </a:t>
            </a:r>
            <a:endParaRPr lang="en-US" dirty="0" smtClean="0">
              <a:solidFill>
                <a:schemeClr val="tx1">
                  <a:lumMod val="75000"/>
                  <a:lumOff val="25000"/>
                </a:schemeClr>
              </a:solidFill>
              <a:latin typeface="+mj-lt"/>
            </a:endParaRPr>
          </a:p>
          <a:p>
            <a:pPr marL="0" indent="0">
              <a:buNone/>
            </a:pPr>
            <a:r>
              <a:rPr lang="en-US" sz="1800" b="1" dirty="0">
                <a:solidFill>
                  <a:schemeClr val="accent1">
                    <a:lumMod val="50000"/>
                  </a:schemeClr>
                </a:solidFill>
                <a:latin typeface="Google Search"/>
              </a:rPr>
              <a:t>to assure a continuing abundance of water that is safe to use for ourselves and future generations</a:t>
            </a:r>
            <a:r>
              <a:rPr lang="en-US" sz="1800" b="1" dirty="0" smtClean="0">
                <a:solidFill>
                  <a:schemeClr val="accent1">
                    <a:lumMod val="50000"/>
                  </a:schemeClr>
                </a:solidFill>
                <a:latin typeface="Google Search"/>
              </a:rPr>
              <a:t>.</a:t>
            </a:r>
          </a:p>
          <a:p>
            <a:pPr marL="0" indent="0">
              <a:buNone/>
            </a:pPr>
            <a:r>
              <a:rPr lang="en-US" dirty="0" smtClean="0">
                <a:solidFill>
                  <a:schemeClr val="tx1">
                    <a:lumMod val="75000"/>
                    <a:lumOff val="25000"/>
                  </a:schemeClr>
                </a:solidFill>
              </a:rPr>
              <a:t>3. </a:t>
            </a:r>
            <a:r>
              <a:rPr lang="en-US" dirty="0">
                <a:solidFill>
                  <a:schemeClr val="tx1">
                    <a:lumMod val="75000"/>
                    <a:lumOff val="25000"/>
                  </a:schemeClr>
                </a:solidFill>
              </a:rPr>
              <a:t>Rainwater Harvesting</a:t>
            </a:r>
          </a:p>
          <a:p>
            <a:pPr marL="0" indent="0">
              <a:buNone/>
            </a:pPr>
            <a:r>
              <a:rPr lang="en-US" sz="1800" b="1" dirty="0">
                <a:solidFill>
                  <a:schemeClr val="accent1">
                    <a:lumMod val="50000"/>
                  </a:schemeClr>
                </a:solidFill>
                <a:latin typeface="Google Search"/>
              </a:rPr>
              <a:t>Rainwater harvesting can reduce </a:t>
            </a:r>
            <a:r>
              <a:rPr lang="en-US" sz="1800" b="1" dirty="0" smtClean="0">
                <a:solidFill>
                  <a:schemeClr val="accent1">
                    <a:lumMod val="50000"/>
                  </a:schemeClr>
                </a:solidFill>
                <a:latin typeface="Google Search"/>
              </a:rPr>
              <a:t>storm water </a:t>
            </a:r>
            <a:r>
              <a:rPr lang="en-US" sz="1800" b="1" dirty="0">
                <a:solidFill>
                  <a:schemeClr val="accent1">
                    <a:lumMod val="50000"/>
                  </a:schemeClr>
                </a:solidFill>
                <a:latin typeface="Google Search"/>
              </a:rPr>
              <a:t>runoff from a property. The elimination of runoff can reduce contamination of surface water with pesticides, sediment, metals, and fertilizers.</a:t>
            </a:r>
            <a:endParaRPr lang="en-US" sz="1800" b="1" dirty="0" smtClean="0">
              <a:solidFill>
                <a:schemeClr val="accent1">
                  <a:lumMod val="50000"/>
                </a:schemeClr>
              </a:solidFill>
              <a:latin typeface="Google Search"/>
            </a:endParaRPr>
          </a:p>
          <a:p>
            <a:pPr marL="0" indent="0">
              <a:buNone/>
            </a:pPr>
            <a:endParaRPr lang="en-US" dirty="0" smtClean="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668906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The courses of action for water Scarcity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913774" y="2367092"/>
            <a:ext cx="10363826" cy="4389308"/>
          </a:xfrm>
        </p:spPr>
        <p:txBody>
          <a:bodyPr>
            <a:normAutofit/>
          </a:bodyPr>
          <a:lstStyle/>
          <a:p>
            <a:pPr marL="0" indent="0">
              <a:buNone/>
            </a:pPr>
            <a:r>
              <a:rPr lang="en-US" dirty="0">
                <a:solidFill>
                  <a:srgbClr val="FF0000"/>
                </a:solidFill>
              </a:rPr>
              <a:t>Some of the solutions for water </a:t>
            </a:r>
            <a:r>
              <a:rPr lang="en-US" dirty="0" smtClean="0">
                <a:solidFill>
                  <a:srgbClr val="FF0000"/>
                </a:solidFill>
              </a:rPr>
              <a:t>Scarcity </a:t>
            </a:r>
            <a:r>
              <a:rPr lang="en-US" dirty="0">
                <a:solidFill>
                  <a:srgbClr val="FF0000"/>
                </a:solidFill>
              </a:rPr>
              <a:t>is </a:t>
            </a:r>
            <a:r>
              <a:rPr lang="en-US" dirty="0" smtClean="0">
                <a:solidFill>
                  <a:srgbClr val="FF0000"/>
                </a:solidFill>
              </a:rPr>
              <a:t>to:</a:t>
            </a:r>
          </a:p>
          <a:p>
            <a:pPr marL="0" indent="0">
              <a:buNone/>
            </a:pPr>
            <a:r>
              <a:rPr lang="en-US" dirty="0" smtClean="0">
                <a:solidFill>
                  <a:schemeClr val="tx1">
                    <a:lumMod val="75000"/>
                    <a:lumOff val="25000"/>
                  </a:schemeClr>
                </a:solidFill>
              </a:rPr>
              <a:t>1. Developing </a:t>
            </a:r>
            <a:r>
              <a:rPr lang="en-US" dirty="0">
                <a:solidFill>
                  <a:schemeClr val="tx1">
                    <a:lumMod val="75000"/>
                    <a:lumOff val="25000"/>
                  </a:schemeClr>
                </a:solidFill>
              </a:rPr>
              <a:t>water filtration systems</a:t>
            </a:r>
            <a:r>
              <a:rPr lang="en-US" dirty="0" smtClean="0">
                <a:solidFill>
                  <a:schemeClr val="tx1">
                    <a:lumMod val="75000"/>
                    <a:lumOff val="25000"/>
                  </a:schemeClr>
                </a:solidFill>
              </a:rPr>
              <a:t>.</a:t>
            </a:r>
          </a:p>
          <a:p>
            <a:pPr marL="0" indent="0">
              <a:buNone/>
            </a:pPr>
            <a:r>
              <a:rPr lang="en-US" b="1" dirty="0">
                <a:solidFill>
                  <a:schemeClr val="accent1">
                    <a:lumMod val="50000"/>
                  </a:schemeClr>
                </a:solidFill>
              </a:rPr>
              <a:t>Effective water filtration systems help ensure freshwater is safe to use</a:t>
            </a:r>
            <a:r>
              <a:rPr lang="en-US" b="1" dirty="0" smtClean="0">
                <a:solidFill>
                  <a:schemeClr val="accent1">
                    <a:lumMod val="50000"/>
                  </a:schemeClr>
                </a:solidFill>
              </a:rPr>
              <a:t>.</a:t>
            </a:r>
          </a:p>
          <a:p>
            <a:pPr marL="0" indent="0">
              <a:buNone/>
            </a:pPr>
            <a:r>
              <a:rPr lang="en-US" dirty="0">
                <a:solidFill>
                  <a:schemeClr val="tx1">
                    <a:lumMod val="75000"/>
                    <a:lumOff val="25000"/>
                  </a:schemeClr>
                </a:solidFill>
              </a:rPr>
              <a:t>2. Reduce your water </a:t>
            </a:r>
            <a:r>
              <a:rPr lang="en-US" dirty="0" smtClean="0">
                <a:solidFill>
                  <a:schemeClr val="tx1">
                    <a:lumMod val="75000"/>
                    <a:lumOff val="25000"/>
                  </a:schemeClr>
                </a:solidFill>
              </a:rPr>
              <a:t>usage</a:t>
            </a:r>
          </a:p>
          <a:p>
            <a:pPr marL="0" indent="0">
              <a:buNone/>
            </a:pPr>
            <a:r>
              <a:rPr lang="en-US" b="1" dirty="0">
                <a:solidFill>
                  <a:schemeClr val="accent1">
                    <a:lumMod val="50000"/>
                  </a:schemeClr>
                </a:solidFill>
              </a:rPr>
              <a:t>You can reduce your water usage by taking shorter showers, installing low-flow toilets, and collecting rainwater for garden use at home.</a:t>
            </a:r>
          </a:p>
          <a:p>
            <a:pPr marL="0" indent="0">
              <a:buNone/>
            </a:pPr>
            <a:r>
              <a:rPr lang="en-US" dirty="0">
                <a:solidFill>
                  <a:schemeClr val="tx1">
                    <a:lumMod val="75000"/>
                    <a:lumOff val="25000"/>
                  </a:schemeClr>
                </a:solidFill>
              </a:rPr>
              <a:t>3. Protecting wetlands</a:t>
            </a:r>
          </a:p>
          <a:p>
            <a:pPr marL="0" indent="0">
              <a:buNone/>
            </a:pPr>
            <a:r>
              <a:rPr lang="en-US" b="1" dirty="0">
                <a:solidFill>
                  <a:schemeClr val="accent1">
                    <a:lumMod val="50000"/>
                  </a:schemeClr>
                </a:solidFill>
              </a:rPr>
              <a:t>Wetlands are disappearing at an alarming rate, but conserving wetlands could have a major payoff.</a:t>
            </a:r>
            <a:endParaRPr lang="en-US" b="1" dirty="0" smtClean="0">
              <a:solidFill>
                <a:schemeClr val="accent1">
                  <a:lumMod val="50000"/>
                </a:schemeClr>
              </a:solidFill>
            </a:endParaRPr>
          </a:p>
        </p:txBody>
      </p:sp>
    </p:spTree>
    <p:extLst>
      <p:ext uri="{BB962C8B-B14F-4D97-AF65-F5344CB8AC3E}">
        <p14:creationId xmlns:p14="http://schemas.microsoft.com/office/powerpoint/2010/main" val="31452466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sz="quarter" idx="13"/>
          </p:nvPr>
        </p:nvSpPr>
        <p:spPr/>
        <p:txBody>
          <a:bodyPr/>
          <a:lstStyle/>
          <a:p>
            <a:r>
              <a:rPr lang="en-US" dirty="0" smtClean="0"/>
              <a:t>To sum up everything that has been stated so far,</a:t>
            </a:r>
            <a:r>
              <a:rPr lang="en-US" dirty="0"/>
              <a:t> water scarcity has become an alarming issue </a:t>
            </a:r>
            <a:r>
              <a:rPr lang="en-US" dirty="0" smtClean="0"/>
              <a:t>in Jordan day </a:t>
            </a:r>
            <a:r>
              <a:rPr lang="en-US" dirty="0"/>
              <a:t>by day. </a:t>
            </a:r>
            <a:r>
              <a:rPr lang="en-US" b="1" dirty="0"/>
              <a:t>If we do not take the problem of water </a:t>
            </a:r>
            <a:r>
              <a:rPr lang="en-US" b="1" dirty="0" smtClean="0"/>
              <a:t>shortage </a:t>
            </a:r>
            <a:r>
              <a:rPr lang="en-US" b="1" dirty="0"/>
              <a:t>seriously now, our future generations are going to suffer severely and may even have to buy this necessity at a </a:t>
            </a:r>
            <a:r>
              <a:rPr lang="en-US" b="1" dirty="0" smtClean="0"/>
              <a:t>high </a:t>
            </a:r>
            <a:r>
              <a:rPr lang="en-US" b="1" dirty="0"/>
              <a:t>cost.</a:t>
            </a:r>
            <a:r>
              <a:rPr lang="en-US" b="1" dirty="0" smtClean="0"/>
              <a:t> </a:t>
            </a:r>
            <a:endParaRPr lang="en-US" b="1" dirty="0"/>
          </a:p>
        </p:txBody>
      </p:sp>
    </p:spTree>
    <p:extLst>
      <p:ext uri="{BB962C8B-B14F-4D97-AF65-F5344CB8AC3E}">
        <p14:creationId xmlns:p14="http://schemas.microsoft.com/office/powerpoint/2010/main" val="3646852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870331802"/>
              </p:ext>
            </p:extLst>
          </p:nvPr>
        </p:nvGraphicFramePr>
        <p:xfrm>
          <a:off x="1161143" y="135465"/>
          <a:ext cx="10435772" cy="7953248"/>
        </p:xfrm>
        <a:graphic>
          <a:graphicData uri="http://schemas.openxmlformats.org/drawingml/2006/table">
            <a:tbl>
              <a:tblPr firstRow="1" bandRow="1">
                <a:tableStyleId>{5C22544A-7EE6-4342-B048-85BDC9FD1C3A}</a:tableStyleId>
              </a:tblPr>
              <a:tblGrid>
                <a:gridCol w="2087156"/>
                <a:gridCol w="2087154"/>
                <a:gridCol w="2087154"/>
                <a:gridCol w="2087154"/>
                <a:gridCol w="2087154"/>
              </a:tblGrid>
              <a:tr h="606446">
                <a:tc>
                  <a:txBody>
                    <a:bodyPr/>
                    <a:lstStyle/>
                    <a:p>
                      <a:r>
                        <a:rPr lang="en-US" dirty="0" smtClean="0"/>
                        <a:t>1. Water Crisis</a:t>
                      </a:r>
                    </a:p>
                    <a:p>
                      <a:endParaRPr lang="en-US" dirty="0"/>
                    </a:p>
                  </a:txBody>
                  <a:tcPr/>
                </a:tc>
                <a:tc>
                  <a:txBody>
                    <a:bodyPr/>
                    <a:lstStyle/>
                    <a:p>
                      <a:r>
                        <a:rPr lang="en-US" dirty="0" smtClean="0"/>
                        <a:t>2. Water shortage </a:t>
                      </a:r>
                      <a:endParaRPr lang="en-US" dirty="0"/>
                    </a:p>
                  </a:txBody>
                  <a:tcPr/>
                </a:tc>
                <a:tc>
                  <a:txBody>
                    <a:bodyPr/>
                    <a:lstStyle/>
                    <a:p>
                      <a:r>
                        <a:rPr lang="en-US" dirty="0" smtClean="0"/>
                        <a:t>3. Water</a:t>
                      </a:r>
                      <a:r>
                        <a:rPr lang="en-US" baseline="0" dirty="0" smtClean="0"/>
                        <a:t> scarcity </a:t>
                      </a:r>
                      <a:endParaRPr lang="en-US" dirty="0"/>
                    </a:p>
                  </a:txBody>
                  <a:tcPr/>
                </a:tc>
                <a:tc>
                  <a:txBody>
                    <a:bodyPr/>
                    <a:lstStyle/>
                    <a:p>
                      <a:r>
                        <a:rPr lang="en-US" dirty="0" smtClean="0"/>
                        <a:t>4. Water pollution</a:t>
                      </a:r>
                      <a:endParaRPr lang="en-US" dirty="0"/>
                    </a:p>
                  </a:txBody>
                  <a:tcPr/>
                </a:tc>
                <a:tc>
                  <a:txBody>
                    <a:bodyPr/>
                    <a:lstStyle/>
                    <a:p>
                      <a:r>
                        <a:rPr lang="en-US" dirty="0" smtClean="0"/>
                        <a:t>5. Water Issues</a:t>
                      </a:r>
                      <a:endParaRPr lang="en-US" dirty="0"/>
                    </a:p>
                  </a:txBody>
                  <a:tcPr/>
                </a:tc>
              </a:tr>
              <a:tr h="2685690">
                <a:tc>
                  <a:txBody>
                    <a:bodyPr/>
                    <a:lstStyle/>
                    <a:p>
                      <a:r>
                        <a:rPr lang="en-US" dirty="0" smtClean="0"/>
                        <a:t>The link </a:t>
                      </a:r>
                      <a:endParaRPr kumimoji="0" lang="en-US" sz="1100" b="1" i="1" u="none" strike="noStrike" kern="1200" cap="all" spc="0" normalizeH="0" baseline="0" noProof="0" dirty="0" smtClean="0">
                        <a:ln>
                          <a:noFill/>
                        </a:ln>
                        <a:solidFill>
                          <a:prstClr val="black"/>
                        </a:solidFill>
                        <a:effectLst/>
                        <a:uLnTx/>
                        <a:uFillTx/>
                        <a:latin typeface="+mn-lt"/>
                        <a:hlinkClick r:id="rId2"/>
                      </a:endParaRPr>
                    </a:p>
                    <a:p>
                      <a:r>
                        <a:rPr lang="en-US" dirty="0" smtClean="0">
                          <a:hlinkClick r:id="rId3"/>
                        </a:rPr>
                        <a:t/>
                      </a:r>
                      <a:br>
                        <a:rPr lang="en-US" dirty="0" smtClean="0">
                          <a:hlinkClick r:id="rId3"/>
                        </a:rPr>
                      </a:br>
                      <a:r>
                        <a:rPr lang="en-US" dirty="0" smtClean="0">
                          <a:hlinkClick r:id="rId3"/>
                        </a:rPr>
                        <a:t/>
                      </a:r>
                      <a:br>
                        <a:rPr lang="en-US" dirty="0" smtClean="0">
                          <a:hlinkClick r:id="rId3"/>
                        </a:rPr>
                      </a:br>
                      <a:r>
                        <a:rPr lang="en-US" b="1" dirty="0" smtClean="0">
                          <a:hlinkClick r:id="rId3"/>
                        </a:rPr>
                        <a:t>The Coming Global Water Crisis</a:t>
                      </a:r>
                    </a:p>
                    <a:p>
                      <a:r>
                        <a:rPr lang="en-US" dirty="0" smtClean="0">
                          <a:hlinkClick r:id="rId3"/>
                        </a:rPr>
                        <a:t>watercrisis.org</a:t>
                      </a:r>
                    </a:p>
                    <a:p>
                      <a:r>
                        <a:rPr lang="en-US" i="1" dirty="0" smtClean="0">
                          <a:effectLst/>
                          <a:hlinkClick r:id="rId3"/>
                        </a:rPr>
                        <a:t>http://watercrisis.org</a:t>
                      </a:r>
                      <a:endParaRPr lang="en-US" dirty="0" smtClean="0">
                        <a:hlinkClick r:id="rId3"/>
                      </a:endParaRPr>
                    </a:p>
                    <a:p>
                      <a:endParaRPr lang="en-US" b="1" dirty="0" smtClean="0"/>
                    </a:p>
                  </a:txBody>
                  <a:tcPr/>
                </a:tc>
                <a:tc>
                  <a:txBody>
                    <a:bodyPr/>
                    <a:lstStyle/>
                    <a:p>
                      <a:r>
                        <a:rPr lang="en-US" dirty="0" smtClean="0"/>
                        <a:t>The link </a:t>
                      </a:r>
                    </a:p>
                    <a:p>
                      <a:r>
                        <a:rPr lang="en-US" dirty="0" smtClean="0">
                          <a:hlinkClick r:id="rId4"/>
                        </a:rPr>
                        <a:t/>
                      </a:r>
                      <a:br>
                        <a:rPr lang="en-US" dirty="0" smtClean="0">
                          <a:hlinkClick r:id="rId4"/>
                        </a:rPr>
                      </a:br>
                      <a:r>
                        <a:rPr lang="en-US" b="1" dirty="0" smtClean="0">
                          <a:hlinkClick r:id="rId4"/>
                        </a:rPr>
                        <a:t>Water Shortage: Causes and Effects</a:t>
                      </a:r>
                    </a:p>
                    <a:p>
                      <a:r>
                        <a:rPr lang="en-US" dirty="0" err="1" smtClean="0">
                          <a:hlinkClick r:id="rId4"/>
                        </a:rPr>
                        <a:t>Earth.Org</a:t>
                      </a:r>
                      <a:r>
                        <a:rPr lang="en-US" dirty="0" smtClean="0">
                          <a:hlinkClick r:id="rId4"/>
                        </a:rPr>
                        <a:t> </a:t>
                      </a:r>
                      <a:r>
                        <a:rPr lang="en-US" i="1" dirty="0" smtClean="0">
                          <a:effectLst/>
                          <a:hlinkClick r:id="rId4"/>
                        </a:rPr>
                        <a:t>https://earth.org › causes-and-effects-of-water-shortage</a:t>
                      </a:r>
                      <a:endParaRPr lang="en-US" dirty="0" smtClean="0">
                        <a:hlinkClick r:id="rId4"/>
                      </a:endParaRPr>
                    </a:p>
                    <a:p>
                      <a:endParaRPr lang="en-US" dirty="0"/>
                    </a:p>
                  </a:txBody>
                  <a:tcPr/>
                </a:tc>
                <a:tc>
                  <a:txBody>
                    <a:bodyPr/>
                    <a:lstStyle/>
                    <a:p>
                      <a:r>
                        <a:rPr lang="en-US" dirty="0" smtClean="0"/>
                        <a:t>The link </a:t>
                      </a:r>
                    </a:p>
                    <a:p>
                      <a:r>
                        <a:rPr lang="en-US" sz="1200" dirty="0" smtClean="0">
                          <a:hlinkClick r:id="rId5"/>
                        </a:rPr>
                        <a:t/>
                      </a:r>
                      <a:br>
                        <a:rPr lang="en-US" sz="1200" dirty="0" smtClean="0">
                          <a:hlinkClick r:id="rId5"/>
                        </a:rPr>
                      </a:br>
                      <a:r>
                        <a:rPr lang="en-US" sz="1600" b="1" dirty="0" smtClean="0">
                          <a:hlinkClick r:id="rId5"/>
                        </a:rPr>
                        <a:t>Water Scarcity</a:t>
                      </a:r>
                    </a:p>
                    <a:p>
                      <a:r>
                        <a:rPr lang="en-US" sz="1600" dirty="0" smtClean="0">
                          <a:hlinkClick r:id="rId5"/>
                        </a:rPr>
                        <a:t>UN-Water</a:t>
                      </a:r>
                    </a:p>
                    <a:p>
                      <a:r>
                        <a:rPr lang="en-US" sz="1600" i="1" dirty="0" smtClean="0">
                          <a:effectLst/>
                          <a:hlinkClick r:id="rId5"/>
                        </a:rPr>
                        <a:t>https://www.unwater.org › Water Facts</a:t>
                      </a:r>
                      <a:endParaRPr lang="en-US" sz="1600" dirty="0" smtClean="0">
                        <a:hlinkClick r:id="rId5"/>
                      </a:endParaRPr>
                    </a:p>
                    <a:p>
                      <a:endParaRPr lang="en-US" sz="2800" b="1" dirty="0" smtClean="0"/>
                    </a:p>
                  </a:txBody>
                  <a:tcPr/>
                </a:tc>
                <a:tc>
                  <a:txBody>
                    <a:bodyPr/>
                    <a:lstStyle/>
                    <a:p>
                      <a:r>
                        <a:rPr lang="en-US" dirty="0" smtClean="0"/>
                        <a:t>The link </a:t>
                      </a:r>
                    </a:p>
                    <a:p>
                      <a:r>
                        <a:rPr lang="en-US" b="1" dirty="0" smtClean="0">
                          <a:hlinkClick r:id="rId6"/>
                        </a:rPr>
                        <a:t>Water-Pollution.org.uk</a:t>
                      </a:r>
                    </a:p>
                    <a:p>
                      <a:r>
                        <a:rPr lang="en-US" dirty="0" smtClean="0">
                          <a:hlinkClick r:id="rId6"/>
                        </a:rPr>
                        <a:t>Water-Pollution.org.uk</a:t>
                      </a:r>
                    </a:p>
                    <a:p>
                      <a:r>
                        <a:rPr lang="en-US" i="1" dirty="0" smtClean="0">
                          <a:effectLst/>
                          <a:hlinkClick r:id="rId6"/>
                        </a:rPr>
                        <a:t>https://www.water-pollution.org.uk</a:t>
                      </a:r>
                      <a:endParaRPr lang="en-US" dirty="0" smtClean="0">
                        <a:hlinkClick r:id="rId6"/>
                      </a:endParaRPr>
                    </a:p>
                    <a:p>
                      <a:endParaRPr lang="en-US" dirty="0"/>
                    </a:p>
                  </a:txBody>
                  <a:tcPr/>
                </a:tc>
                <a:tc>
                  <a:txBody>
                    <a:bodyPr/>
                    <a:lstStyle/>
                    <a:p>
                      <a:r>
                        <a:rPr lang="en-US" dirty="0" smtClean="0"/>
                        <a:t>The link </a:t>
                      </a:r>
                    </a:p>
                    <a:p>
                      <a:r>
                        <a:rPr lang="en-US" dirty="0" smtClean="0">
                          <a:hlinkClick r:id="rId7"/>
                        </a:rPr>
                        <a:t/>
                      </a:r>
                      <a:br>
                        <a:rPr lang="en-US" dirty="0" smtClean="0">
                          <a:hlinkClick r:id="rId7"/>
                        </a:rPr>
                      </a:br>
                      <a:r>
                        <a:rPr lang="en-US" b="1" dirty="0" smtClean="0">
                          <a:hlinkClick r:id="rId7"/>
                        </a:rPr>
                        <a:t>Issues affecting water quality</a:t>
                      </a:r>
                    </a:p>
                    <a:p>
                      <a:r>
                        <a:rPr lang="en-US" dirty="0" smtClean="0">
                          <a:hlinkClick r:id="rId7"/>
                        </a:rPr>
                        <a:t>Water </a:t>
                      </a:r>
                      <a:r>
                        <a:rPr lang="en-US" smtClean="0">
                          <a:hlinkClick r:id="rId7"/>
                        </a:rPr>
                        <a:t>Quality Australia</a:t>
                      </a:r>
                    </a:p>
                    <a:p>
                      <a:r>
                        <a:rPr lang="en-US" i="1" smtClean="0">
                          <a:effectLst/>
                          <a:hlinkClick r:id="rId7"/>
                        </a:rPr>
                        <a:t>https</a:t>
                      </a:r>
                      <a:r>
                        <a:rPr lang="en-US" i="1" dirty="0" smtClean="0">
                          <a:effectLst/>
                          <a:hlinkClick r:id="rId7"/>
                        </a:rPr>
                        <a:t>://www.waterquality.gov.au › issues</a:t>
                      </a:r>
                      <a:endParaRPr lang="en-US" dirty="0" smtClean="0">
                        <a:hlinkClick r:id="rId7"/>
                      </a:endParaRPr>
                    </a:p>
                    <a:p>
                      <a:endParaRPr lang="en-US" dirty="0" smtClean="0"/>
                    </a:p>
                    <a:p>
                      <a:endParaRPr lang="en-US" dirty="0"/>
                    </a:p>
                  </a:txBody>
                  <a:tcPr/>
                </a:tc>
              </a:tr>
              <a:tr h="4243198">
                <a:tc>
                  <a:txBody>
                    <a:bodyPr/>
                    <a:lstStyle/>
                    <a:p>
                      <a:r>
                        <a:rPr lang="en-US" dirty="0" smtClean="0"/>
                        <a:t>Citation</a:t>
                      </a:r>
                      <a:r>
                        <a:rPr lang="en-US" baseline="0" dirty="0" smtClean="0"/>
                        <a:t> </a:t>
                      </a:r>
                    </a:p>
                    <a:p>
                      <a:endParaRPr kumimoji="0" lang="en-US" sz="800" b="1" i="0" u="none" strike="noStrike" kern="1200" cap="all" spc="0" normalizeH="0" baseline="0" noProof="0" dirty="0" smtClean="0">
                        <a:ln>
                          <a:noFill/>
                        </a:ln>
                        <a:solidFill>
                          <a:prstClr val="black"/>
                        </a:solidFill>
                        <a:effectLst/>
                        <a:uLnTx/>
                        <a:uFillTx/>
                        <a:latin typeface="+mn-lt"/>
                        <a:hlinkClick r:id="rId8"/>
                      </a:endParaRPr>
                    </a:p>
                    <a:p>
                      <a:r>
                        <a:rPr kumimoji="0" lang="en-US" sz="1050" b="1" i="0" u="none" strike="noStrike" kern="1200" cap="all" spc="0" normalizeH="0" baseline="0" noProof="0" dirty="0" smtClean="0">
                          <a:ln>
                            <a:noFill/>
                          </a:ln>
                          <a:solidFill>
                            <a:prstClr val="black"/>
                          </a:solidFill>
                          <a:effectLst/>
                          <a:uLnTx/>
                          <a:uFillTx/>
                          <a:latin typeface="+mn-lt"/>
                          <a:hlinkClick r:id="rId8"/>
                        </a:rPr>
                        <a:t>(</a:t>
                      </a:r>
                      <a:r>
                        <a:rPr kumimoji="0" lang="en-US" sz="1050" b="1" i="0" u="none" strike="noStrike" kern="1200" cap="all" spc="0" normalizeH="0" baseline="0" noProof="0" dirty="0" err="1" smtClean="0">
                          <a:ln>
                            <a:noFill/>
                          </a:ln>
                          <a:solidFill>
                            <a:prstClr val="black"/>
                          </a:solidFill>
                          <a:effectLst/>
                          <a:uLnTx/>
                          <a:uFillTx/>
                          <a:latin typeface="+mn-lt"/>
                          <a:hlinkClick r:id="rId8"/>
                        </a:rPr>
                        <a:t>N.d.</a:t>
                      </a:r>
                      <a:r>
                        <a:rPr kumimoji="0" lang="en-US" sz="1050" b="1" i="0" u="none" strike="noStrike" kern="1200" cap="all" spc="0" normalizeH="0" baseline="0" noProof="0" dirty="0" smtClean="0">
                          <a:ln>
                            <a:noFill/>
                          </a:ln>
                          <a:solidFill>
                            <a:prstClr val="black"/>
                          </a:solidFill>
                          <a:effectLst/>
                          <a:uLnTx/>
                          <a:uFillTx/>
                          <a:latin typeface="+mn-lt"/>
                          <a:hlinkClick r:id="rId8"/>
                        </a:rPr>
                        <a:t>). Water crisis - learn about the global water crisis. Water.org. (</a:t>
                      </a:r>
                      <a:r>
                        <a:rPr kumimoji="0" lang="en-US" sz="1050" b="1" i="0" u="none" strike="noStrike" kern="1200" cap="all" spc="0" normalizeH="0" baseline="0" noProof="0" dirty="0" err="1" smtClean="0">
                          <a:ln>
                            <a:noFill/>
                          </a:ln>
                          <a:solidFill>
                            <a:prstClr val="black"/>
                          </a:solidFill>
                          <a:effectLst/>
                          <a:uLnTx/>
                          <a:uFillTx/>
                          <a:latin typeface="+mn-lt"/>
                          <a:hlinkClick r:id="rId8"/>
                        </a:rPr>
                        <a:t>n.d.</a:t>
                      </a:r>
                      <a:r>
                        <a:rPr kumimoji="0" lang="en-US" sz="1050" b="1" i="0" u="none" strike="noStrike" kern="1200" cap="all" spc="0" normalizeH="0" baseline="0" noProof="0" dirty="0" smtClean="0">
                          <a:ln>
                            <a:noFill/>
                          </a:ln>
                          <a:solidFill>
                            <a:prstClr val="black"/>
                          </a:solidFill>
                          <a:effectLst/>
                          <a:uLnTx/>
                          <a:uFillTx/>
                          <a:latin typeface="+mn-lt"/>
                          <a:hlinkClick r:id="rId8"/>
                        </a:rPr>
                        <a:t>). https://water.org/our-impact/water-crisis/ You have an old browser. The Coming Global Water Crisis. (</a:t>
                      </a:r>
                      <a:r>
                        <a:rPr kumimoji="0" lang="en-US" sz="1050" b="1" i="0" u="none" strike="noStrike" kern="1200" cap="all" spc="0" normalizeH="0" baseline="0" noProof="0" dirty="0" err="1" smtClean="0">
                          <a:ln>
                            <a:noFill/>
                          </a:ln>
                          <a:solidFill>
                            <a:prstClr val="black"/>
                          </a:solidFill>
                          <a:effectLst/>
                          <a:uLnTx/>
                          <a:uFillTx/>
                          <a:latin typeface="+mn-lt"/>
                          <a:hlinkClick r:id="rId8"/>
                        </a:rPr>
                        <a:t>n.d.</a:t>
                      </a:r>
                      <a:r>
                        <a:rPr kumimoji="0" lang="en-US" sz="1050" b="1" i="0" u="none" strike="noStrike" kern="1200" cap="all" spc="0" normalizeH="0" baseline="0" noProof="0" dirty="0" smtClean="0">
                          <a:ln>
                            <a:noFill/>
                          </a:ln>
                          <a:solidFill>
                            <a:prstClr val="black"/>
                          </a:solidFill>
                          <a:effectLst/>
                          <a:uLnTx/>
                          <a:uFillTx/>
                          <a:latin typeface="+mn-lt"/>
                          <a:hlinkClick r:id="rId8"/>
                        </a:rPr>
                        <a:t>). http://www.watercrisis.org/ </a:t>
                      </a:r>
                      <a:endParaRPr lang="en-US" sz="2800" dirty="0"/>
                    </a:p>
                  </a:txBody>
                  <a:tcPr/>
                </a:tc>
                <a:tc>
                  <a:txBody>
                    <a:bodyPr/>
                    <a:lstStyle/>
                    <a:p>
                      <a:r>
                        <a:rPr lang="en-US" dirty="0" smtClean="0"/>
                        <a:t>Citation </a:t>
                      </a:r>
                    </a:p>
                    <a:p>
                      <a:endParaRPr lang="en-US" sz="1050" b="1" dirty="0" smtClean="0">
                        <a:hlinkClick r:id="rId9"/>
                      </a:endParaRPr>
                    </a:p>
                    <a:p>
                      <a:r>
                        <a:rPr lang="en-US" sz="1050" b="1" dirty="0" smtClean="0">
                          <a:hlinkClick r:id="rId9"/>
                        </a:rPr>
                        <a:t>Water Shortage | City of Mesa</a:t>
                      </a:r>
                    </a:p>
                    <a:p>
                      <a:r>
                        <a:rPr lang="en-US" sz="1050" dirty="0" smtClean="0">
                          <a:hlinkClick r:id="rId9"/>
                        </a:rPr>
                        <a:t>City of Mesa (.</a:t>
                      </a:r>
                      <a:r>
                        <a:rPr lang="en-US" sz="1050" dirty="0" err="1" smtClean="0">
                          <a:hlinkClick r:id="rId9"/>
                        </a:rPr>
                        <a:t>gov</a:t>
                      </a:r>
                      <a:r>
                        <a:rPr lang="en-US" sz="1050" dirty="0" smtClean="0">
                          <a:hlinkClick r:id="rId9"/>
                        </a:rPr>
                        <a:t>)</a:t>
                      </a:r>
                      <a:r>
                        <a:rPr lang="en-US" sz="1050" i="1" dirty="0" smtClean="0">
                          <a:effectLst/>
                          <a:hlinkClick r:id="rId9"/>
                        </a:rPr>
                        <a:t>https://www.mesaaz.gov › residents › water-shortage</a:t>
                      </a:r>
                      <a:endParaRPr lang="en-US" sz="1050" dirty="0" smtClean="0">
                        <a:hlinkClick r:id="rId9"/>
                      </a:endParaRPr>
                    </a:p>
                    <a:p>
                      <a:pPr marL="0" marR="0" lvl="0" indent="0" algn="l" defTabSz="914400" rtl="0" eaLnBrk="1" fontAlgn="auto" latinLnBrk="0" hangingPunct="1">
                        <a:lnSpc>
                          <a:spcPct val="120000"/>
                        </a:lnSpc>
                        <a:spcBef>
                          <a:spcPts val="1000"/>
                        </a:spcBef>
                        <a:spcAft>
                          <a:spcPts val="0"/>
                        </a:spcAft>
                        <a:buClr>
                          <a:prstClr val="black"/>
                        </a:buClr>
                        <a:buSzTx/>
                        <a:buFont typeface="Arial" panose="020B0604020202020204" pitchFamily="34" charset="0"/>
                        <a:buNone/>
                        <a:tabLst/>
                        <a:defRPr/>
                      </a:pPr>
                      <a:endParaRPr kumimoji="0" lang="en-US" sz="800" b="1" i="0" u="none" strike="noStrike" kern="1200" cap="all" spc="0" normalizeH="0" baseline="0" noProof="0" dirty="0" smtClean="0">
                        <a:ln>
                          <a:noFill/>
                        </a:ln>
                        <a:solidFill>
                          <a:prstClr val="black"/>
                        </a:solidFill>
                        <a:effectLst/>
                        <a:uLnTx/>
                        <a:uFillTx/>
                        <a:latin typeface="+mn-lt"/>
                      </a:endParaRPr>
                    </a:p>
                    <a:p>
                      <a:endParaRPr lang="en-US" dirty="0"/>
                    </a:p>
                  </a:txBody>
                  <a:tcPr/>
                </a:tc>
                <a:tc>
                  <a:txBody>
                    <a:bodyPr/>
                    <a:lstStyle/>
                    <a:p>
                      <a:r>
                        <a:rPr lang="en-US" dirty="0" smtClean="0"/>
                        <a:t>Citation </a:t>
                      </a:r>
                    </a:p>
                    <a:p>
                      <a:pPr marL="0" marR="0" lvl="0" indent="0" algn="l" defTabSz="914400" rtl="0" eaLnBrk="1" fontAlgn="auto" latinLnBrk="0" hangingPunct="1">
                        <a:lnSpc>
                          <a:spcPct val="120000"/>
                        </a:lnSpc>
                        <a:spcBef>
                          <a:spcPts val="1000"/>
                        </a:spcBef>
                        <a:spcAft>
                          <a:spcPts val="0"/>
                        </a:spcAft>
                        <a:buClr>
                          <a:prstClr val="black"/>
                        </a:buClr>
                        <a:buSzTx/>
                        <a:buFont typeface="Arial" panose="020B0604020202020204" pitchFamily="34" charset="0"/>
                        <a:buNone/>
                        <a:tabLst/>
                        <a:defRPr/>
                      </a:pPr>
                      <a:r>
                        <a:rPr kumimoji="0" lang="en-US" sz="900" b="0" i="1" u="none" strike="noStrike" kern="1200" cap="all" spc="0" normalizeH="0" baseline="0" noProof="0" dirty="0" err="1" smtClean="0">
                          <a:ln>
                            <a:noFill/>
                          </a:ln>
                          <a:solidFill>
                            <a:prstClr val="black"/>
                          </a:solidFill>
                          <a:effectLst/>
                          <a:uLnTx/>
                          <a:uFillTx/>
                          <a:latin typeface="+mn-lt"/>
                          <a:hlinkClick r:id="rId6"/>
                        </a:rPr>
                        <a:t>N.d.</a:t>
                      </a:r>
                      <a:r>
                        <a:rPr kumimoji="0" lang="en-US" sz="900" b="0" i="1" u="none" strike="noStrike" kern="1200" cap="all" spc="0" normalizeH="0" baseline="0" noProof="0" dirty="0" smtClean="0">
                          <a:ln>
                            <a:noFill/>
                          </a:ln>
                          <a:solidFill>
                            <a:prstClr val="black"/>
                          </a:solidFill>
                          <a:effectLst/>
                          <a:uLnTx/>
                          <a:uFillTx/>
                          <a:latin typeface="+mn-lt"/>
                          <a:hlinkClick r:id="rId6"/>
                        </a:rPr>
                        <a:t>). The global water crisis. Water.org. (</a:t>
                      </a:r>
                      <a:r>
                        <a:rPr kumimoji="0" lang="en-US" sz="900" b="0" i="1" u="none" strike="noStrike" kern="1200" cap="all" spc="0" normalizeH="0" baseline="0" noProof="0" dirty="0" err="1" smtClean="0">
                          <a:ln>
                            <a:noFill/>
                          </a:ln>
                          <a:solidFill>
                            <a:prstClr val="black"/>
                          </a:solidFill>
                          <a:effectLst/>
                          <a:uLnTx/>
                          <a:uFillTx/>
                          <a:latin typeface="+mn-lt"/>
                          <a:hlinkClick r:id="rId6"/>
                        </a:rPr>
                        <a:t>n.d.</a:t>
                      </a:r>
                      <a:r>
                        <a:rPr kumimoji="0" lang="en-US" sz="900" b="0" i="1" u="none" strike="noStrike" kern="1200" cap="all" spc="0" normalizeH="0" baseline="0" noProof="0" dirty="0" smtClean="0">
                          <a:ln>
                            <a:noFill/>
                          </a:ln>
                          <a:solidFill>
                            <a:prstClr val="black"/>
                          </a:solidFill>
                          <a:effectLst/>
                          <a:uLnTx/>
                          <a:uFillTx/>
                          <a:latin typeface="+mn-lt"/>
                          <a:hlinkClick r:id="rId6"/>
                        </a:rPr>
                        <a:t>-a). https://water.org/our-impact/water-crisis/global-water-crisis/ Water crisis - learn about the global water crisis. Water.org. (</a:t>
                      </a:r>
                      <a:r>
                        <a:rPr kumimoji="0" lang="en-US" sz="900" b="0" i="1" u="none" strike="noStrike" kern="1200" cap="all" spc="0" normalizeH="0" baseline="0" noProof="0" dirty="0" err="1" smtClean="0">
                          <a:ln>
                            <a:noFill/>
                          </a:ln>
                          <a:solidFill>
                            <a:prstClr val="black"/>
                          </a:solidFill>
                          <a:effectLst/>
                          <a:uLnTx/>
                          <a:uFillTx/>
                          <a:latin typeface="+mn-lt"/>
                          <a:hlinkClick r:id="rId6"/>
                        </a:rPr>
                        <a:t>n.d.</a:t>
                      </a:r>
                      <a:r>
                        <a:rPr kumimoji="0" lang="en-US" sz="900" b="0" i="1" u="none" strike="noStrike" kern="1200" cap="all" spc="0" normalizeH="0" baseline="0" noProof="0" dirty="0" smtClean="0">
                          <a:ln>
                            <a:noFill/>
                          </a:ln>
                          <a:solidFill>
                            <a:prstClr val="black"/>
                          </a:solidFill>
                          <a:effectLst/>
                          <a:uLnTx/>
                          <a:uFillTx/>
                          <a:latin typeface="+mn-lt"/>
                          <a:hlinkClick r:id="rId6"/>
                        </a:rPr>
                        <a:t>-b). https://water.org/our-impact/water-crisis/ Water facts: UN-water. UN. (</a:t>
                      </a:r>
                      <a:r>
                        <a:rPr kumimoji="0" lang="en-US" sz="900" b="0" i="1" u="none" strike="noStrike" kern="1200" cap="all" spc="0" normalizeH="0" baseline="0" noProof="0" dirty="0" err="1" smtClean="0">
                          <a:ln>
                            <a:noFill/>
                          </a:ln>
                          <a:solidFill>
                            <a:prstClr val="black"/>
                          </a:solidFill>
                          <a:effectLst/>
                          <a:uLnTx/>
                          <a:uFillTx/>
                          <a:latin typeface="+mn-lt"/>
                          <a:hlinkClick r:id="rId6"/>
                        </a:rPr>
                        <a:t>n.d.</a:t>
                      </a:r>
                      <a:r>
                        <a:rPr kumimoji="0" lang="en-US" sz="900" b="0" i="1" u="none" strike="noStrike" kern="1200" cap="all" spc="0" normalizeH="0" baseline="0" noProof="0" dirty="0" smtClean="0">
                          <a:ln>
                            <a:noFill/>
                          </a:ln>
                          <a:solidFill>
                            <a:prstClr val="black"/>
                          </a:solidFill>
                          <a:effectLst/>
                          <a:uLnTx/>
                          <a:uFillTx/>
                          <a:latin typeface="+mn-lt"/>
                          <a:hlinkClick r:id="rId6"/>
                        </a:rPr>
                        <a:t>-a). https://www.unwater.org/water-facts Water facts: UN-water. UN. (</a:t>
                      </a:r>
                      <a:r>
                        <a:rPr kumimoji="0" lang="en-US" sz="900" b="0" i="1" u="none" strike="noStrike" kern="1200" cap="all" spc="0" normalizeH="0" baseline="0" noProof="0" dirty="0" err="1" smtClean="0">
                          <a:ln>
                            <a:noFill/>
                          </a:ln>
                          <a:solidFill>
                            <a:prstClr val="black"/>
                          </a:solidFill>
                          <a:effectLst/>
                          <a:uLnTx/>
                          <a:uFillTx/>
                          <a:latin typeface="+mn-lt"/>
                          <a:hlinkClick r:id="rId6"/>
                        </a:rPr>
                        <a:t>n.d.</a:t>
                      </a:r>
                      <a:r>
                        <a:rPr kumimoji="0" lang="en-US" sz="900" b="0" i="1" u="none" strike="noStrike" kern="1200" cap="all" spc="0" normalizeH="0" baseline="0" noProof="0" dirty="0" smtClean="0">
                          <a:ln>
                            <a:noFill/>
                          </a:ln>
                          <a:solidFill>
                            <a:prstClr val="black"/>
                          </a:solidFill>
                          <a:effectLst/>
                          <a:uLnTx/>
                          <a:uFillTx/>
                          <a:latin typeface="+mn-lt"/>
                          <a:hlinkClick r:id="rId6"/>
                        </a:rPr>
                        <a:t>-b). https://www.unwater.org/water-facts Water facts: UN-water. UN. (</a:t>
                      </a:r>
                      <a:r>
                        <a:rPr kumimoji="0" lang="en-US" sz="900" b="0" i="1" u="none" strike="noStrike" kern="1200" cap="all" spc="0" normalizeH="0" baseline="0" noProof="0" dirty="0" err="1" smtClean="0">
                          <a:ln>
                            <a:noFill/>
                          </a:ln>
                          <a:solidFill>
                            <a:prstClr val="black"/>
                          </a:solidFill>
                          <a:effectLst/>
                          <a:uLnTx/>
                          <a:uFillTx/>
                          <a:latin typeface="+mn-lt"/>
                          <a:hlinkClick r:id="rId6"/>
                        </a:rPr>
                        <a:t>n.d.</a:t>
                      </a:r>
                      <a:r>
                        <a:rPr kumimoji="0" lang="en-US" sz="900" b="0" i="1" u="none" strike="noStrike" kern="1200" cap="all" spc="0" normalizeH="0" baseline="0" noProof="0" dirty="0" smtClean="0">
                          <a:ln>
                            <a:noFill/>
                          </a:ln>
                          <a:solidFill>
                            <a:prstClr val="black"/>
                          </a:solidFill>
                          <a:effectLst/>
                          <a:uLnTx/>
                          <a:uFillTx/>
                          <a:latin typeface="+mn-lt"/>
                          <a:hlinkClick r:id="rId6"/>
                        </a:rPr>
                        <a:t>-c). https://www.unwater.org/water-facts You have an old browser. The Coming Global Water Crisis. (</a:t>
                      </a:r>
                      <a:r>
                        <a:rPr kumimoji="0" lang="en-US" sz="900" b="0" i="1" u="none" strike="noStrike" kern="1200" cap="all" spc="0" normalizeH="0" baseline="0" noProof="0" dirty="0" err="1" smtClean="0">
                          <a:ln>
                            <a:noFill/>
                          </a:ln>
                          <a:solidFill>
                            <a:prstClr val="black"/>
                          </a:solidFill>
                          <a:effectLst/>
                          <a:uLnTx/>
                          <a:uFillTx/>
                          <a:latin typeface="+mn-lt"/>
                          <a:hlinkClick r:id="rId6"/>
                        </a:rPr>
                        <a:t>n.d.</a:t>
                      </a:r>
                      <a:r>
                        <a:rPr kumimoji="0" lang="en-US" sz="900" b="0" i="1" u="none" strike="noStrike" kern="1200" cap="all" spc="0" normalizeH="0" baseline="0" noProof="0" dirty="0" smtClean="0">
                          <a:ln>
                            <a:noFill/>
                          </a:ln>
                          <a:solidFill>
                            <a:prstClr val="black"/>
                          </a:solidFill>
                          <a:effectLst/>
                          <a:uLnTx/>
                          <a:uFillTx/>
                          <a:latin typeface="+mn-lt"/>
                          <a:hlinkClick r:id="rId6"/>
                        </a:rPr>
                        <a:t>). http://www.watercrisis.org/ </a:t>
                      </a:r>
                      <a:endParaRPr kumimoji="0" lang="ar-JO" sz="900" b="0" i="1" u="none" strike="noStrike" kern="1200" cap="all" spc="0" normalizeH="0" baseline="0" noProof="0" dirty="0" smtClean="0">
                        <a:ln>
                          <a:noFill/>
                        </a:ln>
                        <a:solidFill>
                          <a:prstClr val="black"/>
                        </a:solidFill>
                        <a:effectLst/>
                        <a:uLnTx/>
                        <a:uFillTx/>
                        <a:latin typeface="+mn-lt"/>
                        <a:cs typeface="+mn-cs"/>
                        <a:hlinkClick r:id="rId6"/>
                      </a:endParaRPr>
                    </a:p>
                    <a:p>
                      <a:pPr marL="0" marR="0" lvl="0" indent="0" algn="l" defTabSz="914400" rtl="0" eaLnBrk="1" fontAlgn="auto" latinLnBrk="0" hangingPunct="1">
                        <a:lnSpc>
                          <a:spcPct val="120000"/>
                        </a:lnSpc>
                        <a:spcBef>
                          <a:spcPts val="1000"/>
                        </a:spcBef>
                        <a:spcAft>
                          <a:spcPts val="0"/>
                        </a:spcAft>
                        <a:buClr>
                          <a:prstClr val="black"/>
                        </a:buClr>
                        <a:buSzTx/>
                        <a:buFont typeface="Arial" panose="020B0604020202020204" pitchFamily="34" charset="0"/>
                        <a:buNone/>
                        <a:tabLst/>
                        <a:defRPr/>
                      </a:pPr>
                      <a:endParaRPr kumimoji="0" lang="ar-JO" sz="700" b="0" i="1" u="none" strike="noStrike" kern="1200" cap="all" spc="0" normalizeH="0" baseline="0" noProof="0" dirty="0" smtClean="0">
                        <a:ln>
                          <a:noFill/>
                        </a:ln>
                        <a:solidFill>
                          <a:prstClr val="black"/>
                        </a:solidFill>
                        <a:effectLst/>
                        <a:uLnTx/>
                        <a:uFillTx/>
                        <a:latin typeface="+mn-lt"/>
                        <a:cs typeface="+mn-cs"/>
                        <a:hlinkClick r:id="rId6"/>
                      </a:endParaRPr>
                    </a:p>
                    <a:p>
                      <a:endParaRPr lang="en-US" dirty="0"/>
                    </a:p>
                  </a:txBody>
                  <a:tcPr/>
                </a:tc>
                <a:tc>
                  <a:txBody>
                    <a:bodyPr/>
                    <a:lstStyle/>
                    <a:p>
                      <a:r>
                        <a:rPr lang="en-US" dirty="0" smtClean="0"/>
                        <a:t>Citation </a:t>
                      </a:r>
                    </a:p>
                    <a:p>
                      <a:pPr marL="0" marR="0" lvl="0" indent="0" algn="l" defTabSz="914400" rtl="0" eaLnBrk="1" fontAlgn="auto" latinLnBrk="0" hangingPunct="1">
                        <a:lnSpc>
                          <a:spcPct val="120000"/>
                        </a:lnSpc>
                        <a:spcBef>
                          <a:spcPts val="1000"/>
                        </a:spcBef>
                        <a:spcAft>
                          <a:spcPts val="0"/>
                        </a:spcAft>
                        <a:buClr>
                          <a:prstClr val="black"/>
                        </a:buClr>
                        <a:buSzTx/>
                        <a:buFont typeface="Arial" panose="020B0604020202020204" pitchFamily="34" charset="0"/>
                        <a:buNone/>
                        <a:tabLst/>
                        <a:defRPr/>
                      </a:pPr>
                      <a:r>
                        <a:rPr kumimoji="0" lang="en-US" sz="700" b="0" i="1" u="none" strike="noStrike" kern="1200" cap="all" spc="0" normalizeH="0" baseline="0" noProof="0" dirty="0" smtClean="0">
                          <a:ln>
                            <a:noFill/>
                          </a:ln>
                          <a:solidFill>
                            <a:prstClr val="black"/>
                          </a:solidFill>
                          <a:effectLst/>
                          <a:uLnTx/>
                          <a:uFillTx/>
                          <a:latin typeface="+mn-lt"/>
                          <a:hlinkClick r:id="rId6"/>
                        </a:rPr>
                        <a:t>(</a:t>
                      </a:r>
                      <a:r>
                        <a:rPr kumimoji="0" lang="en-US" sz="800" b="0" i="1" u="none" strike="noStrike" kern="1200" cap="all" spc="0" normalizeH="0" baseline="0" noProof="0" dirty="0" err="1" smtClean="0">
                          <a:ln>
                            <a:noFill/>
                          </a:ln>
                          <a:solidFill>
                            <a:prstClr val="black"/>
                          </a:solidFill>
                          <a:effectLst/>
                          <a:uLnTx/>
                          <a:uFillTx/>
                          <a:latin typeface="+mn-lt"/>
                          <a:hlinkClick r:id="rId6"/>
                        </a:rPr>
                        <a:t>N.d.</a:t>
                      </a:r>
                      <a:r>
                        <a:rPr kumimoji="0" lang="en-US" sz="800" b="0" i="1" u="none" strike="noStrike" kern="1200" cap="all" spc="0" normalizeH="0" baseline="0" noProof="0" dirty="0" smtClean="0">
                          <a:ln>
                            <a:noFill/>
                          </a:ln>
                          <a:solidFill>
                            <a:prstClr val="black"/>
                          </a:solidFill>
                          <a:effectLst/>
                          <a:uLnTx/>
                          <a:uFillTx/>
                          <a:latin typeface="+mn-lt"/>
                          <a:hlinkClick r:id="rId6"/>
                        </a:rPr>
                        <a:t>). The global water crisis. Water.org. (</a:t>
                      </a:r>
                      <a:r>
                        <a:rPr kumimoji="0" lang="en-US" sz="800" b="0" i="1" u="none" strike="noStrike" kern="1200" cap="all" spc="0" normalizeH="0" baseline="0" noProof="0" dirty="0" err="1" smtClean="0">
                          <a:ln>
                            <a:noFill/>
                          </a:ln>
                          <a:solidFill>
                            <a:prstClr val="black"/>
                          </a:solidFill>
                          <a:effectLst/>
                          <a:uLnTx/>
                          <a:uFillTx/>
                          <a:latin typeface="+mn-lt"/>
                          <a:hlinkClick r:id="rId6"/>
                        </a:rPr>
                        <a:t>n.d.</a:t>
                      </a:r>
                      <a:r>
                        <a:rPr kumimoji="0" lang="en-US" sz="800" b="0" i="1" u="none" strike="noStrike" kern="1200" cap="all" spc="0" normalizeH="0" baseline="0" noProof="0" dirty="0" smtClean="0">
                          <a:ln>
                            <a:noFill/>
                          </a:ln>
                          <a:solidFill>
                            <a:prstClr val="black"/>
                          </a:solidFill>
                          <a:effectLst/>
                          <a:uLnTx/>
                          <a:uFillTx/>
                          <a:latin typeface="+mn-lt"/>
                          <a:hlinkClick r:id="rId6"/>
                        </a:rPr>
                        <a:t>-a). https://water.org/our-impact/water-crisis/global-water-crisis/ Home. Water Pollution. (2022, December 6). https://www.water-pollution.org.uk/ Water crisis - learn about the global water crisis. Water.org. (</a:t>
                      </a:r>
                      <a:r>
                        <a:rPr kumimoji="0" lang="en-US" sz="800" b="0" i="1" u="none" strike="noStrike" kern="1200" cap="all" spc="0" normalizeH="0" baseline="0" noProof="0" dirty="0" err="1" smtClean="0">
                          <a:ln>
                            <a:noFill/>
                          </a:ln>
                          <a:solidFill>
                            <a:prstClr val="black"/>
                          </a:solidFill>
                          <a:effectLst/>
                          <a:uLnTx/>
                          <a:uFillTx/>
                          <a:latin typeface="+mn-lt"/>
                          <a:hlinkClick r:id="rId6"/>
                        </a:rPr>
                        <a:t>n.d.</a:t>
                      </a:r>
                      <a:r>
                        <a:rPr kumimoji="0" lang="en-US" sz="800" b="0" i="1" u="none" strike="noStrike" kern="1200" cap="all" spc="0" normalizeH="0" baseline="0" noProof="0" dirty="0" smtClean="0">
                          <a:ln>
                            <a:noFill/>
                          </a:ln>
                          <a:solidFill>
                            <a:prstClr val="black"/>
                          </a:solidFill>
                          <a:effectLst/>
                          <a:uLnTx/>
                          <a:uFillTx/>
                          <a:latin typeface="+mn-lt"/>
                          <a:hlinkClick r:id="rId6"/>
                        </a:rPr>
                        <a:t>-b). https://water.org/our-impact/water-crisis/ Water facts: UN-water. UN. (</a:t>
                      </a:r>
                      <a:r>
                        <a:rPr kumimoji="0" lang="en-US" sz="800" b="0" i="1" u="none" strike="noStrike" kern="1200" cap="all" spc="0" normalizeH="0" baseline="0" noProof="0" dirty="0" err="1" smtClean="0">
                          <a:ln>
                            <a:noFill/>
                          </a:ln>
                          <a:solidFill>
                            <a:prstClr val="black"/>
                          </a:solidFill>
                          <a:effectLst/>
                          <a:uLnTx/>
                          <a:uFillTx/>
                          <a:latin typeface="+mn-lt"/>
                          <a:hlinkClick r:id="rId6"/>
                        </a:rPr>
                        <a:t>n.d.</a:t>
                      </a:r>
                      <a:r>
                        <a:rPr kumimoji="0" lang="en-US" sz="800" b="0" i="1" u="none" strike="noStrike" kern="1200" cap="all" spc="0" normalizeH="0" baseline="0" noProof="0" dirty="0" smtClean="0">
                          <a:ln>
                            <a:noFill/>
                          </a:ln>
                          <a:solidFill>
                            <a:prstClr val="black"/>
                          </a:solidFill>
                          <a:effectLst/>
                          <a:uLnTx/>
                          <a:uFillTx/>
                          <a:latin typeface="+mn-lt"/>
                          <a:hlinkClick r:id="rId6"/>
                        </a:rPr>
                        <a:t>-a). https://www.unwater.org/water-facts Water facts: UN-water. UN. (</a:t>
                      </a:r>
                      <a:r>
                        <a:rPr kumimoji="0" lang="en-US" sz="800" b="0" i="1" u="none" strike="noStrike" kern="1200" cap="all" spc="0" normalizeH="0" baseline="0" noProof="0" dirty="0" err="1" smtClean="0">
                          <a:ln>
                            <a:noFill/>
                          </a:ln>
                          <a:solidFill>
                            <a:prstClr val="black"/>
                          </a:solidFill>
                          <a:effectLst/>
                          <a:uLnTx/>
                          <a:uFillTx/>
                          <a:latin typeface="+mn-lt"/>
                          <a:hlinkClick r:id="rId6"/>
                        </a:rPr>
                        <a:t>n.d.</a:t>
                      </a:r>
                      <a:r>
                        <a:rPr kumimoji="0" lang="en-US" sz="800" b="0" i="1" u="none" strike="noStrike" kern="1200" cap="all" spc="0" normalizeH="0" baseline="0" noProof="0" dirty="0" smtClean="0">
                          <a:ln>
                            <a:noFill/>
                          </a:ln>
                          <a:solidFill>
                            <a:prstClr val="black"/>
                          </a:solidFill>
                          <a:effectLst/>
                          <a:uLnTx/>
                          <a:uFillTx/>
                          <a:latin typeface="+mn-lt"/>
                          <a:hlinkClick r:id="rId6"/>
                        </a:rPr>
                        <a:t>-b). https://www.unwater.org/water-facts Water facts: UN-water. UN. (</a:t>
                      </a:r>
                      <a:r>
                        <a:rPr kumimoji="0" lang="en-US" sz="800" b="0" i="1" u="none" strike="noStrike" kern="1200" cap="all" spc="0" normalizeH="0" baseline="0" noProof="0" dirty="0" err="1" smtClean="0">
                          <a:ln>
                            <a:noFill/>
                          </a:ln>
                          <a:solidFill>
                            <a:prstClr val="black"/>
                          </a:solidFill>
                          <a:effectLst/>
                          <a:uLnTx/>
                          <a:uFillTx/>
                          <a:latin typeface="+mn-lt"/>
                          <a:hlinkClick r:id="rId6"/>
                        </a:rPr>
                        <a:t>n.d.</a:t>
                      </a:r>
                      <a:r>
                        <a:rPr kumimoji="0" lang="en-US" sz="800" b="0" i="1" u="none" strike="noStrike" kern="1200" cap="all" spc="0" normalizeH="0" baseline="0" noProof="0" dirty="0" smtClean="0">
                          <a:ln>
                            <a:noFill/>
                          </a:ln>
                          <a:solidFill>
                            <a:prstClr val="black"/>
                          </a:solidFill>
                          <a:effectLst/>
                          <a:uLnTx/>
                          <a:uFillTx/>
                          <a:latin typeface="+mn-lt"/>
                          <a:hlinkClick r:id="rId6"/>
                        </a:rPr>
                        <a:t>-c). https://www.unwater.org/water-facts You have an old browser. The Coming Global Water Crisis. (</a:t>
                      </a:r>
                      <a:r>
                        <a:rPr kumimoji="0" lang="en-US" sz="800" b="0" i="1" u="none" strike="noStrike" kern="1200" cap="all" spc="0" normalizeH="0" baseline="0" noProof="0" dirty="0" err="1" smtClean="0">
                          <a:ln>
                            <a:noFill/>
                          </a:ln>
                          <a:solidFill>
                            <a:prstClr val="black"/>
                          </a:solidFill>
                          <a:effectLst/>
                          <a:uLnTx/>
                          <a:uFillTx/>
                          <a:latin typeface="+mn-lt"/>
                          <a:hlinkClick r:id="rId6"/>
                        </a:rPr>
                        <a:t>n.d.</a:t>
                      </a:r>
                      <a:r>
                        <a:rPr kumimoji="0" lang="en-US" sz="800" b="0" i="1" u="none" strike="noStrike" kern="1200" cap="all" spc="0" normalizeH="0" baseline="0" noProof="0" dirty="0" smtClean="0">
                          <a:ln>
                            <a:noFill/>
                          </a:ln>
                          <a:solidFill>
                            <a:prstClr val="black"/>
                          </a:solidFill>
                          <a:effectLst/>
                          <a:uLnTx/>
                          <a:uFillTx/>
                          <a:latin typeface="+mn-lt"/>
                          <a:hlinkClick r:id="rId6"/>
                        </a:rPr>
                        <a:t>). http://www.watercrisis.org/ </a:t>
                      </a:r>
                    </a:p>
                    <a:p>
                      <a:endParaRPr lang="en-US" dirty="0"/>
                    </a:p>
                  </a:txBody>
                  <a:tcPr/>
                </a:tc>
                <a:tc>
                  <a:txBody>
                    <a:bodyPr/>
                    <a:lstStyle/>
                    <a:p>
                      <a:r>
                        <a:rPr lang="en-US" dirty="0" smtClean="0"/>
                        <a:t>Citation</a:t>
                      </a:r>
                      <a:r>
                        <a:rPr lang="en-US" baseline="0" dirty="0" smtClean="0"/>
                        <a:t> </a:t>
                      </a:r>
                    </a:p>
                    <a:p>
                      <a:pPr marL="0" marR="0" lvl="0" indent="0" algn="l" defTabSz="914400" rtl="0" eaLnBrk="1" fontAlgn="auto" latinLnBrk="0" hangingPunct="1">
                        <a:lnSpc>
                          <a:spcPct val="120000"/>
                        </a:lnSpc>
                        <a:spcBef>
                          <a:spcPts val="1000"/>
                        </a:spcBef>
                        <a:spcAft>
                          <a:spcPts val="0"/>
                        </a:spcAft>
                        <a:buClr>
                          <a:prstClr val="black"/>
                        </a:buClr>
                        <a:buSzTx/>
                        <a:buFont typeface="Arial" panose="020B0604020202020204" pitchFamily="34" charset="0"/>
                        <a:buNone/>
                        <a:tabLst/>
                        <a:defRPr/>
                      </a:pPr>
                      <a:r>
                        <a:rPr kumimoji="0" lang="en-US" sz="800" b="0" i="0" u="none" strike="noStrike" kern="1200" cap="all" spc="0" normalizeH="0" baseline="0" noProof="0" dirty="0" smtClean="0">
                          <a:ln>
                            <a:noFill/>
                          </a:ln>
                          <a:solidFill>
                            <a:prstClr val="black"/>
                          </a:solidFill>
                          <a:effectLst/>
                          <a:uLnTx/>
                          <a:uFillTx/>
                          <a:latin typeface="+mn-lt"/>
                          <a:hlinkClick r:id="rId6"/>
                        </a:rPr>
                        <a:t>(</a:t>
                      </a:r>
                      <a:r>
                        <a:rPr kumimoji="0" lang="en-US" sz="800" b="0" i="0" u="none" strike="noStrike" kern="1200" cap="all" spc="0" normalizeH="0" baseline="0" noProof="0" dirty="0" err="1" smtClean="0">
                          <a:ln>
                            <a:noFill/>
                          </a:ln>
                          <a:solidFill>
                            <a:prstClr val="black"/>
                          </a:solidFill>
                          <a:effectLst/>
                          <a:uLnTx/>
                          <a:uFillTx/>
                          <a:latin typeface="+mn-lt"/>
                          <a:hlinkClick r:id="rId6"/>
                        </a:rPr>
                        <a:t>N.d.</a:t>
                      </a:r>
                      <a:r>
                        <a:rPr kumimoji="0" lang="en-US" sz="800" b="0" i="0" u="none" strike="noStrike" kern="1200" cap="all" spc="0" normalizeH="0" baseline="0" noProof="0" dirty="0" smtClean="0">
                          <a:ln>
                            <a:noFill/>
                          </a:ln>
                          <a:solidFill>
                            <a:prstClr val="black"/>
                          </a:solidFill>
                          <a:effectLst/>
                          <a:uLnTx/>
                          <a:uFillTx/>
                          <a:latin typeface="+mn-lt"/>
                          <a:hlinkClick r:id="rId6"/>
                        </a:rPr>
                        <a:t>). The global water crisis. Water.org. (</a:t>
                      </a:r>
                      <a:r>
                        <a:rPr kumimoji="0" lang="en-US" sz="800" b="0" i="0" u="none" strike="noStrike" kern="1200" cap="all" spc="0" normalizeH="0" baseline="0" noProof="0" dirty="0" err="1" smtClean="0">
                          <a:ln>
                            <a:noFill/>
                          </a:ln>
                          <a:solidFill>
                            <a:prstClr val="black"/>
                          </a:solidFill>
                          <a:effectLst/>
                          <a:uLnTx/>
                          <a:uFillTx/>
                          <a:latin typeface="+mn-lt"/>
                          <a:hlinkClick r:id="rId6"/>
                        </a:rPr>
                        <a:t>n.d.</a:t>
                      </a:r>
                      <a:r>
                        <a:rPr kumimoji="0" lang="en-US" sz="800" b="0" i="0" u="none" strike="noStrike" kern="1200" cap="all" spc="0" normalizeH="0" baseline="0" noProof="0" dirty="0" smtClean="0">
                          <a:ln>
                            <a:noFill/>
                          </a:ln>
                          <a:solidFill>
                            <a:prstClr val="black"/>
                          </a:solidFill>
                          <a:effectLst/>
                          <a:uLnTx/>
                          <a:uFillTx/>
                          <a:latin typeface="+mn-lt"/>
                          <a:hlinkClick r:id="rId6"/>
                        </a:rPr>
                        <a:t>-a). https://water.org/our-impact/water-crisis/global-water-crisis/ Home. Water Pollution. (2022, December 6). https://www.water-pollution.org.uk/ Water crisis - learn about the global water crisis. Water.org. (</a:t>
                      </a:r>
                      <a:r>
                        <a:rPr kumimoji="0" lang="en-US" sz="800" b="0" i="0" u="none" strike="noStrike" kern="1200" cap="all" spc="0" normalizeH="0" baseline="0" noProof="0" dirty="0" err="1" smtClean="0">
                          <a:ln>
                            <a:noFill/>
                          </a:ln>
                          <a:solidFill>
                            <a:prstClr val="black"/>
                          </a:solidFill>
                          <a:effectLst/>
                          <a:uLnTx/>
                          <a:uFillTx/>
                          <a:latin typeface="+mn-lt"/>
                          <a:hlinkClick r:id="rId6"/>
                        </a:rPr>
                        <a:t>n.d.</a:t>
                      </a:r>
                      <a:r>
                        <a:rPr kumimoji="0" lang="en-US" sz="800" b="0" i="0" u="none" strike="noStrike" kern="1200" cap="all" spc="0" normalizeH="0" baseline="0" noProof="0" dirty="0" smtClean="0">
                          <a:ln>
                            <a:noFill/>
                          </a:ln>
                          <a:solidFill>
                            <a:prstClr val="black"/>
                          </a:solidFill>
                          <a:effectLst/>
                          <a:uLnTx/>
                          <a:uFillTx/>
                          <a:latin typeface="+mn-lt"/>
                          <a:hlinkClick r:id="rId6"/>
                        </a:rPr>
                        <a:t>-b). https://water.org/our-impact/water-crisis/ Water facts: UN-water. UN. (</a:t>
                      </a:r>
                      <a:r>
                        <a:rPr kumimoji="0" lang="en-US" sz="800" b="0" i="0" u="none" strike="noStrike" kern="1200" cap="all" spc="0" normalizeH="0" baseline="0" noProof="0" dirty="0" err="1" smtClean="0">
                          <a:ln>
                            <a:noFill/>
                          </a:ln>
                          <a:solidFill>
                            <a:prstClr val="black"/>
                          </a:solidFill>
                          <a:effectLst/>
                          <a:uLnTx/>
                          <a:uFillTx/>
                          <a:latin typeface="+mn-lt"/>
                          <a:hlinkClick r:id="rId6"/>
                        </a:rPr>
                        <a:t>n.d.</a:t>
                      </a:r>
                      <a:r>
                        <a:rPr kumimoji="0" lang="en-US" sz="800" b="0" i="0" u="none" strike="noStrike" kern="1200" cap="all" spc="0" normalizeH="0" baseline="0" noProof="0" dirty="0" smtClean="0">
                          <a:ln>
                            <a:noFill/>
                          </a:ln>
                          <a:solidFill>
                            <a:prstClr val="black"/>
                          </a:solidFill>
                          <a:effectLst/>
                          <a:uLnTx/>
                          <a:uFillTx/>
                          <a:latin typeface="+mn-lt"/>
                          <a:hlinkClick r:id="rId6"/>
                        </a:rPr>
                        <a:t>-a). https://www.unwater.org/water-facts Water facts: UN-water. UN. (</a:t>
                      </a:r>
                      <a:r>
                        <a:rPr kumimoji="0" lang="en-US" sz="800" b="0" i="0" u="none" strike="noStrike" kern="1200" cap="all" spc="0" normalizeH="0" baseline="0" noProof="0" dirty="0" err="1" smtClean="0">
                          <a:ln>
                            <a:noFill/>
                          </a:ln>
                          <a:solidFill>
                            <a:prstClr val="black"/>
                          </a:solidFill>
                          <a:effectLst/>
                          <a:uLnTx/>
                          <a:uFillTx/>
                          <a:latin typeface="+mn-lt"/>
                          <a:hlinkClick r:id="rId6"/>
                        </a:rPr>
                        <a:t>n.d.</a:t>
                      </a:r>
                      <a:r>
                        <a:rPr kumimoji="0" lang="en-US" sz="800" b="0" i="0" u="none" strike="noStrike" kern="1200" cap="all" spc="0" normalizeH="0" baseline="0" noProof="0" dirty="0" smtClean="0">
                          <a:ln>
                            <a:noFill/>
                          </a:ln>
                          <a:solidFill>
                            <a:prstClr val="black"/>
                          </a:solidFill>
                          <a:effectLst/>
                          <a:uLnTx/>
                          <a:uFillTx/>
                          <a:latin typeface="+mn-lt"/>
                          <a:hlinkClick r:id="rId6"/>
                        </a:rPr>
                        <a:t>-b). https://www.unwater.org/water-facts Water facts: UN-water. UN. (</a:t>
                      </a:r>
                      <a:r>
                        <a:rPr kumimoji="0" lang="en-US" sz="800" b="0" i="0" u="none" strike="noStrike" kern="1200" cap="all" spc="0" normalizeH="0" baseline="0" noProof="0" dirty="0" err="1" smtClean="0">
                          <a:ln>
                            <a:noFill/>
                          </a:ln>
                          <a:solidFill>
                            <a:prstClr val="black"/>
                          </a:solidFill>
                          <a:effectLst/>
                          <a:uLnTx/>
                          <a:uFillTx/>
                          <a:latin typeface="+mn-lt"/>
                          <a:hlinkClick r:id="rId6"/>
                        </a:rPr>
                        <a:t>n.d.</a:t>
                      </a:r>
                      <a:r>
                        <a:rPr kumimoji="0" lang="en-US" sz="800" b="0" i="0" u="none" strike="noStrike" kern="1200" cap="all" spc="0" normalizeH="0" baseline="0" noProof="0" dirty="0" smtClean="0">
                          <a:ln>
                            <a:noFill/>
                          </a:ln>
                          <a:solidFill>
                            <a:prstClr val="black"/>
                          </a:solidFill>
                          <a:effectLst/>
                          <a:uLnTx/>
                          <a:uFillTx/>
                          <a:latin typeface="+mn-lt"/>
                          <a:hlinkClick r:id="rId6"/>
                        </a:rPr>
                        <a:t>-c). https://www.unwater.org/water-facts Water issues. Water Education Foundation. (</a:t>
                      </a:r>
                      <a:r>
                        <a:rPr kumimoji="0" lang="en-US" sz="800" b="0" i="0" u="none" strike="noStrike" kern="1200" cap="all" spc="0" normalizeH="0" baseline="0" noProof="0" dirty="0" err="1" smtClean="0">
                          <a:ln>
                            <a:noFill/>
                          </a:ln>
                          <a:solidFill>
                            <a:prstClr val="black"/>
                          </a:solidFill>
                          <a:effectLst/>
                          <a:uLnTx/>
                          <a:uFillTx/>
                          <a:latin typeface="+mn-lt"/>
                          <a:hlinkClick r:id="rId6"/>
                        </a:rPr>
                        <a:t>n.d.</a:t>
                      </a:r>
                      <a:r>
                        <a:rPr kumimoji="0" lang="en-US" sz="800" b="0" i="0" u="none" strike="noStrike" kern="1200" cap="all" spc="0" normalizeH="0" baseline="0" noProof="0" dirty="0" smtClean="0">
                          <a:ln>
                            <a:noFill/>
                          </a:ln>
                          <a:solidFill>
                            <a:prstClr val="black"/>
                          </a:solidFill>
                          <a:effectLst/>
                          <a:uLnTx/>
                          <a:uFillTx/>
                          <a:latin typeface="+mn-lt"/>
                          <a:hlinkClick r:id="rId6"/>
                        </a:rPr>
                        <a:t>). https://www.watereducation.org/topic-list-water-issues You have an old browser. The Coming Global Water Crisis. (</a:t>
                      </a:r>
                      <a:r>
                        <a:rPr kumimoji="0" lang="en-US" sz="800" b="0" i="0" u="none" strike="noStrike" kern="1200" cap="all" spc="0" normalizeH="0" baseline="0" noProof="0" dirty="0" err="1" smtClean="0">
                          <a:ln>
                            <a:noFill/>
                          </a:ln>
                          <a:solidFill>
                            <a:prstClr val="black"/>
                          </a:solidFill>
                          <a:effectLst/>
                          <a:uLnTx/>
                          <a:uFillTx/>
                          <a:latin typeface="+mn-lt"/>
                          <a:hlinkClick r:id="rId6"/>
                        </a:rPr>
                        <a:t>n.d.</a:t>
                      </a:r>
                      <a:r>
                        <a:rPr kumimoji="0" lang="en-US" sz="800" b="0" i="0" u="none" strike="noStrike" kern="1200" cap="all" spc="0" normalizeH="0" baseline="0" noProof="0" dirty="0" smtClean="0">
                          <a:ln>
                            <a:noFill/>
                          </a:ln>
                          <a:solidFill>
                            <a:prstClr val="black"/>
                          </a:solidFill>
                          <a:effectLst/>
                          <a:uLnTx/>
                          <a:uFillTx/>
                          <a:latin typeface="+mn-lt"/>
                          <a:hlinkClick r:id="rId6"/>
                        </a:rPr>
                        <a:t>). http://www.watercrisis.org/ </a:t>
                      </a:r>
                    </a:p>
                    <a:p>
                      <a:endParaRPr lang="en-US" dirty="0"/>
                    </a:p>
                  </a:txBody>
                  <a:tcPr/>
                </a:tc>
              </a:tr>
            </a:tbl>
          </a:graphicData>
        </a:graphic>
      </p:graphicFrame>
    </p:spTree>
    <p:extLst>
      <p:ext uri="{BB962C8B-B14F-4D97-AF65-F5344CB8AC3E}">
        <p14:creationId xmlns:p14="http://schemas.microsoft.com/office/powerpoint/2010/main" val="2320424193"/>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3214</TotalTime>
  <Words>830</Words>
  <Application>Microsoft Office PowerPoint</Application>
  <PresentationFormat>Widescreen</PresentationFormat>
  <Paragraphs>71</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Angsana New</vt:lpstr>
      <vt:lpstr>Arial</vt:lpstr>
      <vt:lpstr>Google Sans</vt:lpstr>
      <vt:lpstr>Google Search</vt:lpstr>
      <vt:lpstr>Times New Roman</vt:lpstr>
      <vt:lpstr>Tw Cen MT</vt:lpstr>
      <vt:lpstr>Droplet</vt:lpstr>
      <vt:lpstr>Water Crisis</vt:lpstr>
      <vt:lpstr>What is water crisis in jordan?</vt:lpstr>
      <vt:lpstr>Causes and Consequences of water shortage </vt:lpstr>
      <vt:lpstr>Causes and consequences of water scarcity</vt:lpstr>
      <vt:lpstr>The courses of action for water shortage </vt:lpstr>
      <vt:lpstr>The courses of action for water Scarcity </vt:lpstr>
      <vt:lpstr>Conclusion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Crisis</dc:title>
  <dc:creator>DELL</dc:creator>
  <cp:lastModifiedBy>DELL</cp:lastModifiedBy>
  <cp:revision>35</cp:revision>
  <dcterms:created xsi:type="dcterms:W3CDTF">2023-05-02T09:15:21Z</dcterms:created>
  <dcterms:modified xsi:type="dcterms:W3CDTF">2023-05-18T08:18:57Z</dcterms:modified>
</cp:coreProperties>
</file>