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1"/>
  </p:notesMasterIdLst>
  <p:sldIdLst>
    <p:sldId id="256" r:id="rId2"/>
    <p:sldId id="257" r:id="rId3"/>
    <p:sldId id="260" r:id="rId4"/>
    <p:sldId id="258" r:id="rId5"/>
    <p:sldId id="259"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13" autoAdjust="0"/>
    <p:restoredTop sz="0" autoAdjust="0"/>
  </p:normalViewPr>
  <p:slideViewPr>
    <p:cSldViewPr snapToGrid="0">
      <p:cViewPr varScale="1">
        <p:scale>
          <a:sx n="116" d="100"/>
          <a:sy n="116" d="100"/>
        </p:scale>
        <p:origin x="70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85D43E-411F-46A6-A05A-1255C2C173B8}" type="datetimeFigureOut">
              <a:rPr lang="en-US" smtClean="0"/>
              <a:t>5/18/2023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69FCD9-E2D5-45BC-B9F6-93B4639FFC7D}" type="slidenum">
              <a:rPr lang="en-US" smtClean="0"/>
              <a:t>‹#›</a:t>
            </a:fld>
            <a:endParaRPr lang="en-US"/>
          </a:p>
        </p:txBody>
      </p:sp>
    </p:spTree>
    <p:extLst>
      <p:ext uri="{BB962C8B-B14F-4D97-AF65-F5344CB8AC3E}">
        <p14:creationId xmlns:p14="http://schemas.microsoft.com/office/powerpoint/2010/main" val="1950016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Mediterranean :</a:t>
            </a:r>
            <a:r>
              <a:rPr lang="ar-JO" dirty="0" smtClean="0"/>
              <a:t>البحر الابيض المتوسط</a:t>
            </a:r>
            <a:endParaRPr lang="en-US" dirty="0" smtClean="0"/>
          </a:p>
          <a:p>
            <a:r>
              <a:rPr lang="en-US" dirty="0" smtClean="0"/>
              <a:t>Droughts:</a:t>
            </a:r>
            <a:r>
              <a:rPr lang="ar-JO" dirty="0" smtClean="0"/>
              <a:t>الجفاف</a:t>
            </a:r>
            <a:endParaRPr lang="en-US" dirty="0"/>
          </a:p>
        </p:txBody>
      </p:sp>
      <p:sp>
        <p:nvSpPr>
          <p:cNvPr id="4" name="Slide Number Placeholder 3"/>
          <p:cNvSpPr>
            <a:spLocks noGrp="1"/>
          </p:cNvSpPr>
          <p:nvPr>
            <p:ph type="sldNum" sz="quarter" idx="10"/>
          </p:nvPr>
        </p:nvSpPr>
        <p:spPr/>
        <p:txBody>
          <a:bodyPr/>
          <a:lstStyle/>
          <a:p>
            <a:fld id="{7769FCD9-E2D5-45BC-B9F6-93B4639FFC7D}" type="slidenum">
              <a:rPr lang="en-US" smtClean="0"/>
              <a:t>4</a:t>
            </a:fld>
            <a:endParaRPr lang="en-US"/>
          </a:p>
        </p:txBody>
      </p:sp>
    </p:spTree>
    <p:extLst>
      <p:ext uri="{BB962C8B-B14F-4D97-AF65-F5344CB8AC3E}">
        <p14:creationId xmlns:p14="http://schemas.microsoft.com/office/powerpoint/2010/main" val="2317688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69FCD9-E2D5-45BC-B9F6-93B4639FFC7D}" type="slidenum">
              <a:rPr lang="en-US" smtClean="0"/>
              <a:t>9</a:t>
            </a:fld>
            <a:endParaRPr lang="en-US"/>
          </a:p>
        </p:txBody>
      </p:sp>
    </p:spTree>
    <p:extLst>
      <p:ext uri="{BB962C8B-B14F-4D97-AF65-F5344CB8AC3E}">
        <p14:creationId xmlns:p14="http://schemas.microsoft.com/office/powerpoint/2010/main" val="3444443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42562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FEAAF6AF-D3A5-467B-8EFA-A7505BD23A85}"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220536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3995386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64107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802719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22880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1896007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3528838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2835047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183928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AF6AF-D3A5-467B-8EFA-A7505BD23A85}"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3598087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AAF6AF-D3A5-467B-8EFA-A7505BD23A8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115575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AAF6AF-D3A5-467B-8EFA-A7505BD23A85}" type="datetimeFigureOut">
              <a:rPr lang="en-US" smtClean="0"/>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1683311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AAF6AF-D3A5-467B-8EFA-A7505BD23A85}"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2966778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AF6AF-D3A5-467B-8EFA-A7505BD23A85}" type="datetimeFigureOut">
              <a:rPr lang="en-US" smtClean="0"/>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1896818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AF6AF-D3A5-467B-8EFA-A7505BD23A8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1521366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AF6AF-D3A5-467B-8EFA-A7505BD23A85}"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4E4B4-2D45-4DFD-A8F0-67D8DBA2F32A}" type="slidenum">
              <a:rPr lang="en-US" smtClean="0"/>
              <a:t>‹#›</a:t>
            </a:fld>
            <a:endParaRPr lang="en-US"/>
          </a:p>
        </p:txBody>
      </p:sp>
    </p:spTree>
    <p:extLst>
      <p:ext uri="{BB962C8B-B14F-4D97-AF65-F5344CB8AC3E}">
        <p14:creationId xmlns:p14="http://schemas.microsoft.com/office/powerpoint/2010/main" val="46084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EAAF6AF-D3A5-467B-8EFA-A7505BD23A85}" type="datetimeFigureOut">
              <a:rPr lang="en-US" smtClean="0"/>
              <a:t>5/18/2023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1B4E4B4-2D45-4DFD-A8F0-67D8DBA2F32A}" type="slidenum">
              <a:rPr lang="en-US" smtClean="0"/>
              <a:t>‹#›</a:t>
            </a:fld>
            <a:endParaRPr lang="en-US"/>
          </a:p>
        </p:txBody>
      </p:sp>
    </p:spTree>
    <p:extLst>
      <p:ext uri="{BB962C8B-B14F-4D97-AF65-F5344CB8AC3E}">
        <p14:creationId xmlns:p14="http://schemas.microsoft.com/office/powerpoint/2010/main" val="173917112"/>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orgenproject.org/water-scarcity-in-jordan/" TargetMode="External"/><Relationship Id="rId2" Type="http://schemas.openxmlformats.org/officeDocument/2006/relationships/hyperlink" Target="https://www.jordannews.jo/Section-106/Features/Jordan-is-running-out-of-water-supplies-a-grim-glimpse-of-the-future-2446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531223"/>
            <a:ext cx="8825658" cy="3074126"/>
          </a:xfrm>
        </p:spPr>
        <p:txBody>
          <a:bodyPr/>
          <a:lstStyle/>
          <a:p>
            <a:pPr algn="ctr"/>
            <a:r>
              <a:rPr lang="en-US" sz="9600" b="1" i="1" dirty="0">
                <a:latin typeface="Agency FB" panose="020B0503020202020204" pitchFamily="34" charset="0"/>
              </a:rPr>
              <a:t>Water Crisis</a:t>
            </a:r>
          </a:p>
        </p:txBody>
      </p:sp>
      <p:sp>
        <p:nvSpPr>
          <p:cNvPr id="3" name="Subtitle 2"/>
          <p:cNvSpPr>
            <a:spLocks noGrp="1"/>
          </p:cNvSpPr>
          <p:nvPr>
            <p:ph type="subTitle" idx="1"/>
          </p:nvPr>
        </p:nvSpPr>
        <p:spPr>
          <a:xfrm>
            <a:off x="1154955" y="4681586"/>
            <a:ext cx="8825658" cy="1135740"/>
          </a:xfrm>
        </p:spPr>
        <p:txBody>
          <a:bodyPr>
            <a:noAutofit/>
          </a:bodyPr>
          <a:lstStyle/>
          <a:p>
            <a:pPr marL="457200" indent="-457200">
              <a:buFont typeface="Wingdings" panose="05000000000000000000" pitchFamily="2" charset="2"/>
              <a:buChar char="Ø"/>
            </a:pPr>
            <a:r>
              <a:rPr lang="en-US" sz="2800" dirty="0" err="1" smtClean="0">
                <a:solidFill>
                  <a:schemeClr val="bg1"/>
                </a:solidFill>
                <a:latin typeface="Bahnschrift Condensed" panose="020B0502040204020203" pitchFamily="34" charset="0"/>
              </a:rPr>
              <a:t>Jad</a:t>
            </a:r>
            <a:r>
              <a:rPr lang="en-US" sz="2800" dirty="0" smtClean="0">
                <a:solidFill>
                  <a:schemeClr val="bg1"/>
                </a:solidFill>
                <a:latin typeface="Bahnschrift Condensed" panose="020B0502040204020203" pitchFamily="34" charset="0"/>
              </a:rPr>
              <a:t> </a:t>
            </a:r>
            <a:r>
              <a:rPr lang="en-US" sz="2800" dirty="0" err="1">
                <a:solidFill>
                  <a:schemeClr val="bg1"/>
                </a:solidFill>
                <a:latin typeface="Bahnschrift Condensed" panose="020B0502040204020203" pitchFamily="34" charset="0"/>
              </a:rPr>
              <a:t>N</a:t>
            </a:r>
            <a:r>
              <a:rPr lang="en-US" sz="2800" dirty="0" err="1" smtClean="0">
                <a:solidFill>
                  <a:schemeClr val="bg1"/>
                </a:solidFill>
                <a:latin typeface="Bahnschrift Condensed" panose="020B0502040204020203" pitchFamily="34" charset="0"/>
              </a:rPr>
              <a:t>assraween</a:t>
            </a:r>
            <a:endParaRPr lang="en-US" sz="2800" dirty="0" smtClean="0">
              <a:solidFill>
                <a:schemeClr val="bg1"/>
              </a:solidFill>
              <a:latin typeface="Bahnschrift Condensed" panose="020B0502040204020203" pitchFamily="34" charset="0"/>
            </a:endParaRPr>
          </a:p>
          <a:p>
            <a:pPr marL="457200" indent="-457200">
              <a:buFont typeface="Wingdings" panose="05000000000000000000" pitchFamily="2" charset="2"/>
              <a:buChar char="Ø"/>
            </a:pPr>
            <a:r>
              <a:rPr lang="en-US" sz="2800" dirty="0" smtClean="0">
                <a:solidFill>
                  <a:schemeClr val="bg1"/>
                </a:solidFill>
                <a:latin typeface="Bahnschrift Condensed" panose="020B0502040204020203" pitchFamily="34" charset="0"/>
              </a:rPr>
              <a:t>Victor Hatter </a:t>
            </a:r>
          </a:p>
          <a:p>
            <a:pPr marL="457200" indent="-457200">
              <a:buFont typeface="Arial" panose="020B0604020202020204" pitchFamily="34" charset="0"/>
              <a:buChar char="•"/>
            </a:pPr>
            <a:r>
              <a:rPr lang="en-US" sz="2800" dirty="0" smtClean="0">
                <a:solidFill>
                  <a:schemeClr val="bg1"/>
                </a:solidFill>
                <a:latin typeface="Bahnschrift Condensed" panose="020B0502040204020203" pitchFamily="34" charset="0"/>
              </a:rPr>
              <a:t>Grade 7d</a:t>
            </a:r>
            <a:endParaRPr lang="en-US" sz="2800" dirty="0">
              <a:solidFill>
                <a:schemeClr val="bg1"/>
              </a:solidFill>
              <a:latin typeface="Bahnschrift Condensed" panose="020B0502040204020203" pitchFamily="34" charset="0"/>
            </a:endParaRPr>
          </a:p>
        </p:txBody>
      </p:sp>
    </p:spTree>
    <p:extLst>
      <p:ext uri="{BB962C8B-B14F-4D97-AF65-F5344CB8AC3E}">
        <p14:creationId xmlns:p14="http://schemas.microsoft.com/office/powerpoint/2010/main" val="24450290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0" y="0"/>
            <a:ext cx="10868297" cy="6857999"/>
          </a:xfrm>
        </p:spPr>
        <p:txBody>
          <a:bodyPr>
            <a:normAutofit/>
          </a:bodyPr>
          <a:lstStyle/>
          <a:p>
            <a:pPr marL="0" indent="0">
              <a:buNone/>
            </a:pPr>
            <a:endParaRPr lang="en-US" sz="1800" dirty="0" smtClean="0"/>
          </a:p>
          <a:p>
            <a:pPr marL="0" indent="0">
              <a:buNone/>
            </a:pPr>
            <a:r>
              <a:rPr lang="en-US" sz="2000" dirty="0" smtClean="0">
                <a:latin typeface="Andalus" panose="02020603050405020304" pitchFamily="18" charset="-78"/>
                <a:cs typeface="Andalus" panose="02020603050405020304" pitchFamily="18" charset="-78"/>
              </a:rPr>
              <a:t>The </a:t>
            </a:r>
            <a:r>
              <a:rPr lang="en-US" sz="2000" b="1" dirty="0" smtClean="0">
                <a:latin typeface="Andalus" panose="02020603050405020304" pitchFamily="18" charset="-78"/>
                <a:cs typeface="Andalus" panose="02020603050405020304" pitchFamily="18" charset="-78"/>
              </a:rPr>
              <a:t>Water </a:t>
            </a:r>
            <a:r>
              <a:rPr lang="en-US" sz="2000" b="1" dirty="0">
                <a:latin typeface="Andalus" panose="02020603050405020304" pitchFamily="18" charset="-78"/>
                <a:cs typeface="Andalus" panose="02020603050405020304" pitchFamily="18" charset="-78"/>
              </a:rPr>
              <a:t>crisis </a:t>
            </a:r>
            <a:r>
              <a:rPr lang="en-US" sz="2000" dirty="0">
                <a:latin typeface="Andalus" panose="02020603050405020304" pitchFamily="18" charset="-78"/>
                <a:cs typeface="Andalus" panose="02020603050405020304" pitchFamily="18" charset="-78"/>
              </a:rPr>
              <a:t>is the lack of fresh </a:t>
            </a:r>
            <a:r>
              <a:rPr lang="en-US" sz="2000" dirty="0" smtClean="0">
                <a:latin typeface="Andalus" panose="02020603050405020304" pitchFamily="18" charset="-78"/>
                <a:cs typeface="Andalus" panose="02020603050405020304" pitchFamily="18" charset="-78"/>
              </a:rPr>
              <a:t>water recourses</a:t>
            </a:r>
            <a:r>
              <a:rPr lang="en-US" sz="2000" dirty="0">
                <a:latin typeface="Andalus" panose="02020603050405020304" pitchFamily="18" charset="-78"/>
                <a:cs typeface="Andalus" panose="02020603050405020304" pitchFamily="18" charset="-78"/>
              </a:rPr>
              <a:t> to meet the standard water demand.  </a:t>
            </a:r>
          </a:p>
          <a:p>
            <a:r>
              <a:rPr lang="en-US" sz="2000" dirty="0">
                <a:latin typeface="Andalus" panose="02020603050405020304" pitchFamily="18" charset="-78"/>
                <a:cs typeface="Andalus" panose="02020603050405020304" pitchFamily="18" charset="-78"/>
              </a:rPr>
              <a:t>The country's major surface water resources, the Jordan River and the Yarmouk River, are shared with </a:t>
            </a:r>
            <a:r>
              <a:rPr lang="en-US" sz="2000" dirty="0" smtClean="0">
                <a:latin typeface="Andalus" panose="02020603050405020304" pitchFamily="18" charset="-78"/>
                <a:cs typeface="Andalus" panose="02020603050405020304" pitchFamily="18" charset="-78"/>
              </a:rPr>
              <a:t>Syria</a:t>
            </a:r>
            <a:r>
              <a:rPr lang="en-US" sz="2000" dirty="0">
                <a:latin typeface="Andalus" panose="02020603050405020304" pitchFamily="18" charset="-78"/>
                <a:cs typeface="Andalus" panose="02020603050405020304" pitchFamily="18" charset="-78"/>
              </a:rPr>
              <a:t> who leave only a small amount for Jordan. The </a:t>
            </a:r>
            <a:r>
              <a:rPr lang="en-US" sz="2000" dirty="0" err="1">
                <a:latin typeface="Andalus" panose="02020603050405020304" pitchFamily="18" charset="-78"/>
                <a:cs typeface="Andalus" panose="02020603050405020304" pitchFamily="18" charset="-78"/>
              </a:rPr>
              <a:t>Disi</a:t>
            </a:r>
            <a:r>
              <a:rPr lang="en-US" sz="2000" dirty="0">
                <a:latin typeface="Andalus" panose="02020603050405020304" pitchFamily="18" charset="-78"/>
                <a:cs typeface="Andalus" panose="02020603050405020304" pitchFamily="18" charset="-78"/>
              </a:rPr>
              <a:t> </a:t>
            </a:r>
            <a:r>
              <a:rPr lang="en-US" sz="2000" dirty="0" smtClean="0">
                <a:latin typeface="Andalus" panose="02020603050405020304" pitchFamily="18" charset="-78"/>
                <a:cs typeface="Andalus" panose="02020603050405020304" pitchFamily="18" charset="-78"/>
              </a:rPr>
              <a:t>Water</a:t>
            </a:r>
            <a:r>
              <a:rPr lang="en-US" sz="2000" b="1" dirty="0"/>
              <a:t> </a:t>
            </a:r>
            <a:r>
              <a:rPr lang="en-US" sz="2000" dirty="0" smtClean="0">
                <a:latin typeface="Andalus" panose="02020603050405020304" pitchFamily="18" charset="-78"/>
                <a:cs typeface="Andalus" panose="02020603050405020304" pitchFamily="18" charset="-78"/>
              </a:rPr>
              <a:t>Conveyance Project</a:t>
            </a:r>
            <a:r>
              <a:rPr lang="en-US" sz="2000" dirty="0">
                <a:latin typeface="Andalus" panose="02020603050405020304" pitchFamily="18" charset="-78"/>
                <a:cs typeface="Andalus" panose="02020603050405020304" pitchFamily="18" charset="-78"/>
              </a:rPr>
              <a:t> from the non-renewable </a:t>
            </a:r>
            <a:r>
              <a:rPr lang="en-US" sz="2000" dirty="0" err="1">
                <a:latin typeface="Andalus" panose="02020603050405020304" pitchFamily="18" charset="-78"/>
                <a:cs typeface="Andalus" panose="02020603050405020304" pitchFamily="18" charset="-78"/>
              </a:rPr>
              <a:t>Disi</a:t>
            </a:r>
            <a:r>
              <a:rPr lang="en-US" sz="2000" dirty="0">
                <a:latin typeface="Andalus" panose="02020603050405020304" pitchFamily="18" charset="-78"/>
                <a:cs typeface="Andalus" panose="02020603050405020304" pitchFamily="18" charset="-78"/>
              </a:rPr>
              <a:t> aquifer to the capital Amman, opened in July 2013, increases available resources by about 12%. </a:t>
            </a:r>
            <a:endParaRPr lang="en-US" sz="2000" dirty="0" smtClean="0">
              <a:latin typeface="Andalus" panose="02020603050405020304" pitchFamily="18" charset="-78"/>
              <a:cs typeface="Andalus" panose="02020603050405020304" pitchFamily="18" charset="-78"/>
            </a:endParaRPr>
          </a:p>
          <a:p>
            <a:pPr marL="0" indent="0">
              <a:buNone/>
            </a:pPr>
            <a:endParaRPr lang="en-US" sz="2000" dirty="0">
              <a:latin typeface="Andalus" panose="02020603050405020304" pitchFamily="18" charset="-78"/>
              <a:cs typeface="Andalus" panose="02020603050405020304" pitchFamily="18" charset="-78"/>
            </a:endParaRPr>
          </a:p>
          <a:p>
            <a:pPr marL="0" indent="0">
              <a:buNone/>
            </a:pPr>
            <a:r>
              <a:rPr lang="en-US" sz="2000" dirty="0">
                <a:latin typeface="Andalus" panose="02020603050405020304" pitchFamily="18" charset="-78"/>
                <a:cs typeface="Andalus" panose="02020603050405020304" pitchFamily="18" charset="-78"/>
              </a:rPr>
              <a:t>Jordan is one of the most water-stressed countries in the </a:t>
            </a:r>
            <a:r>
              <a:rPr lang="en-US" sz="2000" dirty="0" smtClean="0">
                <a:latin typeface="Andalus" panose="02020603050405020304" pitchFamily="18" charset="-78"/>
                <a:cs typeface="Andalus" panose="02020603050405020304" pitchFamily="18" charset="-78"/>
              </a:rPr>
              <a:t>world , </a:t>
            </a:r>
            <a:r>
              <a:rPr lang="en-US" sz="2000" dirty="0">
                <a:latin typeface="Andalus" panose="02020603050405020304" pitchFamily="18" charset="-78"/>
                <a:cs typeface="Andalus" panose="02020603050405020304" pitchFamily="18" charset="-78"/>
              </a:rPr>
              <a:t>and without significant interventions, the situation is likely to deteriorate further.</a:t>
            </a:r>
          </a:p>
          <a:p>
            <a:pPr marL="0" indent="0">
              <a:buNone/>
            </a:pPr>
            <a:r>
              <a:rPr lang="en-US" sz="2000" dirty="0">
                <a:latin typeface="Andalus" panose="02020603050405020304" pitchFamily="18" charset="-78"/>
                <a:cs typeface="Andalus" panose="02020603050405020304" pitchFamily="18" charset="-78"/>
              </a:rPr>
              <a:t> </a:t>
            </a:r>
            <a:endParaRPr lang="en-US" sz="2000" dirty="0" smtClean="0">
              <a:latin typeface="Andalus" panose="02020603050405020304" pitchFamily="18" charset="-78"/>
              <a:cs typeface="Andalus" panose="02020603050405020304" pitchFamily="18" charset="-78"/>
            </a:endParaRPr>
          </a:p>
          <a:p>
            <a:r>
              <a:rPr lang="en-US" sz="2000" dirty="0">
                <a:latin typeface="Andalus" panose="02020603050405020304" pitchFamily="18" charset="-78"/>
                <a:cs typeface="Andalus" panose="02020603050405020304" pitchFamily="18" charset="-78"/>
              </a:rPr>
              <a:t>While more than 98% of the population has access to an improved water source, only 93% access a safely-managed source and 86% to a piped network. In urban areas, water is usually available once a week, and less than once every two weeks in rural areas, with reduced frequency during the summer.</a:t>
            </a:r>
          </a:p>
          <a:p>
            <a:pPr marL="0" indent="0">
              <a:buNone/>
            </a:pPr>
            <a:endParaRPr lang="en-US" sz="2000" dirty="0">
              <a:latin typeface="Andalus" panose="02020603050405020304" pitchFamily="18" charset="-78"/>
              <a:cs typeface="Andalus" panose="02020603050405020304" pitchFamily="18" charset="-78"/>
            </a:endParaRP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9978" y="4920342"/>
            <a:ext cx="3855308" cy="1937657"/>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 y="4920343"/>
            <a:ext cx="3674078" cy="1937656"/>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15794" y="4920344"/>
            <a:ext cx="4476206" cy="1937656"/>
          </a:xfrm>
          <a:prstGeom prst="rect">
            <a:avLst/>
          </a:prstGeom>
        </p:spPr>
      </p:pic>
    </p:spTree>
    <p:extLst>
      <p:ext uri="{BB962C8B-B14F-4D97-AF65-F5344CB8AC3E}">
        <p14:creationId xmlns:p14="http://schemas.microsoft.com/office/powerpoint/2010/main" val="35416416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0" dur="5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2000"/>
                                        <p:tgtEl>
                                          <p:spTgt spid="6"/>
                                        </p:tgtEl>
                                      </p:cBhvr>
                                    </p:animEffect>
                                    <p:anim calcmode="lin" valueType="num">
                                      <p:cBhvr>
                                        <p:cTn id="43" dur="2000" fill="hold"/>
                                        <p:tgtEl>
                                          <p:spTgt spid="6"/>
                                        </p:tgtEl>
                                        <p:attrNameLst>
                                          <p:attrName>ppt_w</p:attrName>
                                        </p:attrNameLst>
                                      </p:cBhvr>
                                      <p:tavLst>
                                        <p:tav tm="0" fmla="#ppt_w*sin(2.5*pi*$)">
                                          <p:val>
                                            <p:fltVal val="0"/>
                                          </p:val>
                                        </p:tav>
                                        <p:tav tm="100000">
                                          <p:val>
                                            <p:fltVal val="1"/>
                                          </p:val>
                                        </p:tav>
                                      </p:tavLst>
                                    </p:anim>
                                    <p:anim calcmode="lin" valueType="num">
                                      <p:cBhvr>
                                        <p:cTn id="44"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2000"/>
                                        <p:tgtEl>
                                          <p:spTgt spid="5"/>
                                        </p:tgtEl>
                                      </p:cBhvr>
                                    </p:animEffect>
                                    <p:anim calcmode="lin" valueType="num">
                                      <p:cBhvr>
                                        <p:cTn id="50" dur="2000" fill="hold"/>
                                        <p:tgtEl>
                                          <p:spTgt spid="5"/>
                                        </p:tgtEl>
                                        <p:attrNameLst>
                                          <p:attrName>ppt_w</p:attrName>
                                        </p:attrNameLst>
                                      </p:cBhvr>
                                      <p:tavLst>
                                        <p:tav tm="0" fmla="#ppt_w*sin(2.5*pi*$)">
                                          <p:val>
                                            <p:fltVal val="0"/>
                                          </p:val>
                                        </p:tav>
                                        <p:tav tm="100000">
                                          <p:val>
                                            <p:fltVal val="1"/>
                                          </p:val>
                                        </p:tav>
                                      </p:tavLst>
                                    </p:anim>
                                    <p:anim calcmode="lin" valueType="num">
                                      <p:cBhvr>
                                        <p:cTn id="51"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45" presetClass="entr" presetSubtype="0" fill="hold"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fade">
                                      <p:cBhvr>
                                        <p:cTn id="56" dur="2000"/>
                                        <p:tgtEl>
                                          <p:spTgt spid="7"/>
                                        </p:tgtEl>
                                      </p:cBhvr>
                                    </p:animEffect>
                                    <p:anim calcmode="lin" valueType="num">
                                      <p:cBhvr>
                                        <p:cTn id="57" dur="2000" fill="hold"/>
                                        <p:tgtEl>
                                          <p:spTgt spid="7"/>
                                        </p:tgtEl>
                                        <p:attrNameLst>
                                          <p:attrName>ppt_w</p:attrName>
                                        </p:attrNameLst>
                                      </p:cBhvr>
                                      <p:tavLst>
                                        <p:tav tm="0" fmla="#ppt_w*sin(2.5*pi*$)">
                                          <p:val>
                                            <p:fltVal val="0"/>
                                          </p:val>
                                        </p:tav>
                                        <p:tav tm="100000">
                                          <p:val>
                                            <p:fltVal val="1"/>
                                          </p:val>
                                        </p:tav>
                                      </p:tavLst>
                                    </p:anim>
                                    <p:anim calcmode="lin" valueType="num">
                                      <p:cBhvr>
                                        <p:cTn id="58"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290146"/>
            <a:ext cx="11956869" cy="6567854"/>
          </a:xfrm>
        </p:spPr>
        <p:txBody>
          <a:bodyPr>
            <a:normAutofit/>
          </a:bodyPr>
          <a:lstStyle/>
          <a:p>
            <a:pPr>
              <a:buFont typeface="Wingdings" panose="05000000000000000000" pitchFamily="2" charset="2"/>
              <a:buChar char="Ø"/>
            </a:pPr>
            <a:r>
              <a:rPr lang="en-US" sz="2800" b="1" i="1" dirty="0" smtClean="0">
                <a:latin typeface="Andalus" panose="02020603050405020304" pitchFamily="18" charset="-78"/>
                <a:cs typeface="Andalus" panose="02020603050405020304" pitchFamily="18" charset="-78"/>
              </a:rPr>
              <a:t> </a:t>
            </a:r>
            <a:r>
              <a:rPr lang="en-US" sz="3200" b="1" i="1" dirty="0" smtClean="0">
                <a:latin typeface="Andalus" panose="02020603050405020304" pitchFamily="18" charset="-78"/>
                <a:cs typeface="Andalus" panose="02020603050405020304" pitchFamily="18" charset="-78"/>
              </a:rPr>
              <a:t>Issues :</a:t>
            </a:r>
            <a:endParaRPr lang="en-US" sz="3200" b="1" i="1" dirty="0">
              <a:latin typeface="Andalus" panose="02020603050405020304" pitchFamily="18" charset="-78"/>
              <a:cs typeface="Andalus" panose="02020603050405020304" pitchFamily="18" charset="-78"/>
            </a:endParaRPr>
          </a:p>
          <a:p>
            <a:pPr marL="0" indent="0">
              <a:buNone/>
            </a:pPr>
            <a:r>
              <a:rPr lang="en-US" dirty="0">
                <a:latin typeface="Andalus" panose="02020603050405020304" pitchFamily="18" charset="-78"/>
                <a:cs typeface="Andalus" panose="02020603050405020304" pitchFamily="18" charset="-78"/>
              </a:rPr>
              <a:t>1- The country’s river is nearly running dry ,the flow in the Jordan River is less than 10 percent of its historical average, and the Yarmouk River, is greatly diminished , </a:t>
            </a:r>
            <a:r>
              <a:rPr lang="en-US" dirty="0" smtClean="0">
                <a:latin typeface="Andalus" panose="02020603050405020304" pitchFamily="18" charset="-78"/>
                <a:cs typeface="Andalus" panose="02020603050405020304" pitchFamily="18" charset="-78"/>
              </a:rPr>
              <a:t>the </a:t>
            </a:r>
            <a:r>
              <a:rPr lang="en-US" dirty="0">
                <a:latin typeface="Andalus" panose="02020603050405020304" pitchFamily="18" charset="-78"/>
                <a:cs typeface="Andalus" panose="02020603050405020304" pitchFamily="18" charset="-78"/>
              </a:rPr>
              <a:t>rivers are uneasily shared with neighbors </a:t>
            </a:r>
            <a:r>
              <a:rPr lang="en-US" dirty="0" smtClean="0">
                <a:latin typeface="Andalus" panose="02020603050405020304" pitchFamily="18" charset="-78"/>
                <a:cs typeface="Andalus" panose="02020603050405020304" pitchFamily="18" charset="-78"/>
              </a:rPr>
              <a:t>increasing </a:t>
            </a:r>
            <a:r>
              <a:rPr lang="en-US" dirty="0">
                <a:latin typeface="Andalus" panose="02020603050405020304" pitchFamily="18" charset="-78"/>
                <a:cs typeface="Andalus" panose="02020603050405020304" pitchFamily="18" charset="-78"/>
              </a:rPr>
              <a:t>supply from these sources is challenging , </a:t>
            </a:r>
            <a:r>
              <a:rPr lang="en-US" dirty="0" smtClean="0">
                <a:latin typeface="Andalus" panose="02020603050405020304" pitchFamily="18" charset="-78"/>
                <a:cs typeface="Andalus" panose="02020603050405020304" pitchFamily="18" charset="-78"/>
              </a:rPr>
              <a:t>all </a:t>
            </a:r>
            <a:r>
              <a:rPr lang="en-US" dirty="0">
                <a:latin typeface="Andalus" panose="02020603050405020304" pitchFamily="18" charset="-78"/>
                <a:cs typeface="Andalus" panose="02020603050405020304" pitchFamily="18" charset="-78"/>
              </a:rPr>
              <a:t>of this has led to an overreliance on extracting groundwater from aquifers , </a:t>
            </a:r>
            <a:r>
              <a:rPr lang="en-US" dirty="0" smtClean="0">
                <a:latin typeface="Andalus" panose="02020603050405020304" pitchFamily="18" charset="-78"/>
                <a:cs typeface="Andalus" panose="02020603050405020304" pitchFamily="18" charset="-78"/>
              </a:rPr>
              <a:t>the </a:t>
            </a:r>
            <a:r>
              <a:rPr lang="en-US" dirty="0">
                <a:latin typeface="Andalus" panose="02020603050405020304" pitchFamily="18" charset="-78"/>
                <a:cs typeface="Andalus" panose="02020603050405020304" pitchFamily="18" charset="-78"/>
              </a:rPr>
              <a:t>aquifers are being drained at roughly twice the rate at which they can be replenished naturally .</a:t>
            </a:r>
          </a:p>
          <a:p>
            <a:pPr marL="0" indent="0">
              <a:buNone/>
            </a:pPr>
            <a:r>
              <a:rPr lang="en-US" dirty="0">
                <a:latin typeface="Andalus" panose="02020603050405020304" pitchFamily="18" charset="-78"/>
                <a:cs typeface="Andalus" panose="02020603050405020304" pitchFamily="18" charset="-78"/>
              </a:rPr>
              <a:t>2- Rapid population growth, because of waves of refugees from Syria and other countries facing conflict ,the government has come under pressure to meet increasing demand on water. </a:t>
            </a:r>
          </a:p>
          <a:p>
            <a:pPr>
              <a:buFont typeface="Wingdings" panose="05000000000000000000" pitchFamily="2" charset="2"/>
              <a:buChar char="Ø"/>
            </a:pPr>
            <a:r>
              <a:rPr lang="en-US" sz="2800" b="1" i="1" dirty="0">
                <a:latin typeface="Andalus" panose="02020603050405020304" pitchFamily="18" charset="-78"/>
                <a:cs typeface="Andalus" panose="02020603050405020304" pitchFamily="18" charset="-78"/>
              </a:rPr>
              <a:t>Problems :</a:t>
            </a:r>
          </a:p>
          <a:p>
            <a:pPr marL="0" indent="0">
              <a:buNone/>
            </a:pPr>
            <a:r>
              <a:rPr lang="en-US" dirty="0">
                <a:latin typeface="Andalus" panose="02020603050405020304" pitchFamily="18" charset="-78"/>
                <a:cs typeface="Andalus" panose="02020603050405020304" pitchFamily="18" charset="-78"/>
              </a:rPr>
              <a:t>1-Water crisis limits access to safe water for drinking and for </a:t>
            </a:r>
            <a:r>
              <a:rPr lang="en-US" dirty="0" smtClean="0">
                <a:latin typeface="Andalus" panose="02020603050405020304" pitchFamily="18" charset="-78"/>
                <a:cs typeface="Andalus" panose="02020603050405020304" pitchFamily="18" charset="-78"/>
              </a:rPr>
              <a:t>practicing </a:t>
            </a:r>
            <a:r>
              <a:rPr lang="en-US" dirty="0">
                <a:latin typeface="Andalus" panose="02020603050405020304" pitchFamily="18" charset="-78"/>
                <a:cs typeface="Andalus" panose="02020603050405020304" pitchFamily="18" charset="-78"/>
              </a:rPr>
              <a:t>basic hygiene at home, in schools and in health-care facilities, and the sewage systems can fail and the threat of contracting diseases like cholera flows. </a:t>
            </a:r>
          </a:p>
          <a:p>
            <a:pPr marL="0" indent="0">
              <a:buNone/>
            </a:pPr>
            <a:r>
              <a:rPr lang="en-US" dirty="0">
                <a:latin typeface="Andalus" panose="02020603050405020304" pitchFamily="18" charset="-78"/>
                <a:cs typeface="Andalus" panose="02020603050405020304" pitchFamily="18" charset="-78"/>
              </a:rPr>
              <a:t>2-  Reduction in water supply, reduced crop yields, and potential crop failures can significantly undermine Jordan’s agricultural production.</a:t>
            </a:r>
          </a:p>
          <a:p>
            <a:pPr marL="0" indent="0">
              <a:buNone/>
            </a:pPr>
            <a:endParaRPr lang="en-US" dirty="0">
              <a:latin typeface="Andalus" panose="02020603050405020304" pitchFamily="18" charset="-78"/>
              <a:cs typeface="Andalus" panose="02020603050405020304" pitchFamily="18" charset="-78"/>
            </a:endParaRPr>
          </a:p>
          <a:p>
            <a:pPr marL="0" indent="0">
              <a:buNone/>
            </a:pP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152445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1878491" cy="6858000"/>
          </a:xfrm>
        </p:spPr>
        <p:txBody>
          <a:bodyPr>
            <a:normAutofit fontScale="70000" lnSpcReduction="20000"/>
          </a:bodyPr>
          <a:lstStyle/>
          <a:p>
            <a:pPr>
              <a:buFont typeface="Wingdings" panose="05000000000000000000" pitchFamily="2" charset="2"/>
              <a:buChar char="Ø"/>
            </a:pPr>
            <a:endParaRPr lang="en-US" sz="2800" b="1" i="1" dirty="0" smtClean="0">
              <a:latin typeface="Andalus" panose="02020603050405020304" pitchFamily="18" charset="-78"/>
              <a:cs typeface="Andalus" panose="02020603050405020304" pitchFamily="18" charset="-78"/>
            </a:endParaRPr>
          </a:p>
          <a:p>
            <a:pPr>
              <a:buFont typeface="Wingdings" panose="05000000000000000000" pitchFamily="2" charset="2"/>
              <a:buChar char="Ø"/>
            </a:pPr>
            <a:r>
              <a:rPr lang="en-US" sz="4600" b="1" i="1" dirty="0">
                <a:latin typeface="Andalus" panose="02020603050405020304" pitchFamily="18" charset="-78"/>
                <a:cs typeface="Andalus" panose="02020603050405020304" pitchFamily="18" charset="-78"/>
              </a:rPr>
              <a:t>Water crisis has Impact </a:t>
            </a:r>
            <a:r>
              <a:rPr lang="en-US" sz="4600" b="1" i="1" dirty="0" smtClean="0">
                <a:latin typeface="Andalus" panose="02020603050405020304" pitchFamily="18" charset="-78"/>
                <a:cs typeface="Andalus" panose="02020603050405020304" pitchFamily="18" charset="-78"/>
              </a:rPr>
              <a:t>on:</a:t>
            </a:r>
            <a:endParaRPr lang="en-US" sz="4600" b="1" i="1" dirty="0">
              <a:latin typeface="Andalus" panose="02020603050405020304" pitchFamily="18" charset="-78"/>
              <a:cs typeface="Andalus" panose="02020603050405020304" pitchFamily="18" charset="-78"/>
            </a:endParaRPr>
          </a:p>
          <a:p>
            <a:pPr marL="0" indent="0">
              <a:buNone/>
            </a:pPr>
            <a:r>
              <a:rPr lang="en-US" sz="2400" dirty="0">
                <a:latin typeface="Andalus" panose="02020603050405020304" pitchFamily="18" charset="-78"/>
                <a:cs typeface="Andalus" panose="02020603050405020304" pitchFamily="18" charset="-78"/>
              </a:rPr>
              <a:t>1- Economic production : Reduction in water supply,  and potential harvest failures can significantly undermine Jordan’s agricultural production.</a:t>
            </a:r>
          </a:p>
          <a:p>
            <a:pPr marL="0" indent="0">
              <a:buNone/>
            </a:pPr>
            <a:r>
              <a:rPr lang="en-US" sz="2400" dirty="0">
                <a:latin typeface="Andalus" panose="02020603050405020304" pitchFamily="18" charset="-78"/>
                <a:cs typeface="Andalus" panose="02020603050405020304" pitchFamily="18" charset="-78"/>
              </a:rPr>
              <a:t>2- Service sector through increased operational costs , Jordan’s economy is heavily reliant on the service sector.</a:t>
            </a:r>
          </a:p>
          <a:p>
            <a:pPr marL="0" indent="0">
              <a:buNone/>
            </a:pPr>
            <a:r>
              <a:rPr lang="en-US" sz="2400" dirty="0">
                <a:latin typeface="Andalus" panose="02020603050405020304" pitchFamily="18" charset="-78"/>
                <a:cs typeface="Andalus" panose="02020603050405020304" pitchFamily="18" charset="-78"/>
              </a:rPr>
              <a:t>3- Human capital : </a:t>
            </a:r>
            <a:r>
              <a:rPr lang="en-US" sz="2400" dirty="0" smtClean="0">
                <a:latin typeface="Andalus" panose="02020603050405020304" pitchFamily="18" charset="-78"/>
                <a:cs typeface="Andalus" panose="02020603050405020304" pitchFamily="18" charset="-78"/>
              </a:rPr>
              <a:t>access </a:t>
            </a:r>
            <a:r>
              <a:rPr lang="en-US" sz="2400" dirty="0">
                <a:latin typeface="Andalus" panose="02020603050405020304" pitchFamily="18" charset="-78"/>
                <a:cs typeface="Andalus" panose="02020603050405020304" pitchFamily="18" charset="-78"/>
              </a:rPr>
              <a:t>to safely managed drinking water has increased to above 85%, from around 54% in 2000, significantly improving the quality of life of millions of Jordanians , despite significant progress, access to quality water, sanitation and hygiene  services remains a challenge </a:t>
            </a:r>
            <a:r>
              <a:rPr lang="en-US" sz="2400" dirty="0" smtClean="0">
                <a:latin typeface="Andalus" panose="02020603050405020304" pitchFamily="18" charset="-78"/>
                <a:cs typeface="Andalus" panose="02020603050405020304" pitchFamily="18" charset="-78"/>
              </a:rPr>
              <a:t>.The </a:t>
            </a:r>
            <a:r>
              <a:rPr lang="en-US" sz="2400" dirty="0">
                <a:latin typeface="Andalus" panose="02020603050405020304" pitchFamily="18" charset="-78"/>
                <a:cs typeface="Andalus" panose="02020603050405020304" pitchFamily="18" charset="-78"/>
              </a:rPr>
              <a:t>mortality rate credited to water, sanitation and hygiene  services -related diseases is 0.6 per 100,000 persons, which is not high compared to the global average, but higher than in advanced economies and several regional peers, the access to improved water and sanitation can reduce child mortality by approximately 20% and prevent death in children under five across developing countries.  </a:t>
            </a:r>
            <a:endParaRPr lang="en-US" sz="2400" b="1" i="1" dirty="0" smtClean="0">
              <a:latin typeface="Andalus" panose="02020603050405020304" pitchFamily="18" charset="-78"/>
              <a:cs typeface="Andalus" panose="02020603050405020304" pitchFamily="18" charset="-78"/>
            </a:endParaRPr>
          </a:p>
          <a:p>
            <a:pPr>
              <a:buFont typeface="Wingdings" panose="05000000000000000000" pitchFamily="2" charset="2"/>
              <a:buChar char="Ø"/>
            </a:pPr>
            <a:r>
              <a:rPr lang="en-US" sz="4600" b="1" i="1" dirty="0">
                <a:latin typeface="Andalus" panose="02020603050405020304" pitchFamily="18" charset="-78"/>
                <a:cs typeface="Andalus" panose="02020603050405020304" pitchFamily="18" charset="-78"/>
              </a:rPr>
              <a:t>Causes :</a:t>
            </a:r>
          </a:p>
          <a:p>
            <a:pPr marL="0" indent="0">
              <a:buNone/>
            </a:pPr>
            <a:r>
              <a:rPr lang="en-US" sz="2900" b="1" i="1" dirty="0">
                <a:latin typeface="Andalus" panose="02020603050405020304" pitchFamily="18" charset="-78"/>
                <a:cs typeface="Andalus" panose="02020603050405020304" pitchFamily="18" charset="-78"/>
              </a:rPr>
              <a:t>1- Climate change:</a:t>
            </a:r>
          </a:p>
          <a:p>
            <a:pPr marL="0" indent="0">
              <a:buNone/>
            </a:pPr>
            <a:r>
              <a:rPr lang="en-US" sz="2500" dirty="0">
                <a:latin typeface="Andalus" panose="02020603050405020304" pitchFamily="18" charset="-78"/>
                <a:cs typeface="Andalus" panose="02020603050405020304" pitchFamily="18" charset="-78"/>
              </a:rPr>
              <a:t>Experts predict that climate change will result in summer temperatures in the Mediterranean region rising between2.2°C and 2.5°C. This will be accompanied by a 4% to 27% decrease in annual rainfall, increasing the risk of droughts. </a:t>
            </a:r>
            <a:endParaRPr lang="en-US" sz="2500" dirty="0" smtClean="0">
              <a:latin typeface="Andalus" panose="02020603050405020304" pitchFamily="18" charset="-78"/>
              <a:cs typeface="Andalus" panose="02020603050405020304" pitchFamily="18" charset="-78"/>
            </a:endParaRPr>
          </a:p>
          <a:p>
            <a:pPr marL="0" indent="0">
              <a:buNone/>
            </a:pPr>
            <a:r>
              <a:rPr lang="en-US" sz="2500" dirty="0" smtClean="0">
                <a:latin typeface="Andalus" panose="02020603050405020304" pitchFamily="18" charset="-78"/>
                <a:cs typeface="Andalus" panose="02020603050405020304" pitchFamily="18" charset="-78"/>
              </a:rPr>
              <a:t>Increased </a:t>
            </a:r>
            <a:r>
              <a:rPr lang="en-US" sz="2500" dirty="0">
                <a:latin typeface="Andalus" panose="02020603050405020304" pitchFamily="18" charset="-78"/>
                <a:cs typeface="Andalus" panose="02020603050405020304" pitchFamily="18" charset="-78"/>
              </a:rPr>
              <a:t>evaporation and reduction in soil moisture will lead to a higher need for crop </a:t>
            </a:r>
            <a:r>
              <a:rPr lang="en-US" sz="2500" dirty="0" smtClean="0">
                <a:latin typeface="Andalus" panose="02020603050405020304" pitchFamily="18" charset="-78"/>
                <a:cs typeface="Andalus" panose="02020603050405020304" pitchFamily="18" charset="-78"/>
              </a:rPr>
              <a:t>irrigation ,climate </a:t>
            </a:r>
            <a:r>
              <a:rPr lang="en-US" sz="2500" dirty="0">
                <a:latin typeface="Andalus" panose="02020603050405020304" pitchFamily="18" charset="-78"/>
                <a:cs typeface="Andalus" panose="02020603050405020304" pitchFamily="18" charset="-78"/>
              </a:rPr>
              <a:t>change is also expected to increase the number of extreme weather events such as rain and snowstorms, which can result in </a:t>
            </a:r>
            <a:r>
              <a:rPr lang="en-US" sz="2500" dirty="0" smtClean="0">
                <a:latin typeface="Andalus" panose="02020603050405020304" pitchFamily="18" charset="-78"/>
                <a:cs typeface="Andalus" panose="02020603050405020304" pitchFamily="18" charset="-78"/>
              </a:rPr>
              <a:t>flooding , It </a:t>
            </a:r>
            <a:r>
              <a:rPr lang="en-US" sz="2500" dirty="0">
                <a:latin typeface="Andalus" panose="02020603050405020304" pitchFamily="18" charset="-78"/>
                <a:cs typeface="Andalus" panose="02020603050405020304" pitchFamily="18" charset="-78"/>
              </a:rPr>
              <a:t>will also cause greater variability in annual temperature extremes.</a:t>
            </a:r>
          </a:p>
          <a:p>
            <a:pPr marL="0" indent="0">
              <a:buNone/>
            </a:pPr>
            <a:r>
              <a:rPr lang="en-US" sz="2500" dirty="0">
                <a:latin typeface="Andalus" panose="02020603050405020304" pitchFamily="18" charset="-78"/>
                <a:cs typeface="Andalus" panose="02020603050405020304" pitchFamily="18" charset="-78"/>
              </a:rPr>
              <a:t> Additional effects include increased risks of flooding, siltation of rivers, dams and lakes; will reduce flows of major rivers such as the Jordan River (by up to 80</a:t>
            </a:r>
            <a:r>
              <a:rPr lang="en-US" sz="2500" dirty="0" smtClean="0">
                <a:latin typeface="Andalus" panose="02020603050405020304" pitchFamily="18" charset="-78"/>
                <a:cs typeface="Andalus" panose="02020603050405020304" pitchFamily="18" charset="-78"/>
              </a:rPr>
              <a:t>%) , </a:t>
            </a:r>
            <a:r>
              <a:rPr lang="en-US" sz="2500" dirty="0">
                <a:latin typeface="Andalus" panose="02020603050405020304" pitchFamily="18" charset="-78"/>
                <a:cs typeface="Andalus" panose="02020603050405020304" pitchFamily="18" charset="-78"/>
              </a:rPr>
              <a:t>And all of these risks will have economic, health, water and food security impacts.</a:t>
            </a:r>
          </a:p>
          <a:p>
            <a:pPr marL="0" indent="0">
              <a:buNone/>
            </a:pPr>
            <a:endParaRPr lang="en-US" sz="2500" dirty="0">
              <a:latin typeface="Andalus" panose="02020603050405020304" pitchFamily="18" charset="-78"/>
              <a:cs typeface="Andalus" panose="02020603050405020304" pitchFamily="18" charset="-78"/>
            </a:endParaRPr>
          </a:p>
          <a:p>
            <a:pPr marL="0" indent="0">
              <a:buNone/>
            </a:pPr>
            <a:r>
              <a:rPr lang="en-US" dirty="0" smtClean="0">
                <a:latin typeface="Andalus" panose="02020603050405020304" pitchFamily="18" charset="-78"/>
                <a:cs typeface="Andalus" panose="02020603050405020304" pitchFamily="18" charset="-78"/>
              </a:rPr>
              <a:t>.</a:t>
            </a:r>
            <a:endParaRPr lang="en-US" dirty="0">
              <a:latin typeface="Andalus" panose="02020603050405020304" pitchFamily="18" charset="-78"/>
              <a:cs typeface="Andalus" panose="02020603050405020304" pitchFamily="18" charset="-78"/>
            </a:endParaRPr>
          </a:p>
          <a:p>
            <a:pPr marL="0" indent="0">
              <a:buNone/>
            </a:pPr>
            <a:endParaRPr lang="en-US" dirty="0">
              <a:latin typeface="Andalus" panose="02020603050405020304" pitchFamily="18" charset="-78"/>
              <a:cs typeface="Andalus" panose="02020603050405020304" pitchFamily="18" charset="-78"/>
            </a:endParaRPr>
          </a:p>
          <a:p>
            <a:pPr marL="0" indent="0">
              <a:buNone/>
            </a:pPr>
            <a:endParaRPr lang="en-US" dirty="0"/>
          </a:p>
        </p:txBody>
      </p:sp>
    </p:spTree>
    <p:extLst>
      <p:ext uri="{BB962C8B-B14F-4D97-AF65-F5344CB8AC3E}">
        <p14:creationId xmlns:p14="http://schemas.microsoft.com/office/powerpoint/2010/main" val="396616995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2" end="2"/>
                                            </p:txEl>
                                          </p:spTgt>
                                        </p:tgtEl>
                                      </p:cBhvr>
                                    </p:animEffect>
                                    <p:animScale>
                                      <p:cBhvr>
                                        <p:cTn id="12" dur="250" autoRev="1" fill="hold"/>
                                        <p:tgtEl>
                                          <p:spTgt spid="3">
                                            <p:txEl>
                                              <p:pRg st="2" end="2"/>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3">
                                            <p:txEl>
                                              <p:pRg st="3" end="3"/>
                                            </p:txEl>
                                          </p:spTgt>
                                        </p:tgtEl>
                                      </p:cBhvr>
                                    </p:animEffect>
                                    <p:animScale>
                                      <p:cBhvr>
                                        <p:cTn id="17" dur="250" autoRev="1" fill="hold"/>
                                        <p:tgtEl>
                                          <p:spTgt spid="3">
                                            <p:txEl>
                                              <p:pRg st="3" end="3"/>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grpId="0" nodeType="clickEffect">
                                  <p:stCondLst>
                                    <p:cond delay="0"/>
                                  </p:stCondLst>
                                  <p:childTnLst>
                                    <p:animEffect transition="out" filter="fade">
                                      <p:cBhvr>
                                        <p:cTn id="21" dur="500" tmFilter="0, 0; .2, .5; .8, .5; 1, 0"/>
                                        <p:tgtEl>
                                          <p:spTgt spid="3">
                                            <p:txEl>
                                              <p:pRg st="4" end="4"/>
                                            </p:txEl>
                                          </p:spTgt>
                                        </p:tgtEl>
                                      </p:cBhvr>
                                    </p:animEffect>
                                    <p:animScale>
                                      <p:cBhvr>
                                        <p:cTn id="22" dur="250" autoRev="1" fill="hold"/>
                                        <p:tgtEl>
                                          <p:spTgt spid="3">
                                            <p:txEl>
                                              <p:pRg st="4" end="4"/>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3">
                                            <p:txEl>
                                              <p:pRg st="5" end="5"/>
                                            </p:txEl>
                                          </p:spTgt>
                                        </p:tgtEl>
                                      </p:cBhvr>
                                    </p:animEffect>
                                    <p:animScale>
                                      <p:cBhvr>
                                        <p:cTn id="27" dur="250" autoRev="1" fill="hold"/>
                                        <p:tgtEl>
                                          <p:spTgt spid="3">
                                            <p:txEl>
                                              <p:pRg st="5" end="5"/>
                                            </p:txEl>
                                          </p:spTgt>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grpId="0" nodeType="clickEffect">
                                  <p:stCondLst>
                                    <p:cond delay="0"/>
                                  </p:stCondLst>
                                  <p:childTnLst>
                                    <p:animEffect transition="out" filter="fade">
                                      <p:cBhvr>
                                        <p:cTn id="31" dur="500" tmFilter="0, 0; .2, .5; .8, .5; 1, 0"/>
                                        <p:tgtEl>
                                          <p:spTgt spid="3">
                                            <p:txEl>
                                              <p:pRg st="6" end="6"/>
                                            </p:txEl>
                                          </p:spTgt>
                                        </p:tgtEl>
                                      </p:cBhvr>
                                    </p:animEffect>
                                    <p:animScale>
                                      <p:cBhvr>
                                        <p:cTn id="32" dur="250" autoRev="1" fill="hold"/>
                                        <p:tgtEl>
                                          <p:spTgt spid="3">
                                            <p:txEl>
                                              <p:pRg st="6" end="6"/>
                                            </p:txEl>
                                          </p:spTgt>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grpId="0" nodeType="clickEffect">
                                  <p:stCondLst>
                                    <p:cond delay="0"/>
                                  </p:stCondLst>
                                  <p:childTnLst>
                                    <p:animEffect transition="out" filter="fade">
                                      <p:cBhvr>
                                        <p:cTn id="36" dur="500" tmFilter="0, 0; .2, .5; .8, .5; 1, 0"/>
                                        <p:tgtEl>
                                          <p:spTgt spid="3">
                                            <p:txEl>
                                              <p:pRg st="7" end="7"/>
                                            </p:txEl>
                                          </p:spTgt>
                                        </p:tgtEl>
                                      </p:cBhvr>
                                    </p:animEffect>
                                    <p:animScale>
                                      <p:cBhvr>
                                        <p:cTn id="37" dur="250" autoRev="1" fill="hold"/>
                                        <p:tgtEl>
                                          <p:spTgt spid="3">
                                            <p:txEl>
                                              <p:pRg st="7" end="7"/>
                                            </p:txEl>
                                          </p:spTgt>
                                        </p:tgtEl>
                                      </p:cBhvr>
                                      <p:by x="105000" y="105000"/>
                                    </p:animScale>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grpId="0" nodeType="clickEffect">
                                  <p:stCondLst>
                                    <p:cond delay="0"/>
                                  </p:stCondLst>
                                  <p:childTnLst>
                                    <p:animEffect transition="out" filter="fade">
                                      <p:cBhvr>
                                        <p:cTn id="41" dur="500" tmFilter="0, 0; .2, .5; .8, .5; 1, 0"/>
                                        <p:tgtEl>
                                          <p:spTgt spid="3">
                                            <p:txEl>
                                              <p:pRg st="8" end="8"/>
                                            </p:txEl>
                                          </p:spTgt>
                                        </p:tgtEl>
                                      </p:cBhvr>
                                    </p:animEffect>
                                    <p:animScale>
                                      <p:cBhvr>
                                        <p:cTn id="42" dur="250" autoRev="1" fill="hold"/>
                                        <p:tgtEl>
                                          <p:spTgt spid="3">
                                            <p:txEl>
                                              <p:pRg st="8" end="8"/>
                                            </p:txEl>
                                          </p:spTgt>
                                        </p:tgtEl>
                                      </p:cBhvr>
                                      <p:by x="105000" y="105000"/>
                                    </p:animScale>
                                  </p:childTnLst>
                                </p:cTn>
                              </p:par>
                            </p:childTnLst>
                          </p:cTn>
                        </p:par>
                      </p:childTnLst>
                    </p:cTn>
                  </p:par>
                  <p:par>
                    <p:cTn id="43" fill="hold">
                      <p:stCondLst>
                        <p:cond delay="indefinite"/>
                      </p:stCondLst>
                      <p:childTnLst>
                        <p:par>
                          <p:cTn id="44" fill="hold">
                            <p:stCondLst>
                              <p:cond delay="0"/>
                            </p:stCondLst>
                            <p:childTnLst>
                              <p:par>
                                <p:cTn id="45" presetID="26" presetClass="emph" presetSubtype="0" fill="hold" grpId="0" nodeType="clickEffect">
                                  <p:stCondLst>
                                    <p:cond delay="0"/>
                                  </p:stCondLst>
                                  <p:childTnLst>
                                    <p:animEffect transition="out" filter="fade">
                                      <p:cBhvr>
                                        <p:cTn id="46" dur="500" tmFilter="0, 0; .2, .5; .8, .5; 1, 0"/>
                                        <p:tgtEl>
                                          <p:spTgt spid="3">
                                            <p:txEl>
                                              <p:pRg st="9" end="9"/>
                                            </p:txEl>
                                          </p:spTgt>
                                        </p:tgtEl>
                                      </p:cBhvr>
                                    </p:animEffect>
                                    <p:animScale>
                                      <p:cBhvr>
                                        <p:cTn id="47" dur="250" autoRev="1" fill="hold"/>
                                        <p:tgtEl>
                                          <p:spTgt spid="3">
                                            <p:txEl>
                                              <p:pRg st="9" end="9"/>
                                            </p:txEl>
                                          </p:spTgt>
                                        </p:tgtEl>
                                      </p:cBhvr>
                                      <p:by x="105000" y="105000"/>
                                    </p:animScale>
                                  </p:childTnLst>
                                </p:cTn>
                              </p:par>
                            </p:childTnLst>
                          </p:cTn>
                        </p:par>
                      </p:childTnLst>
                    </p:cTn>
                  </p:par>
                  <p:par>
                    <p:cTn id="48" fill="hold">
                      <p:stCondLst>
                        <p:cond delay="indefinite"/>
                      </p:stCondLst>
                      <p:childTnLst>
                        <p:par>
                          <p:cTn id="49" fill="hold">
                            <p:stCondLst>
                              <p:cond delay="0"/>
                            </p:stCondLst>
                            <p:childTnLst>
                              <p:par>
                                <p:cTn id="50" presetID="26" presetClass="emph" presetSubtype="0" fill="hold" grpId="0" nodeType="clickEffect">
                                  <p:stCondLst>
                                    <p:cond delay="0"/>
                                  </p:stCondLst>
                                  <p:childTnLst>
                                    <p:animEffect transition="out" filter="fade">
                                      <p:cBhvr>
                                        <p:cTn id="51" dur="500" tmFilter="0, 0; .2, .5; .8, .5; 1, 0"/>
                                        <p:tgtEl>
                                          <p:spTgt spid="3">
                                            <p:txEl>
                                              <p:pRg st="11" end="11"/>
                                            </p:txEl>
                                          </p:spTgt>
                                        </p:tgtEl>
                                      </p:cBhvr>
                                    </p:animEffect>
                                    <p:animScale>
                                      <p:cBhvr>
                                        <p:cTn id="52" dur="250" autoRev="1" fill="hold"/>
                                        <p:tgtEl>
                                          <p:spTgt spid="3">
                                            <p:txEl>
                                              <p:pRg st="11" end="11"/>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086" y="-87085"/>
            <a:ext cx="12104914" cy="6858000"/>
          </a:xfrm>
        </p:spPr>
        <p:txBody>
          <a:bodyPr>
            <a:normAutofit/>
          </a:bodyPr>
          <a:lstStyle/>
          <a:p>
            <a:pPr marL="0" indent="0">
              <a:buNone/>
            </a:pPr>
            <a:endParaRPr lang="en-US" b="1" i="1" dirty="0" smtClean="0">
              <a:latin typeface="Andalus" panose="02020603050405020304" pitchFamily="18" charset="-78"/>
              <a:cs typeface="Andalus" panose="02020603050405020304" pitchFamily="18" charset="-78"/>
            </a:endParaRPr>
          </a:p>
          <a:p>
            <a:pPr marL="0" indent="0">
              <a:buNone/>
            </a:pPr>
            <a:r>
              <a:rPr lang="en-US" b="1" i="1" dirty="0">
                <a:latin typeface="Andalus" panose="02020603050405020304" pitchFamily="18" charset="-78"/>
                <a:cs typeface="Andalus" panose="02020603050405020304" pitchFamily="18" charset="-78"/>
              </a:rPr>
              <a:t>2-The high water consumption level of the Jordanian people </a:t>
            </a:r>
            <a:r>
              <a:rPr lang="en-US" dirty="0">
                <a:latin typeface="Andalus" panose="02020603050405020304" pitchFamily="18" charset="-78"/>
                <a:cs typeface="Andalus" panose="02020603050405020304" pitchFamily="18" charset="-78"/>
              </a:rPr>
              <a:t>particularly in agriculture has endangered the country's water supply and caused so many shortages, </a:t>
            </a:r>
            <a:r>
              <a:rPr lang="en-US" dirty="0" smtClean="0">
                <a:latin typeface="Andalus" panose="02020603050405020304" pitchFamily="18" charset="-78"/>
                <a:cs typeface="Andalus" panose="02020603050405020304" pitchFamily="18" charset="-78"/>
              </a:rPr>
              <a:t>because </a:t>
            </a:r>
            <a:r>
              <a:rPr lang="en-US" dirty="0">
                <a:latin typeface="Andalus" panose="02020603050405020304" pitchFamily="18" charset="-78"/>
                <a:cs typeface="Andalus" panose="02020603050405020304" pitchFamily="18" charset="-78"/>
              </a:rPr>
              <a:t>of this excess, Jordan's water sources have been drained and dried, as well as </a:t>
            </a:r>
            <a:r>
              <a:rPr lang="en-US" dirty="0" smtClean="0">
                <a:latin typeface="Andalus" panose="02020603050405020304" pitchFamily="18" charset="-78"/>
                <a:cs typeface="Andalus" panose="02020603050405020304" pitchFamily="18" charset="-78"/>
              </a:rPr>
              <a:t>polluted.</a:t>
            </a:r>
            <a:endParaRPr lang="en-US" b="1" i="1" dirty="0">
              <a:latin typeface="Andalus" panose="02020603050405020304" pitchFamily="18" charset="-78"/>
              <a:cs typeface="Andalus" panose="02020603050405020304" pitchFamily="18" charset="-78"/>
            </a:endParaRPr>
          </a:p>
          <a:p>
            <a:pPr marL="0" indent="0">
              <a:buNone/>
            </a:pPr>
            <a:r>
              <a:rPr lang="en-US" b="1" i="1" dirty="0">
                <a:latin typeface="Andalus" panose="02020603050405020304" pitchFamily="18" charset="-78"/>
                <a:cs typeface="Andalus" panose="02020603050405020304" pitchFamily="18" charset="-78"/>
              </a:rPr>
              <a:t>3- Pollution:</a:t>
            </a:r>
            <a:r>
              <a:rPr lang="en-US" dirty="0"/>
              <a:t> </a:t>
            </a:r>
            <a:r>
              <a:rPr lang="en-US" dirty="0">
                <a:latin typeface="Andalus" panose="02020603050405020304" pitchFamily="18" charset="-78"/>
                <a:cs typeface="Andalus" panose="02020603050405020304" pitchFamily="18" charset="-78"/>
              </a:rPr>
              <a:t>Pollution is worsening water </a:t>
            </a:r>
            <a:r>
              <a:rPr lang="en-US" dirty="0" smtClean="0">
                <a:latin typeface="Andalus" panose="02020603050405020304" pitchFamily="18" charset="-78"/>
                <a:cs typeface="Andalus" panose="02020603050405020304" pitchFamily="18" charset="-78"/>
              </a:rPr>
              <a:t>shortages, the overflow </a:t>
            </a:r>
            <a:r>
              <a:rPr lang="en-US" dirty="0">
                <a:latin typeface="Andalus" panose="02020603050405020304" pitchFamily="18" charset="-78"/>
                <a:cs typeface="Andalus" panose="02020603050405020304" pitchFamily="18" charset="-78"/>
              </a:rPr>
              <a:t>of wastewater pumping stations, leaks from sewage systems and exposure to industrial and commercial waste are polluting Jordan’s surface river sources, even groundwater is not safe from pollution, as many pollutants can leach into underground </a:t>
            </a:r>
            <a:r>
              <a:rPr lang="en-US" dirty="0" smtClean="0">
                <a:latin typeface="Andalus" panose="02020603050405020304" pitchFamily="18" charset="-78"/>
                <a:cs typeface="Andalus" panose="02020603050405020304" pitchFamily="18" charset="-78"/>
              </a:rPr>
              <a:t>aquifers.</a:t>
            </a:r>
            <a:endParaRPr lang="en-US" dirty="0">
              <a:latin typeface="Andalus" panose="02020603050405020304" pitchFamily="18" charset="-78"/>
              <a:cs typeface="Andalus" panose="02020603050405020304" pitchFamily="18" charset="-78"/>
            </a:endParaRPr>
          </a:p>
          <a:p>
            <a:pPr>
              <a:lnSpc>
                <a:spcPct val="90000"/>
              </a:lnSpc>
              <a:buFont typeface="Wingdings" panose="05000000000000000000" pitchFamily="2" charset="2"/>
              <a:buChar char="Ø"/>
            </a:pPr>
            <a:r>
              <a:rPr lang="en-US" sz="3200" b="1" i="1" dirty="0" smtClean="0">
                <a:latin typeface="Andalus" panose="02020603050405020304" pitchFamily="18" charset="-78"/>
                <a:cs typeface="Andalus" panose="02020603050405020304" pitchFamily="18" charset="-78"/>
              </a:rPr>
              <a:t>Consequences:</a:t>
            </a:r>
            <a:endParaRPr lang="en-US" sz="3200" b="1" i="1" dirty="0">
              <a:latin typeface="Andalus" panose="02020603050405020304" pitchFamily="18" charset="-78"/>
              <a:cs typeface="Andalus" panose="02020603050405020304" pitchFamily="18" charset="-78"/>
            </a:endParaRPr>
          </a:p>
          <a:p>
            <a:pPr marL="0" indent="0">
              <a:buNone/>
            </a:pPr>
            <a:r>
              <a:rPr lang="en-US" dirty="0" smtClean="0">
                <a:latin typeface="Andalus" panose="02020603050405020304" pitchFamily="18" charset="-78"/>
                <a:cs typeface="Andalus" panose="02020603050405020304" pitchFamily="18" charset="-78"/>
              </a:rPr>
              <a:t>1- </a:t>
            </a:r>
            <a:r>
              <a:rPr lang="en-US" dirty="0">
                <a:latin typeface="Andalus" panose="02020603050405020304" pitchFamily="18" charset="-78"/>
                <a:cs typeface="Andalus" panose="02020603050405020304" pitchFamily="18" charset="-78"/>
              </a:rPr>
              <a:t>Communities without </a:t>
            </a:r>
            <a:r>
              <a:rPr lang="en-US" dirty="0" smtClean="0">
                <a:latin typeface="Andalus" panose="02020603050405020304" pitchFamily="18" charset="-78"/>
                <a:cs typeface="Andalus" panose="02020603050405020304" pitchFamily="18" charset="-78"/>
              </a:rPr>
              <a:t>WASH (Water</a:t>
            </a:r>
            <a:r>
              <a:rPr lang="en-US" dirty="0">
                <a:latin typeface="Andalus" panose="02020603050405020304" pitchFamily="18" charset="-78"/>
                <a:cs typeface="Andalus" panose="02020603050405020304" pitchFamily="18" charset="-78"/>
              </a:rPr>
              <a:t>, Sanitation and Hygiene) infrastructure and hygiene awareness are affected by waterborne diseases and overburden health </a:t>
            </a:r>
            <a:r>
              <a:rPr lang="en-US" dirty="0" smtClean="0">
                <a:latin typeface="Andalus" panose="02020603050405020304" pitchFamily="18" charset="-78"/>
                <a:cs typeface="Andalus" panose="02020603050405020304" pitchFamily="18" charset="-78"/>
              </a:rPr>
              <a:t>centers </a:t>
            </a:r>
            <a:r>
              <a:rPr lang="en-US" dirty="0">
                <a:latin typeface="Andalus" panose="02020603050405020304" pitchFamily="18" charset="-78"/>
                <a:cs typeface="Andalus" panose="02020603050405020304" pitchFamily="18" charset="-78"/>
              </a:rPr>
              <a:t>and hospitals, and Schools without WASH </a:t>
            </a:r>
            <a:r>
              <a:rPr lang="en-US" dirty="0" smtClean="0">
                <a:latin typeface="Andalus" panose="02020603050405020304" pitchFamily="18" charset="-78"/>
                <a:cs typeface="Andalus" panose="02020603050405020304" pitchFamily="18" charset="-78"/>
              </a:rPr>
              <a:t>infrastructure (Water</a:t>
            </a:r>
            <a:r>
              <a:rPr lang="en-US" dirty="0">
                <a:latin typeface="Andalus" panose="02020603050405020304" pitchFamily="18" charset="-78"/>
                <a:cs typeface="Andalus" panose="02020603050405020304" pitchFamily="18" charset="-78"/>
              </a:rPr>
              <a:t>, Sanitation and Hygiene) can become a high-risk place for infections.</a:t>
            </a:r>
          </a:p>
          <a:p>
            <a:pPr marL="0" indent="0">
              <a:buNone/>
            </a:pPr>
            <a:r>
              <a:rPr lang="en-US" dirty="0">
                <a:latin typeface="Andalus" panose="02020603050405020304" pitchFamily="18" charset="-78"/>
                <a:cs typeface="Andalus" panose="02020603050405020304" pitchFamily="18" charset="-78"/>
              </a:rPr>
              <a:t>2- Some productive activities (especially agriculture) cannot function without access to water.</a:t>
            </a:r>
          </a:p>
          <a:p>
            <a:pPr marL="0" indent="0">
              <a:buNone/>
            </a:pPr>
            <a:endParaRPr lang="en-US" dirty="0">
              <a:latin typeface="Andalus" panose="02020603050405020304" pitchFamily="18" charset="-78"/>
              <a:cs typeface="Andalus" panose="02020603050405020304" pitchFamily="18" charset="-78"/>
            </a:endParaRPr>
          </a:p>
          <a:p>
            <a:pPr marL="0" indent="0">
              <a:buNone/>
            </a:pPr>
            <a:endParaRPr lang="en-US" dirty="0">
              <a:latin typeface="Andalus" panose="02020603050405020304" pitchFamily="18" charset="-78"/>
              <a:cs typeface="Andalus" panose="02020603050405020304" pitchFamily="18" charset="-78"/>
            </a:endParaRPr>
          </a:p>
          <a:p>
            <a:pPr marL="0" indent="0">
              <a:buNone/>
            </a:pPr>
            <a:endParaRPr lang="en-US" dirty="0"/>
          </a:p>
        </p:txBody>
      </p:sp>
    </p:spTree>
    <p:extLst>
      <p:ext uri="{BB962C8B-B14F-4D97-AF65-F5344CB8AC3E}">
        <p14:creationId xmlns:p14="http://schemas.microsoft.com/office/powerpoint/2010/main" val="38946280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wipe(down)">
                                      <p:cBhvr>
                                        <p:cTn id="61" dur="580">
                                          <p:stCondLst>
                                            <p:cond delay="0"/>
                                          </p:stCondLst>
                                        </p:cTn>
                                        <p:tgtEl>
                                          <p:spTgt spid="3">
                                            <p:txEl>
                                              <p:pRg st="4" end="4"/>
                                            </p:txEl>
                                          </p:spTgt>
                                        </p:tgtEl>
                                      </p:cBhvr>
                                    </p:animEffect>
                                    <p:anim calcmode="lin" valueType="num">
                                      <p:cBhvr>
                                        <p:cTn id="6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4" end="4"/>
                                            </p:txEl>
                                          </p:spTgt>
                                        </p:tgtEl>
                                      </p:cBhvr>
                                      <p:to x="100000" y="60000"/>
                                    </p:animScale>
                                    <p:animScale>
                                      <p:cBhvr>
                                        <p:cTn id="68" dur="166" decel="50000">
                                          <p:stCondLst>
                                            <p:cond delay="676"/>
                                          </p:stCondLst>
                                        </p:cTn>
                                        <p:tgtEl>
                                          <p:spTgt spid="3">
                                            <p:txEl>
                                              <p:pRg st="4" end="4"/>
                                            </p:txEl>
                                          </p:spTgt>
                                        </p:tgtEl>
                                      </p:cBhvr>
                                      <p:to x="100000" y="100000"/>
                                    </p:animScale>
                                    <p:animScale>
                                      <p:cBhvr>
                                        <p:cTn id="69" dur="26">
                                          <p:stCondLst>
                                            <p:cond delay="1312"/>
                                          </p:stCondLst>
                                        </p:cTn>
                                        <p:tgtEl>
                                          <p:spTgt spid="3">
                                            <p:txEl>
                                              <p:pRg st="4" end="4"/>
                                            </p:txEl>
                                          </p:spTgt>
                                        </p:tgtEl>
                                      </p:cBhvr>
                                      <p:to x="100000" y="80000"/>
                                    </p:animScale>
                                    <p:animScale>
                                      <p:cBhvr>
                                        <p:cTn id="70" dur="166" decel="50000">
                                          <p:stCondLst>
                                            <p:cond delay="1338"/>
                                          </p:stCondLst>
                                        </p:cTn>
                                        <p:tgtEl>
                                          <p:spTgt spid="3">
                                            <p:txEl>
                                              <p:pRg st="4" end="4"/>
                                            </p:txEl>
                                          </p:spTgt>
                                        </p:tgtEl>
                                      </p:cBhvr>
                                      <p:to x="100000" y="100000"/>
                                    </p:animScale>
                                    <p:animScale>
                                      <p:cBhvr>
                                        <p:cTn id="71" dur="26">
                                          <p:stCondLst>
                                            <p:cond delay="1642"/>
                                          </p:stCondLst>
                                        </p:cTn>
                                        <p:tgtEl>
                                          <p:spTgt spid="3">
                                            <p:txEl>
                                              <p:pRg st="4" end="4"/>
                                            </p:txEl>
                                          </p:spTgt>
                                        </p:tgtEl>
                                      </p:cBhvr>
                                      <p:to x="100000" y="90000"/>
                                    </p:animScale>
                                    <p:animScale>
                                      <p:cBhvr>
                                        <p:cTn id="72" dur="166" decel="50000">
                                          <p:stCondLst>
                                            <p:cond delay="1668"/>
                                          </p:stCondLst>
                                        </p:cTn>
                                        <p:tgtEl>
                                          <p:spTgt spid="3">
                                            <p:txEl>
                                              <p:pRg st="4" end="4"/>
                                            </p:txEl>
                                          </p:spTgt>
                                        </p:tgtEl>
                                      </p:cBhvr>
                                      <p:to x="100000" y="100000"/>
                                    </p:animScale>
                                    <p:animScale>
                                      <p:cBhvr>
                                        <p:cTn id="73" dur="26">
                                          <p:stCondLst>
                                            <p:cond delay="1808"/>
                                          </p:stCondLst>
                                        </p:cTn>
                                        <p:tgtEl>
                                          <p:spTgt spid="3">
                                            <p:txEl>
                                              <p:pRg st="4" end="4"/>
                                            </p:txEl>
                                          </p:spTgt>
                                        </p:tgtEl>
                                      </p:cBhvr>
                                      <p:to x="100000" y="95000"/>
                                    </p:animScale>
                                    <p:animScale>
                                      <p:cBhvr>
                                        <p:cTn id="74" dur="166" decel="50000">
                                          <p:stCondLst>
                                            <p:cond delay="1834"/>
                                          </p:stCondLst>
                                        </p:cTn>
                                        <p:tgtEl>
                                          <p:spTgt spid="3">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Effect transition="in" filter="wipe(down)">
                                      <p:cBhvr>
                                        <p:cTn id="79" dur="580">
                                          <p:stCondLst>
                                            <p:cond delay="0"/>
                                          </p:stCondLst>
                                        </p:cTn>
                                        <p:tgtEl>
                                          <p:spTgt spid="3">
                                            <p:txEl>
                                              <p:pRg st="5" end="5"/>
                                            </p:txEl>
                                          </p:spTgt>
                                        </p:tgtEl>
                                      </p:cBhvr>
                                    </p:animEffect>
                                    <p:anim calcmode="lin" valueType="num">
                                      <p:cBhvr>
                                        <p:cTn id="80"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5" end="5"/>
                                            </p:txEl>
                                          </p:spTgt>
                                        </p:tgtEl>
                                      </p:cBhvr>
                                      <p:to x="100000" y="60000"/>
                                    </p:animScale>
                                    <p:animScale>
                                      <p:cBhvr>
                                        <p:cTn id="86" dur="166" decel="50000">
                                          <p:stCondLst>
                                            <p:cond delay="676"/>
                                          </p:stCondLst>
                                        </p:cTn>
                                        <p:tgtEl>
                                          <p:spTgt spid="3">
                                            <p:txEl>
                                              <p:pRg st="5" end="5"/>
                                            </p:txEl>
                                          </p:spTgt>
                                        </p:tgtEl>
                                      </p:cBhvr>
                                      <p:to x="100000" y="100000"/>
                                    </p:animScale>
                                    <p:animScale>
                                      <p:cBhvr>
                                        <p:cTn id="87" dur="26">
                                          <p:stCondLst>
                                            <p:cond delay="1312"/>
                                          </p:stCondLst>
                                        </p:cTn>
                                        <p:tgtEl>
                                          <p:spTgt spid="3">
                                            <p:txEl>
                                              <p:pRg st="5" end="5"/>
                                            </p:txEl>
                                          </p:spTgt>
                                        </p:tgtEl>
                                      </p:cBhvr>
                                      <p:to x="100000" y="80000"/>
                                    </p:animScale>
                                    <p:animScale>
                                      <p:cBhvr>
                                        <p:cTn id="88" dur="166" decel="50000">
                                          <p:stCondLst>
                                            <p:cond delay="1338"/>
                                          </p:stCondLst>
                                        </p:cTn>
                                        <p:tgtEl>
                                          <p:spTgt spid="3">
                                            <p:txEl>
                                              <p:pRg st="5" end="5"/>
                                            </p:txEl>
                                          </p:spTgt>
                                        </p:tgtEl>
                                      </p:cBhvr>
                                      <p:to x="100000" y="100000"/>
                                    </p:animScale>
                                    <p:animScale>
                                      <p:cBhvr>
                                        <p:cTn id="89" dur="26">
                                          <p:stCondLst>
                                            <p:cond delay="1642"/>
                                          </p:stCondLst>
                                        </p:cTn>
                                        <p:tgtEl>
                                          <p:spTgt spid="3">
                                            <p:txEl>
                                              <p:pRg st="5" end="5"/>
                                            </p:txEl>
                                          </p:spTgt>
                                        </p:tgtEl>
                                      </p:cBhvr>
                                      <p:to x="100000" y="90000"/>
                                    </p:animScale>
                                    <p:animScale>
                                      <p:cBhvr>
                                        <p:cTn id="90" dur="166" decel="50000">
                                          <p:stCondLst>
                                            <p:cond delay="1668"/>
                                          </p:stCondLst>
                                        </p:cTn>
                                        <p:tgtEl>
                                          <p:spTgt spid="3">
                                            <p:txEl>
                                              <p:pRg st="5" end="5"/>
                                            </p:txEl>
                                          </p:spTgt>
                                        </p:tgtEl>
                                      </p:cBhvr>
                                      <p:to x="100000" y="100000"/>
                                    </p:animScale>
                                    <p:animScale>
                                      <p:cBhvr>
                                        <p:cTn id="91" dur="26">
                                          <p:stCondLst>
                                            <p:cond delay="1808"/>
                                          </p:stCondLst>
                                        </p:cTn>
                                        <p:tgtEl>
                                          <p:spTgt spid="3">
                                            <p:txEl>
                                              <p:pRg st="5" end="5"/>
                                            </p:txEl>
                                          </p:spTgt>
                                        </p:tgtEl>
                                      </p:cBhvr>
                                      <p:to x="100000" y="95000"/>
                                    </p:animScale>
                                    <p:animScale>
                                      <p:cBhvr>
                                        <p:cTn id="92"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0" indent="0">
              <a:buNone/>
            </a:pPr>
            <a:endParaRPr lang="en-US" dirty="0" smtClean="0"/>
          </a:p>
          <a:p>
            <a:pPr>
              <a:buFont typeface="Wingdings" panose="05000000000000000000" pitchFamily="2" charset="2"/>
              <a:buChar char="Ø"/>
            </a:pPr>
            <a:r>
              <a:rPr lang="en-US" sz="3200" b="1" i="1" dirty="0">
                <a:latin typeface="Andalus" panose="02020603050405020304" pitchFamily="18" charset="-78"/>
                <a:cs typeface="Andalus" panose="02020603050405020304" pitchFamily="18" charset="-78"/>
              </a:rPr>
              <a:t>Solutions:</a:t>
            </a:r>
          </a:p>
          <a:p>
            <a:pPr marL="0" indent="0">
              <a:buNone/>
            </a:pPr>
            <a:r>
              <a:rPr lang="en-US" dirty="0">
                <a:latin typeface="Andalus" panose="02020603050405020304" pitchFamily="18" charset="-78"/>
                <a:cs typeface="Andalus" panose="02020603050405020304" pitchFamily="18" charset="-78"/>
              </a:rPr>
              <a:t>1- Constructing dams, and using fossil aquifers such as </a:t>
            </a:r>
            <a:r>
              <a:rPr lang="en-US" dirty="0" err="1">
                <a:latin typeface="Andalus" panose="02020603050405020304" pitchFamily="18" charset="-78"/>
                <a:cs typeface="Andalus" panose="02020603050405020304" pitchFamily="18" charset="-78"/>
              </a:rPr>
              <a:t>Disi</a:t>
            </a:r>
            <a:r>
              <a:rPr lang="en-US" dirty="0">
                <a:latin typeface="Andalus" panose="02020603050405020304" pitchFamily="18" charset="-78"/>
                <a:cs typeface="Andalus" panose="02020603050405020304" pitchFamily="18" charset="-78"/>
              </a:rPr>
              <a:t>.</a:t>
            </a:r>
          </a:p>
          <a:p>
            <a:pPr marL="0" indent="0">
              <a:buNone/>
            </a:pPr>
            <a:r>
              <a:rPr lang="en-US" dirty="0">
                <a:latin typeface="Andalus" panose="02020603050405020304" pitchFamily="18" charset="-78"/>
                <a:cs typeface="Andalus" panose="02020603050405020304" pitchFamily="18" charset="-78"/>
              </a:rPr>
              <a:t>2- Increasing costs, especially for agricultural water use, and removing water supports.</a:t>
            </a:r>
          </a:p>
          <a:p>
            <a:pPr marL="0" indent="0">
              <a:buNone/>
            </a:pPr>
            <a:r>
              <a:rPr lang="en-US" dirty="0">
                <a:latin typeface="Andalus" panose="02020603050405020304" pitchFamily="18" charset="-78"/>
                <a:cs typeface="Andalus" panose="02020603050405020304" pitchFamily="18" charset="-78"/>
              </a:rPr>
              <a:t>3- Introducing more guidelines on making agricultural use of water resources more sustainable .</a:t>
            </a:r>
          </a:p>
          <a:p>
            <a:pPr marL="0" indent="0">
              <a:buNone/>
            </a:pPr>
            <a:r>
              <a:rPr lang="en-US" dirty="0">
                <a:latin typeface="Andalus" panose="02020603050405020304" pitchFamily="18" charset="-78"/>
                <a:cs typeface="Andalus" panose="02020603050405020304" pitchFamily="18" charset="-78"/>
              </a:rPr>
              <a:t>4- Raising public awareness of the growing water crisis and engaging citizens in water protection . </a:t>
            </a:r>
          </a:p>
          <a:p>
            <a:pPr marL="0" indent="0">
              <a:buNone/>
            </a:pPr>
            <a:r>
              <a:rPr lang="en-US" dirty="0">
                <a:latin typeface="Andalus" panose="02020603050405020304" pitchFamily="18" charset="-78"/>
                <a:cs typeface="Andalus" panose="02020603050405020304" pitchFamily="18" charset="-78"/>
              </a:rPr>
              <a:t>5-  Introduce the water crisis concept into school curricula to educate schoolchildren about It to promote an understanding of the value of water and the importance of its protection,</a:t>
            </a:r>
          </a:p>
          <a:p>
            <a:pPr marL="0" indent="0">
              <a:buNone/>
            </a:pPr>
            <a:r>
              <a:rPr lang="en-US" dirty="0">
                <a:latin typeface="Andalus" panose="02020603050405020304" pitchFamily="18" charset="-78"/>
                <a:cs typeface="Andalus" panose="02020603050405020304" pitchFamily="18" charset="-78"/>
              </a:rPr>
              <a:t>6- plan for future water needs by identifying available resources to reduce the risk of cities running out of water.</a:t>
            </a:r>
          </a:p>
          <a:p>
            <a:pPr marL="0" indent="0">
              <a:buNone/>
            </a:pPr>
            <a:r>
              <a:rPr lang="en-US" dirty="0">
                <a:latin typeface="Andalus" panose="02020603050405020304" pitchFamily="18" charset="-78"/>
                <a:cs typeface="Andalus" panose="02020603050405020304" pitchFamily="18" charset="-78"/>
              </a:rPr>
              <a:t>7- Increasing taxes could help finance the maintenance of existing water substructure and the development of new projects.</a:t>
            </a:r>
          </a:p>
          <a:p>
            <a:pPr marL="0" indent="0">
              <a:buNone/>
            </a:pPr>
            <a:r>
              <a:rPr lang="en-US" dirty="0" smtClean="0">
                <a:latin typeface="Andalus" panose="02020603050405020304" pitchFamily="18" charset="-78"/>
                <a:cs typeface="Andalus" panose="02020603050405020304" pitchFamily="18" charset="-78"/>
              </a:rPr>
              <a:t>8- Seawater desalination as fresh water source .</a:t>
            </a:r>
            <a:endParaRPr lang="en-US" dirty="0">
              <a:latin typeface="Andalus" panose="02020603050405020304" pitchFamily="18" charset="-78"/>
              <a:cs typeface="Andalus" panose="02020603050405020304" pitchFamily="18" charset="-78"/>
            </a:endParaRPr>
          </a:p>
          <a:p>
            <a:pPr marL="0" indent="0">
              <a:buNone/>
            </a:pPr>
            <a:r>
              <a:rPr lang="en-US" dirty="0">
                <a:latin typeface="Andalus" panose="02020603050405020304" pitchFamily="18" charset="-78"/>
                <a:cs typeface="Andalus" panose="02020603050405020304" pitchFamily="18" charset="-78"/>
              </a:rPr>
              <a:t>9- Rainwater harvesting (RWH) to  offer an alternative source for water supply growth in Jordan .</a:t>
            </a:r>
          </a:p>
          <a:p>
            <a:pPr marL="0" indent="0">
              <a:buNone/>
            </a:pPr>
            <a:r>
              <a:rPr lang="en-US" dirty="0">
                <a:latin typeface="Andalus" panose="02020603050405020304" pitchFamily="18" charset="-78"/>
                <a:cs typeface="Andalus" panose="02020603050405020304" pitchFamily="18" charset="-78"/>
              </a:rPr>
              <a:t> </a:t>
            </a:r>
          </a:p>
          <a:p>
            <a:pPr marL="0" indent="0">
              <a:buNone/>
            </a:pPr>
            <a:endParaRPr lang="en-US" i="1"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1521" y="5544065"/>
            <a:ext cx="3840480" cy="1313935"/>
          </a:xfrm>
          <a:prstGeom prst="rect">
            <a:avLst/>
          </a:prstGeom>
        </p:spPr>
      </p:pic>
    </p:spTree>
    <p:extLst>
      <p:ext uri="{BB962C8B-B14F-4D97-AF65-F5344CB8AC3E}">
        <p14:creationId xmlns:p14="http://schemas.microsoft.com/office/powerpoint/2010/main" val="29940973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wipe(down)">
                                      <p:cBhvr>
                                        <p:cTn id="61" dur="580">
                                          <p:stCondLst>
                                            <p:cond delay="0"/>
                                          </p:stCondLst>
                                        </p:cTn>
                                        <p:tgtEl>
                                          <p:spTgt spid="3">
                                            <p:txEl>
                                              <p:pRg st="4" end="4"/>
                                            </p:txEl>
                                          </p:spTgt>
                                        </p:tgtEl>
                                      </p:cBhvr>
                                    </p:animEffect>
                                    <p:anim calcmode="lin" valueType="num">
                                      <p:cBhvr>
                                        <p:cTn id="6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4" end="4"/>
                                            </p:txEl>
                                          </p:spTgt>
                                        </p:tgtEl>
                                      </p:cBhvr>
                                      <p:to x="100000" y="60000"/>
                                    </p:animScale>
                                    <p:animScale>
                                      <p:cBhvr>
                                        <p:cTn id="68" dur="166" decel="50000">
                                          <p:stCondLst>
                                            <p:cond delay="676"/>
                                          </p:stCondLst>
                                        </p:cTn>
                                        <p:tgtEl>
                                          <p:spTgt spid="3">
                                            <p:txEl>
                                              <p:pRg st="4" end="4"/>
                                            </p:txEl>
                                          </p:spTgt>
                                        </p:tgtEl>
                                      </p:cBhvr>
                                      <p:to x="100000" y="100000"/>
                                    </p:animScale>
                                    <p:animScale>
                                      <p:cBhvr>
                                        <p:cTn id="69" dur="26">
                                          <p:stCondLst>
                                            <p:cond delay="1312"/>
                                          </p:stCondLst>
                                        </p:cTn>
                                        <p:tgtEl>
                                          <p:spTgt spid="3">
                                            <p:txEl>
                                              <p:pRg st="4" end="4"/>
                                            </p:txEl>
                                          </p:spTgt>
                                        </p:tgtEl>
                                      </p:cBhvr>
                                      <p:to x="100000" y="80000"/>
                                    </p:animScale>
                                    <p:animScale>
                                      <p:cBhvr>
                                        <p:cTn id="70" dur="166" decel="50000">
                                          <p:stCondLst>
                                            <p:cond delay="1338"/>
                                          </p:stCondLst>
                                        </p:cTn>
                                        <p:tgtEl>
                                          <p:spTgt spid="3">
                                            <p:txEl>
                                              <p:pRg st="4" end="4"/>
                                            </p:txEl>
                                          </p:spTgt>
                                        </p:tgtEl>
                                      </p:cBhvr>
                                      <p:to x="100000" y="100000"/>
                                    </p:animScale>
                                    <p:animScale>
                                      <p:cBhvr>
                                        <p:cTn id="71" dur="26">
                                          <p:stCondLst>
                                            <p:cond delay="1642"/>
                                          </p:stCondLst>
                                        </p:cTn>
                                        <p:tgtEl>
                                          <p:spTgt spid="3">
                                            <p:txEl>
                                              <p:pRg st="4" end="4"/>
                                            </p:txEl>
                                          </p:spTgt>
                                        </p:tgtEl>
                                      </p:cBhvr>
                                      <p:to x="100000" y="90000"/>
                                    </p:animScale>
                                    <p:animScale>
                                      <p:cBhvr>
                                        <p:cTn id="72" dur="166" decel="50000">
                                          <p:stCondLst>
                                            <p:cond delay="1668"/>
                                          </p:stCondLst>
                                        </p:cTn>
                                        <p:tgtEl>
                                          <p:spTgt spid="3">
                                            <p:txEl>
                                              <p:pRg st="4" end="4"/>
                                            </p:txEl>
                                          </p:spTgt>
                                        </p:tgtEl>
                                      </p:cBhvr>
                                      <p:to x="100000" y="100000"/>
                                    </p:animScale>
                                    <p:animScale>
                                      <p:cBhvr>
                                        <p:cTn id="73" dur="26">
                                          <p:stCondLst>
                                            <p:cond delay="1808"/>
                                          </p:stCondLst>
                                        </p:cTn>
                                        <p:tgtEl>
                                          <p:spTgt spid="3">
                                            <p:txEl>
                                              <p:pRg st="4" end="4"/>
                                            </p:txEl>
                                          </p:spTgt>
                                        </p:tgtEl>
                                      </p:cBhvr>
                                      <p:to x="100000" y="95000"/>
                                    </p:animScale>
                                    <p:animScale>
                                      <p:cBhvr>
                                        <p:cTn id="74" dur="166" decel="50000">
                                          <p:stCondLst>
                                            <p:cond delay="1834"/>
                                          </p:stCondLst>
                                        </p:cTn>
                                        <p:tgtEl>
                                          <p:spTgt spid="3">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5" end="5"/>
                                            </p:txEl>
                                          </p:spTgt>
                                        </p:tgtEl>
                                        <p:attrNameLst>
                                          <p:attrName>style.visibility</p:attrName>
                                        </p:attrNameLst>
                                      </p:cBhvr>
                                      <p:to>
                                        <p:strVal val="visible"/>
                                      </p:to>
                                    </p:set>
                                    <p:animEffect transition="in" filter="wipe(down)">
                                      <p:cBhvr>
                                        <p:cTn id="79" dur="580">
                                          <p:stCondLst>
                                            <p:cond delay="0"/>
                                          </p:stCondLst>
                                        </p:cTn>
                                        <p:tgtEl>
                                          <p:spTgt spid="3">
                                            <p:txEl>
                                              <p:pRg st="5" end="5"/>
                                            </p:txEl>
                                          </p:spTgt>
                                        </p:tgtEl>
                                      </p:cBhvr>
                                    </p:animEffect>
                                    <p:anim calcmode="lin" valueType="num">
                                      <p:cBhvr>
                                        <p:cTn id="80"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5" end="5"/>
                                            </p:txEl>
                                          </p:spTgt>
                                        </p:tgtEl>
                                      </p:cBhvr>
                                      <p:to x="100000" y="60000"/>
                                    </p:animScale>
                                    <p:animScale>
                                      <p:cBhvr>
                                        <p:cTn id="86" dur="166" decel="50000">
                                          <p:stCondLst>
                                            <p:cond delay="676"/>
                                          </p:stCondLst>
                                        </p:cTn>
                                        <p:tgtEl>
                                          <p:spTgt spid="3">
                                            <p:txEl>
                                              <p:pRg st="5" end="5"/>
                                            </p:txEl>
                                          </p:spTgt>
                                        </p:tgtEl>
                                      </p:cBhvr>
                                      <p:to x="100000" y="100000"/>
                                    </p:animScale>
                                    <p:animScale>
                                      <p:cBhvr>
                                        <p:cTn id="87" dur="26">
                                          <p:stCondLst>
                                            <p:cond delay="1312"/>
                                          </p:stCondLst>
                                        </p:cTn>
                                        <p:tgtEl>
                                          <p:spTgt spid="3">
                                            <p:txEl>
                                              <p:pRg st="5" end="5"/>
                                            </p:txEl>
                                          </p:spTgt>
                                        </p:tgtEl>
                                      </p:cBhvr>
                                      <p:to x="100000" y="80000"/>
                                    </p:animScale>
                                    <p:animScale>
                                      <p:cBhvr>
                                        <p:cTn id="88" dur="166" decel="50000">
                                          <p:stCondLst>
                                            <p:cond delay="1338"/>
                                          </p:stCondLst>
                                        </p:cTn>
                                        <p:tgtEl>
                                          <p:spTgt spid="3">
                                            <p:txEl>
                                              <p:pRg st="5" end="5"/>
                                            </p:txEl>
                                          </p:spTgt>
                                        </p:tgtEl>
                                      </p:cBhvr>
                                      <p:to x="100000" y="100000"/>
                                    </p:animScale>
                                    <p:animScale>
                                      <p:cBhvr>
                                        <p:cTn id="89" dur="26">
                                          <p:stCondLst>
                                            <p:cond delay="1642"/>
                                          </p:stCondLst>
                                        </p:cTn>
                                        <p:tgtEl>
                                          <p:spTgt spid="3">
                                            <p:txEl>
                                              <p:pRg st="5" end="5"/>
                                            </p:txEl>
                                          </p:spTgt>
                                        </p:tgtEl>
                                      </p:cBhvr>
                                      <p:to x="100000" y="90000"/>
                                    </p:animScale>
                                    <p:animScale>
                                      <p:cBhvr>
                                        <p:cTn id="90" dur="166" decel="50000">
                                          <p:stCondLst>
                                            <p:cond delay="1668"/>
                                          </p:stCondLst>
                                        </p:cTn>
                                        <p:tgtEl>
                                          <p:spTgt spid="3">
                                            <p:txEl>
                                              <p:pRg st="5" end="5"/>
                                            </p:txEl>
                                          </p:spTgt>
                                        </p:tgtEl>
                                      </p:cBhvr>
                                      <p:to x="100000" y="100000"/>
                                    </p:animScale>
                                    <p:animScale>
                                      <p:cBhvr>
                                        <p:cTn id="91" dur="26">
                                          <p:stCondLst>
                                            <p:cond delay="1808"/>
                                          </p:stCondLst>
                                        </p:cTn>
                                        <p:tgtEl>
                                          <p:spTgt spid="3">
                                            <p:txEl>
                                              <p:pRg st="5" end="5"/>
                                            </p:txEl>
                                          </p:spTgt>
                                        </p:tgtEl>
                                      </p:cBhvr>
                                      <p:to x="100000" y="95000"/>
                                    </p:animScale>
                                    <p:animScale>
                                      <p:cBhvr>
                                        <p:cTn id="92" dur="166" decel="50000">
                                          <p:stCondLst>
                                            <p:cond delay="1834"/>
                                          </p:stCondLst>
                                        </p:cTn>
                                        <p:tgtEl>
                                          <p:spTgt spid="3">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6" end="6"/>
                                            </p:txEl>
                                          </p:spTgt>
                                        </p:tgtEl>
                                        <p:attrNameLst>
                                          <p:attrName>style.visibility</p:attrName>
                                        </p:attrNameLst>
                                      </p:cBhvr>
                                      <p:to>
                                        <p:strVal val="visible"/>
                                      </p:to>
                                    </p:set>
                                    <p:animEffect transition="in" filter="wipe(down)">
                                      <p:cBhvr>
                                        <p:cTn id="97" dur="580">
                                          <p:stCondLst>
                                            <p:cond delay="0"/>
                                          </p:stCondLst>
                                        </p:cTn>
                                        <p:tgtEl>
                                          <p:spTgt spid="3">
                                            <p:txEl>
                                              <p:pRg st="6" end="6"/>
                                            </p:txEl>
                                          </p:spTgt>
                                        </p:tgtEl>
                                      </p:cBhvr>
                                    </p:animEffect>
                                    <p:anim calcmode="lin" valueType="num">
                                      <p:cBhvr>
                                        <p:cTn id="98"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6" end="6"/>
                                            </p:txEl>
                                          </p:spTgt>
                                        </p:tgtEl>
                                      </p:cBhvr>
                                      <p:to x="100000" y="60000"/>
                                    </p:animScale>
                                    <p:animScale>
                                      <p:cBhvr>
                                        <p:cTn id="104" dur="166" decel="50000">
                                          <p:stCondLst>
                                            <p:cond delay="676"/>
                                          </p:stCondLst>
                                        </p:cTn>
                                        <p:tgtEl>
                                          <p:spTgt spid="3">
                                            <p:txEl>
                                              <p:pRg st="6" end="6"/>
                                            </p:txEl>
                                          </p:spTgt>
                                        </p:tgtEl>
                                      </p:cBhvr>
                                      <p:to x="100000" y="100000"/>
                                    </p:animScale>
                                    <p:animScale>
                                      <p:cBhvr>
                                        <p:cTn id="105" dur="26">
                                          <p:stCondLst>
                                            <p:cond delay="1312"/>
                                          </p:stCondLst>
                                        </p:cTn>
                                        <p:tgtEl>
                                          <p:spTgt spid="3">
                                            <p:txEl>
                                              <p:pRg st="6" end="6"/>
                                            </p:txEl>
                                          </p:spTgt>
                                        </p:tgtEl>
                                      </p:cBhvr>
                                      <p:to x="100000" y="80000"/>
                                    </p:animScale>
                                    <p:animScale>
                                      <p:cBhvr>
                                        <p:cTn id="106" dur="166" decel="50000">
                                          <p:stCondLst>
                                            <p:cond delay="1338"/>
                                          </p:stCondLst>
                                        </p:cTn>
                                        <p:tgtEl>
                                          <p:spTgt spid="3">
                                            <p:txEl>
                                              <p:pRg st="6" end="6"/>
                                            </p:txEl>
                                          </p:spTgt>
                                        </p:tgtEl>
                                      </p:cBhvr>
                                      <p:to x="100000" y="100000"/>
                                    </p:animScale>
                                    <p:animScale>
                                      <p:cBhvr>
                                        <p:cTn id="107" dur="26">
                                          <p:stCondLst>
                                            <p:cond delay="1642"/>
                                          </p:stCondLst>
                                        </p:cTn>
                                        <p:tgtEl>
                                          <p:spTgt spid="3">
                                            <p:txEl>
                                              <p:pRg st="6" end="6"/>
                                            </p:txEl>
                                          </p:spTgt>
                                        </p:tgtEl>
                                      </p:cBhvr>
                                      <p:to x="100000" y="90000"/>
                                    </p:animScale>
                                    <p:animScale>
                                      <p:cBhvr>
                                        <p:cTn id="108" dur="166" decel="50000">
                                          <p:stCondLst>
                                            <p:cond delay="1668"/>
                                          </p:stCondLst>
                                        </p:cTn>
                                        <p:tgtEl>
                                          <p:spTgt spid="3">
                                            <p:txEl>
                                              <p:pRg st="6" end="6"/>
                                            </p:txEl>
                                          </p:spTgt>
                                        </p:tgtEl>
                                      </p:cBhvr>
                                      <p:to x="100000" y="100000"/>
                                    </p:animScale>
                                    <p:animScale>
                                      <p:cBhvr>
                                        <p:cTn id="109" dur="26">
                                          <p:stCondLst>
                                            <p:cond delay="1808"/>
                                          </p:stCondLst>
                                        </p:cTn>
                                        <p:tgtEl>
                                          <p:spTgt spid="3">
                                            <p:txEl>
                                              <p:pRg st="6" end="6"/>
                                            </p:txEl>
                                          </p:spTgt>
                                        </p:tgtEl>
                                      </p:cBhvr>
                                      <p:to x="100000" y="95000"/>
                                    </p:animScale>
                                    <p:animScale>
                                      <p:cBhvr>
                                        <p:cTn id="110" dur="166" decel="50000">
                                          <p:stCondLst>
                                            <p:cond delay="1834"/>
                                          </p:stCondLst>
                                        </p:cTn>
                                        <p:tgtEl>
                                          <p:spTgt spid="3">
                                            <p:txEl>
                                              <p:pRg st="6" end="6"/>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7" end="7"/>
                                            </p:txEl>
                                          </p:spTgt>
                                        </p:tgtEl>
                                        <p:attrNameLst>
                                          <p:attrName>style.visibility</p:attrName>
                                        </p:attrNameLst>
                                      </p:cBhvr>
                                      <p:to>
                                        <p:strVal val="visible"/>
                                      </p:to>
                                    </p:set>
                                    <p:animEffect transition="in" filter="wipe(down)">
                                      <p:cBhvr>
                                        <p:cTn id="115" dur="580">
                                          <p:stCondLst>
                                            <p:cond delay="0"/>
                                          </p:stCondLst>
                                        </p:cTn>
                                        <p:tgtEl>
                                          <p:spTgt spid="3">
                                            <p:txEl>
                                              <p:pRg st="7" end="7"/>
                                            </p:txEl>
                                          </p:spTgt>
                                        </p:tgtEl>
                                      </p:cBhvr>
                                    </p:animEffect>
                                    <p:anim calcmode="lin" valueType="num">
                                      <p:cBhvr>
                                        <p:cTn id="116"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7" end="7"/>
                                            </p:txEl>
                                          </p:spTgt>
                                        </p:tgtEl>
                                      </p:cBhvr>
                                      <p:to x="100000" y="60000"/>
                                    </p:animScale>
                                    <p:animScale>
                                      <p:cBhvr>
                                        <p:cTn id="122" dur="166" decel="50000">
                                          <p:stCondLst>
                                            <p:cond delay="676"/>
                                          </p:stCondLst>
                                        </p:cTn>
                                        <p:tgtEl>
                                          <p:spTgt spid="3">
                                            <p:txEl>
                                              <p:pRg st="7" end="7"/>
                                            </p:txEl>
                                          </p:spTgt>
                                        </p:tgtEl>
                                      </p:cBhvr>
                                      <p:to x="100000" y="100000"/>
                                    </p:animScale>
                                    <p:animScale>
                                      <p:cBhvr>
                                        <p:cTn id="123" dur="26">
                                          <p:stCondLst>
                                            <p:cond delay="1312"/>
                                          </p:stCondLst>
                                        </p:cTn>
                                        <p:tgtEl>
                                          <p:spTgt spid="3">
                                            <p:txEl>
                                              <p:pRg st="7" end="7"/>
                                            </p:txEl>
                                          </p:spTgt>
                                        </p:tgtEl>
                                      </p:cBhvr>
                                      <p:to x="100000" y="80000"/>
                                    </p:animScale>
                                    <p:animScale>
                                      <p:cBhvr>
                                        <p:cTn id="124" dur="166" decel="50000">
                                          <p:stCondLst>
                                            <p:cond delay="1338"/>
                                          </p:stCondLst>
                                        </p:cTn>
                                        <p:tgtEl>
                                          <p:spTgt spid="3">
                                            <p:txEl>
                                              <p:pRg st="7" end="7"/>
                                            </p:txEl>
                                          </p:spTgt>
                                        </p:tgtEl>
                                      </p:cBhvr>
                                      <p:to x="100000" y="100000"/>
                                    </p:animScale>
                                    <p:animScale>
                                      <p:cBhvr>
                                        <p:cTn id="125" dur="26">
                                          <p:stCondLst>
                                            <p:cond delay="1642"/>
                                          </p:stCondLst>
                                        </p:cTn>
                                        <p:tgtEl>
                                          <p:spTgt spid="3">
                                            <p:txEl>
                                              <p:pRg st="7" end="7"/>
                                            </p:txEl>
                                          </p:spTgt>
                                        </p:tgtEl>
                                      </p:cBhvr>
                                      <p:to x="100000" y="90000"/>
                                    </p:animScale>
                                    <p:animScale>
                                      <p:cBhvr>
                                        <p:cTn id="126" dur="166" decel="50000">
                                          <p:stCondLst>
                                            <p:cond delay="1668"/>
                                          </p:stCondLst>
                                        </p:cTn>
                                        <p:tgtEl>
                                          <p:spTgt spid="3">
                                            <p:txEl>
                                              <p:pRg st="7" end="7"/>
                                            </p:txEl>
                                          </p:spTgt>
                                        </p:tgtEl>
                                      </p:cBhvr>
                                      <p:to x="100000" y="100000"/>
                                    </p:animScale>
                                    <p:animScale>
                                      <p:cBhvr>
                                        <p:cTn id="127" dur="26">
                                          <p:stCondLst>
                                            <p:cond delay="1808"/>
                                          </p:stCondLst>
                                        </p:cTn>
                                        <p:tgtEl>
                                          <p:spTgt spid="3">
                                            <p:txEl>
                                              <p:pRg st="7" end="7"/>
                                            </p:txEl>
                                          </p:spTgt>
                                        </p:tgtEl>
                                      </p:cBhvr>
                                      <p:to x="100000" y="95000"/>
                                    </p:animScale>
                                    <p:animScale>
                                      <p:cBhvr>
                                        <p:cTn id="128" dur="166" decel="50000">
                                          <p:stCondLst>
                                            <p:cond delay="1834"/>
                                          </p:stCondLst>
                                        </p:cTn>
                                        <p:tgtEl>
                                          <p:spTgt spid="3">
                                            <p:txEl>
                                              <p:pRg st="7" end="7"/>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8" end="8"/>
                                            </p:txEl>
                                          </p:spTgt>
                                        </p:tgtEl>
                                        <p:attrNameLst>
                                          <p:attrName>style.visibility</p:attrName>
                                        </p:attrNameLst>
                                      </p:cBhvr>
                                      <p:to>
                                        <p:strVal val="visible"/>
                                      </p:to>
                                    </p:set>
                                    <p:animEffect transition="in" filter="wipe(down)">
                                      <p:cBhvr>
                                        <p:cTn id="133" dur="580">
                                          <p:stCondLst>
                                            <p:cond delay="0"/>
                                          </p:stCondLst>
                                        </p:cTn>
                                        <p:tgtEl>
                                          <p:spTgt spid="3">
                                            <p:txEl>
                                              <p:pRg st="8" end="8"/>
                                            </p:txEl>
                                          </p:spTgt>
                                        </p:tgtEl>
                                      </p:cBhvr>
                                    </p:animEffect>
                                    <p:anim calcmode="lin" valueType="num">
                                      <p:cBhvr>
                                        <p:cTn id="134"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8" end="8"/>
                                            </p:txEl>
                                          </p:spTgt>
                                        </p:tgtEl>
                                      </p:cBhvr>
                                      <p:to x="100000" y="60000"/>
                                    </p:animScale>
                                    <p:animScale>
                                      <p:cBhvr>
                                        <p:cTn id="140" dur="166" decel="50000">
                                          <p:stCondLst>
                                            <p:cond delay="676"/>
                                          </p:stCondLst>
                                        </p:cTn>
                                        <p:tgtEl>
                                          <p:spTgt spid="3">
                                            <p:txEl>
                                              <p:pRg st="8" end="8"/>
                                            </p:txEl>
                                          </p:spTgt>
                                        </p:tgtEl>
                                      </p:cBhvr>
                                      <p:to x="100000" y="100000"/>
                                    </p:animScale>
                                    <p:animScale>
                                      <p:cBhvr>
                                        <p:cTn id="141" dur="26">
                                          <p:stCondLst>
                                            <p:cond delay="1312"/>
                                          </p:stCondLst>
                                        </p:cTn>
                                        <p:tgtEl>
                                          <p:spTgt spid="3">
                                            <p:txEl>
                                              <p:pRg st="8" end="8"/>
                                            </p:txEl>
                                          </p:spTgt>
                                        </p:tgtEl>
                                      </p:cBhvr>
                                      <p:to x="100000" y="80000"/>
                                    </p:animScale>
                                    <p:animScale>
                                      <p:cBhvr>
                                        <p:cTn id="142" dur="166" decel="50000">
                                          <p:stCondLst>
                                            <p:cond delay="1338"/>
                                          </p:stCondLst>
                                        </p:cTn>
                                        <p:tgtEl>
                                          <p:spTgt spid="3">
                                            <p:txEl>
                                              <p:pRg st="8" end="8"/>
                                            </p:txEl>
                                          </p:spTgt>
                                        </p:tgtEl>
                                      </p:cBhvr>
                                      <p:to x="100000" y="100000"/>
                                    </p:animScale>
                                    <p:animScale>
                                      <p:cBhvr>
                                        <p:cTn id="143" dur="26">
                                          <p:stCondLst>
                                            <p:cond delay="1642"/>
                                          </p:stCondLst>
                                        </p:cTn>
                                        <p:tgtEl>
                                          <p:spTgt spid="3">
                                            <p:txEl>
                                              <p:pRg st="8" end="8"/>
                                            </p:txEl>
                                          </p:spTgt>
                                        </p:tgtEl>
                                      </p:cBhvr>
                                      <p:to x="100000" y="90000"/>
                                    </p:animScale>
                                    <p:animScale>
                                      <p:cBhvr>
                                        <p:cTn id="144" dur="166" decel="50000">
                                          <p:stCondLst>
                                            <p:cond delay="1668"/>
                                          </p:stCondLst>
                                        </p:cTn>
                                        <p:tgtEl>
                                          <p:spTgt spid="3">
                                            <p:txEl>
                                              <p:pRg st="8" end="8"/>
                                            </p:txEl>
                                          </p:spTgt>
                                        </p:tgtEl>
                                      </p:cBhvr>
                                      <p:to x="100000" y="100000"/>
                                    </p:animScale>
                                    <p:animScale>
                                      <p:cBhvr>
                                        <p:cTn id="145" dur="26">
                                          <p:stCondLst>
                                            <p:cond delay="1808"/>
                                          </p:stCondLst>
                                        </p:cTn>
                                        <p:tgtEl>
                                          <p:spTgt spid="3">
                                            <p:txEl>
                                              <p:pRg st="8" end="8"/>
                                            </p:txEl>
                                          </p:spTgt>
                                        </p:tgtEl>
                                      </p:cBhvr>
                                      <p:to x="100000" y="95000"/>
                                    </p:animScale>
                                    <p:animScale>
                                      <p:cBhvr>
                                        <p:cTn id="146" dur="166" decel="50000">
                                          <p:stCondLst>
                                            <p:cond delay="1834"/>
                                          </p:stCondLst>
                                        </p:cTn>
                                        <p:tgtEl>
                                          <p:spTgt spid="3">
                                            <p:txEl>
                                              <p:pRg st="8" end="8"/>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9" end="9"/>
                                            </p:txEl>
                                          </p:spTgt>
                                        </p:tgtEl>
                                        <p:attrNameLst>
                                          <p:attrName>style.visibility</p:attrName>
                                        </p:attrNameLst>
                                      </p:cBhvr>
                                      <p:to>
                                        <p:strVal val="visible"/>
                                      </p:to>
                                    </p:set>
                                    <p:animEffect transition="in" filter="wipe(down)">
                                      <p:cBhvr>
                                        <p:cTn id="151" dur="580">
                                          <p:stCondLst>
                                            <p:cond delay="0"/>
                                          </p:stCondLst>
                                        </p:cTn>
                                        <p:tgtEl>
                                          <p:spTgt spid="3">
                                            <p:txEl>
                                              <p:pRg st="9" end="9"/>
                                            </p:txEl>
                                          </p:spTgt>
                                        </p:tgtEl>
                                      </p:cBhvr>
                                    </p:animEffect>
                                    <p:anim calcmode="lin" valueType="num">
                                      <p:cBhvr>
                                        <p:cTn id="152"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3">
                                            <p:txEl>
                                              <p:pRg st="9" end="9"/>
                                            </p:txEl>
                                          </p:spTgt>
                                        </p:tgtEl>
                                      </p:cBhvr>
                                      <p:to x="100000" y="60000"/>
                                    </p:animScale>
                                    <p:animScale>
                                      <p:cBhvr>
                                        <p:cTn id="158" dur="166" decel="50000">
                                          <p:stCondLst>
                                            <p:cond delay="676"/>
                                          </p:stCondLst>
                                        </p:cTn>
                                        <p:tgtEl>
                                          <p:spTgt spid="3">
                                            <p:txEl>
                                              <p:pRg st="9" end="9"/>
                                            </p:txEl>
                                          </p:spTgt>
                                        </p:tgtEl>
                                      </p:cBhvr>
                                      <p:to x="100000" y="100000"/>
                                    </p:animScale>
                                    <p:animScale>
                                      <p:cBhvr>
                                        <p:cTn id="159" dur="26">
                                          <p:stCondLst>
                                            <p:cond delay="1312"/>
                                          </p:stCondLst>
                                        </p:cTn>
                                        <p:tgtEl>
                                          <p:spTgt spid="3">
                                            <p:txEl>
                                              <p:pRg st="9" end="9"/>
                                            </p:txEl>
                                          </p:spTgt>
                                        </p:tgtEl>
                                      </p:cBhvr>
                                      <p:to x="100000" y="80000"/>
                                    </p:animScale>
                                    <p:animScale>
                                      <p:cBhvr>
                                        <p:cTn id="160" dur="166" decel="50000">
                                          <p:stCondLst>
                                            <p:cond delay="1338"/>
                                          </p:stCondLst>
                                        </p:cTn>
                                        <p:tgtEl>
                                          <p:spTgt spid="3">
                                            <p:txEl>
                                              <p:pRg st="9" end="9"/>
                                            </p:txEl>
                                          </p:spTgt>
                                        </p:tgtEl>
                                      </p:cBhvr>
                                      <p:to x="100000" y="100000"/>
                                    </p:animScale>
                                    <p:animScale>
                                      <p:cBhvr>
                                        <p:cTn id="161" dur="26">
                                          <p:stCondLst>
                                            <p:cond delay="1642"/>
                                          </p:stCondLst>
                                        </p:cTn>
                                        <p:tgtEl>
                                          <p:spTgt spid="3">
                                            <p:txEl>
                                              <p:pRg st="9" end="9"/>
                                            </p:txEl>
                                          </p:spTgt>
                                        </p:tgtEl>
                                      </p:cBhvr>
                                      <p:to x="100000" y="90000"/>
                                    </p:animScale>
                                    <p:animScale>
                                      <p:cBhvr>
                                        <p:cTn id="162" dur="166" decel="50000">
                                          <p:stCondLst>
                                            <p:cond delay="1668"/>
                                          </p:stCondLst>
                                        </p:cTn>
                                        <p:tgtEl>
                                          <p:spTgt spid="3">
                                            <p:txEl>
                                              <p:pRg st="9" end="9"/>
                                            </p:txEl>
                                          </p:spTgt>
                                        </p:tgtEl>
                                      </p:cBhvr>
                                      <p:to x="100000" y="100000"/>
                                    </p:animScale>
                                    <p:animScale>
                                      <p:cBhvr>
                                        <p:cTn id="163" dur="26">
                                          <p:stCondLst>
                                            <p:cond delay="1808"/>
                                          </p:stCondLst>
                                        </p:cTn>
                                        <p:tgtEl>
                                          <p:spTgt spid="3">
                                            <p:txEl>
                                              <p:pRg st="9" end="9"/>
                                            </p:txEl>
                                          </p:spTgt>
                                        </p:tgtEl>
                                      </p:cBhvr>
                                      <p:to x="100000" y="95000"/>
                                    </p:animScale>
                                    <p:animScale>
                                      <p:cBhvr>
                                        <p:cTn id="164" dur="166" decel="50000">
                                          <p:stCondLst>
                                            <p:cond delay="1834"/>
                                          </p:stCondLst>
                                        </p:cTn>
                                        <p:tgtEl>
                                          <p:spTgt spid="3">
                                            <p:txEl>
                                              <p:pRg st="9" end="9"/>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txEl>
                                              <p:pRg st="10" end="10"/>
                                            </p:txEl>
                                          </p:spTgt>
                                        </p:tgtEl>
                                        <p:attrNameLst>
                                          <p:attrName>style.visibility</p:attrName>
                                        </p:attrNameLst>
                                      </p:cBhvr>
                                      <p:to>
                                        <p:strVal val="visible"/>
                                      </p:to>
                                    </p:set>
                                    <p:animEffect transition="in" filter="wipe(down)">
                                      <p:cBhvr>
                                        <p:cTn id="169" dur="580">
                                          <p:stCondLst>
                                            <p:cond delay="0"/>
                                          </p:stCondLst>
                                        </p:cTn>
                                        <p:tgtEl>
                                          <p:spTgt spid="3">
                                            <p:txEl>
                                              <p:pRg st="10" end="10"/>
                                            </p:txEl>
                                          </p:spTgt>
                                        </p:tgtEl>
                                      </p:cBhvr>
                                    </p:animEffect>
                                    <p:anim calcmode="lin" valueType="num">
                                      <p:cBhvr>
                                        <p:cTn id="170"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3">
                                            <p:txEl>
                                              <p:pRg st="10" end="10"/>
                                            </p:txEl>
                                          </p:spTgt>
                                        </p:tgtEl>
                                      </p:cBhvr>
                                      <p:to x="100000" y="60000"/>
                                    </p:animScale>
                                    <p:animScale>
                                      <p:cBhvr>
                                        <p:cTn id="176" dur="166" decel="50000">
                                          <p:stCondLst>
                                            <p:cond delay="676"/>
                                          </p:stCondLst>
                                        </p:cTn>
                                        <p:tgtEl>
                                          <p:spTgt spid="3">
                                            <p:txEl>
                                              <p:pRg st="10" end="10"/>
                                            </p:txEl>
                                          </p:spTgt>
                                        </p:tgtEl>
                                      </p:cBhvr>
                                      <p:to x="100000" y="100000"/>
                                    </p:animScale>
                                    <p:animScale>
                                      <p:cBhvr>
                                        <p:cTn id="177" dur="26">
                                          <p:stCondLst>
                                            <p:cond delay="1312"/>
                                          </p:stCondLst>
                                        </p:cTn>
                                        <p:tgtEl>
                                          <p:spTgt spid="3">
                                            <p:txEl>
                                              <p:pRg st="10" end="10"/>
                                            </p:txEl>
                                          </p:spTgt>
                                        </p:tgtEl>
                                      </p:cBhvr>
                                      <p:to x="100000" y="80000"/>
                                    </p:animScale>
                                    <p:animScale>
                                      <p:cBhvr>
                                        <p:cTn id="178" dur="166" decel="50000">
                                          <p:stCondLst>
                                            <p:cond delay="1338"/>
                                          </p:stCondLst>
                                        </p:cTn>
                                        <p:tgtEl>
                                          <p:spTgt spid="3">
                                            <p:txEl>
                                              <p:pRg st="10" end="10"/>
                                            </p:txEl>
                                          </p:spTgt>
                                        </p:tgtEl>
                                      </p:cBhvr>
                                      <p:to x="100000" y="100000"/>
                                    </p:animScale>
                                    <p:animScale>
                                      <p:cBhvr>
                                        <p:cTn id="179" dur="26">
                                          <p:stCondLst>
                                            <p:cond delay="1642"/>
                                          </p:stCondLst>
                                        </p:cTn>
                                        <p:tgtEl>
                                          <p:spTgt spid="3">
                                            <p:txEl>
                                              <p:pRg st="10" end="10"/>
                                            </p:txEl>
                                          </p:spTgt>
                                        </p:tgtEl>
                                      </p:cBhvr>
                                      <p:to x="100000" y="90000"/>
                                    </p:animScale>
                                    <p:animScale>
                                      <p:cBhvr>
                                        <p:cTn id="180" dur="166" decel="50000">
                                          <p:stCondLst>
                                            <p:cond delay="1668"/>
                                          </p:stCondLst>
                                        </p:cTn>
                                        <p:tgtEl>
                                          <p:spTgt spid="3">
                                            <p:txEl>
                                              <p:pRg st="10" end="10"/>
                                            </p:txEl>
                                          </p:spTgt>
                                        </p:tgtEl>
                                      </p:cBhvr>
                                      <p:to x="100000" y="100000"/>
                                    </p:animScale>
                                    <p:animScale>
                                      <p:cBhvr>
                                        <p:cTn id="181" dur="26">
                                          <p:stCondLst>
                                            <p:cond delay="1808"/>
                                          </p:stCondLst>
                                        </p:cTn>
                                        <p:tgtEl>
                                          <p:spTgt spid="3">
                                            <p:txEl>
                                              <p:pRg st="10" end="10"/>
                                            </p:txEl>
                                          </p:spTgt>
                                        </p:tgtEl>
                                      </p:cBhvr>
                                      <p:to x="100000" y="95000"/>
                                    </p:animScale>
                                    <p:animScale>
                                      <p:cBhvr>
                                        <p:cTn id="182" dur="166" decel="50000">
                                          <p:stCondLst>
                                            <p:cond delay="1834"/>
                                          </p:stCondLst>
                                        </p:cTn>
                                        <p:tgtEl>
                                          <p:spTgt spid="3">
                                            <p:txEl>
                                              <p:pRg st="10" end="10"/>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3">
                                            <p:txEl>
                                              <p:pRg st="11" end="11"/>
                                            </p:txEl>
                                          </p:spTgt>
                                        </p:tgtEl>
                                        <p:attrNameLst>
                                          <p:attrName>style.visibility</p:attrName>
                                        </p:attrNameLst>
                                      </p:cBhvr>
                                      <p:to>
                                        <p:strVal val="visible"/>
                                      </p:to>
                                    </p:set>
                                    <p:animEffect transition="in" filter="wipe(down)">
                                      <p:cBhvr>
                                        <p:cTn id="187" dur="580">
                                          <p:stCondLst>
                                            <p:cond delay="0"/>
                                          </p:stCondLst>
                                        </p:cTn>
                                        <p:tgtEl>
                                          <p:spTgt spid="3">
                                            <p:txEl>
                                              <p:pRg st="11" end="11"/>
                                            </p:txEl>
                                          </p:spTgt>
                                        </p:tgtEl>
                                      </p:cBhvr>
                                    </p:animEffect>
                                    <p:anim calcmode="lin" valueType="num">
                                      <p:cBhvr>
                                        <p:cTn id="188"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3">
                                            <p:txEl>
                                              <p:pRg st="11" end="11"/>
                                            </p:txEl>
                                          </p:spTgt>
                                        </p:tgtEl>
                                      </p:cBhvr>
                                      <p:to x="100000" y="60000"/>
                                    </p:animScale>
                                    <p:animScale>
                                      <p:cBhvr>
                                        <p:cTn id="194" dur="166" decel="50000">
                                          <p:stCondLst>
                                            <p:cond delay="676"/>
                                          </p:stCondLst>
                                        </p:cTn>
                                        <p:tgtEl>
                                          <p:spTgt spid="3">
                                            <p:txEl>
                                              <p:pRg st="11" end="11"/>
                                            </p:txEl>
                                          </p:spTgt>
                                        </p:tgtEl>
                                      </p:cBhvr>
                                      <p:to x="100000" y="100000"/>
                                    </p:animScale>
                                    <p:animScale>
                                      <p:cBhvr>
                                        <p:cTn id="195" dur="26">
                                          <p:stCondLst>
                                            <p:cond delay="1312"/>
                                          </p:stCondLst>
                                        </p:cTn>
                                        <p:tgtEl>
                                          <p:spTgt spid="3">
                                            <p:txEl>
                                              <p:pRg st="11" end="11"/>
                                            </p:txEl>
                                          </p:spTgt>
                                        </p:tgtEl>
                                      </p:cBhvr>
                                      <p:to x="100000" y="80000"/>
                                    </p:animScale>
                                    <p:animScale>
                                      <p:cBhvr>
                                        <p:cTn id="196" dur="166" decel="50000">
                                          <p:stCondLst>
                                            <p:cond delay="1338"/>
                                          </p:stCondLst>
                                        </p:cTn>
                                        <p:tgtEl>
                                          <p:spTgt spid="3">
                                            <p:txEl>
                                              <p:pRg st="11" end="11"/>
                                            </p:txEl>
                                          </p:spTgt>
                                        </p:tgtEl>
                                      </p:cBhvr>
                                      <p:to x="100000" y="100000"/>
                                    </p:animScale>
                                    <p:animScale>
                                      <p:cBhvr>
                                        <p:cTn id="197" dur="26">
                                          <p:stCondLst>
                                            <p:cond delay="1642"/>
                                          </p:stCondLst>
                                        </p:cTn>
                                        <p:tgtEl>
                                          <p:spTgt spid="3">
                                            <p:txEl>
                                              <p:pRg st="11" end="11"/>
                                            </p:txEl>
                                          </p:spTgt>
                                        </p:tgtEl>
                                      </p:cBhvr>
                                      <p:to x="100000" y="90000"/>
                                    </p:animScale>
                                    <p:animScale>
                                      <p:cBhvr>
                                        <p:cTn id="198" dur="166" decel="50000">
                                          <p:stCondLst>
                                            <p:cond delay="1668"/>
                                          </p:stCondLst>
                                        </p:cTn>
                                        <p:tgtEl>
                                          <p:spTgt spid="3">
                                            <p:txEl>
                                              <p:pRg st="11" end="11"/>
                                            </p:txEl>
                                          </p:spTgt>
                                        </p:tgtEl>
                                      </p:cBhvr>
                                      <p:to x="100000" y="100000"/>
                                    </p:animScale>
                                    <p:animScale>
                                      <p:cBhvr>
                                        <p:cTn id="199" dur="26">
                                          <p:stCondLst>
                                            <p:cond delay="1808"/>
                                          </p:stCondLst>
                                        </p:cTn>
                                        <p:tgtEl>
                                          <p:spTgt spid="3">
                                            <p:txEl>
                                              <p:pRg st="11" end="11"/>
                                            </p:txEl>
                                          </p:spTgt>
                                        </p:tgtEl>
                                      </p:cBhvr>
                                      <p:to x="100000" y="95000"/>
                                    </p:animScale>
                                    <p:animScale>
                                      <p:cBhvr>
                                        <p:cTn id="200" dur="166" decel="50000">
                                          <p:stCondLst>
                                            <p:cond delay="1834"/>
                                          </p:stCondLst>
                                        </p:cTn>
                                        <p:tgtEl>
                                          <p:spTgt spid="3">
                                            <p:txEl>
                                              <p:pRg st="11" end="11"/>
                                            </p:txEl>
                                          </p:spTgt>
                                        </p:tgtEl>
                                      </p:cBhvr>
                                      <p:to x="100000" y="100000"/>
                                    </p:animScale>
                                  </p:childTnLst>
                                </p:cTn>
                              </p:par>
                            </p:childTnLst>
                          </p:cTn>
                        </p:par>
                      </p:childTnLst>
                    </p:cTn>
                  </p:par>
                  <p:par>
                    <p:cTn id="201" fill="hold">
                      <p:stCondLst>
                        <p:cond delay="indefinite"/>
                      </p:stCondLst>
                      <p:childTnLst>
                        <p:par>
                          <p:cTn id="202" fill="hold">
                            <p:stCondLst>
                              <p:cond delay="0"/>
                            </p:stCondLst>
                            <p:childTnLst>
                              <p:par>
                                <p:cTn id="203" presetID="16" presetClass="entr" presetSubtype="21" fill="hold" nodeType="clickEffect">
                                  <p:stCondLst>
                                    <p:cond delay="0"/>
                                  </p:stCondLst>
                                  <p:childTnLst>
                                    <p:set>
                                      <p:cBhvr>
                                        <p:cTn id="204" dur="1" fill="hold">
                                          <p:stCondLst>
                                            <p:cond delay="0"/>
                                          </p:stCondLst>
                                        </p:cTn>
                                        <p:tgtEl>
                                          <p:spTgt spid="4"/>
                                        </p:tgtEl>
                                        <p:attrNameLst>
                                          <p:attrName>style.visibility</p:attrName>
                                        </p:attrNameLst>
                                      </p:cBhvr>
                                      <p:to>
                                        <p:strVal val="visible"/>
                                      </p:to>
                                    </p:set>
                                    <p:animEffect transition="in" filter="barn(inVertical)">
                                      <p:cBhvr>
                                        <p:cTn id="20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0"/>
            <a:ext cx="12192000" cy="6858000"/>
          </a:xfrm>
        </p:spPr>
        <p:txBody>
          <a:bodyPr/>
          <a:lstStyle/>
          <a:p>
            <a:pPr marL="0" indent="0">
              <a:buNone/>
            </a:pPr>
            <a:endParaRPr lang="en-US" dirty="0" smtClean="0">
              <a:latin typeface="Andalus" panose="02020603050405020304" pitchFamily="18" charset="-78"/>
              <a:cs typeface="Andalus" panose="02020603050405020304" pitchFamily="18" charset="-78"/>
            </a:endParaRPr>
          </a:p>
          <a:p>
            <a:pPr marL="0" indent="0">
              <a:buNone/>
            </a:pPr>
            <a:r>
              <a:rPr lang="en-US" dirty="0">
                <a:latin typeface="Andalus" panose="02020603050405020304" pitchFamily="18" charset="-78"/>
                <a:cs typeface="Andalus" panose="02020603050405020304" pitchFamily="18" charset="-78"/>
              </a:rPr>
              <a:t> </a:t>
            </a:r>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260389"/>
            <a:ext cx="5643154" cy="5597611"/>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3155" y="1260389"/>
            <a:ext cx="6548845" cy="5597611"/>
          </a:xfrm>
          <a:prstGeom prst="rect">
            <a:avLst/>
          </a:prstGeom>
        </p:spPr>
      </p:pic>
      <p:sp>
        <p:nvSpPr>
          <p:cNvPr id="2" name="Rectangle 1"/>
          <p:cNvSpPr/>
          <p:nvPr/>
        </p:nvSpPr>
        <p:spPr>
          <a:xfrm>
            <a:off x="1005016" y="830648"/>
            <a:ext cx="2940908" cy="369332"/>
          </a:xfrm>
          <a:prstGeom prst="rect">
            <a:avLst/>
          </a:prstGeom>
        </p:spPr>
        <p:txBody>
          <a:bodyPr wrap="square">
            <a:spAutoFit/>
          </a:bodyPr>
          <a:lstStyle/>
          <a:p>
            <a:r>
              <a:rPr lang="en-US" dirty="0">
                <a:latin typeface="Andalus" panose="02020603050405020304" pitchFamily="18" charset="-78"/>
                <a:cs typeface="Andalus" panose="02020603050405020304" pitchFamily="18" charset="-78"/>
              </a:rPr>
              <a:t>Seawater desalination </a:t>
            </a:r>
            <a:endParaRPr lang="en-US" dirty="0"/>
          </a:p>
        </p:txBody>
      </p:sp>
      <p:sp>
        <p:nvSpPr>
          <p:cNvPr id="3" name="Rectangle 2"/>
          <p:cNvSpPr/>
          <p:nvPr/>
        </p:nvSpPr>
        <p:spPr>
          <a:xfrm>
            <a:off x="7171021" y="891055"/>
            <a:ext cx="2973891" cy="369332"/>
          </a:xfrm>
          <a:prstGeom prst="rect">
            <a:avLst/>
          </a:prstGeom>
        </p:spPr>
        <p:txBody>
          <a:bodyPr wrap="square">
            <a:spAutoFit/>
          </a:bodyPr>
          <a:lstStyle/>
          <a:p>
            <a:r>
              <a:rPr lang="en-US" dirty="0">
                <a:latin typeface="Andalus" panose="02020603050405020304" pitchFamily="18" charset="-78"/>
                <a:cs typeface="Andalus" panose="02020603050405020304" pitchFamily="18" charset="-78"/>
              </a:rPr>
              <a:t>Rainwater harvesting (RWH) </a:t>
            </a:r>
            <a:endParaRPr lang="en-US" dirty="0"/>
          </a:p>
        </p:txBody>
      </p:sp>
    </p:spTree>
    <p:extLst>
      <p:ext uri="{BB962C8B-B14F-4D97-AF65-F5344CB8AC3E}">
        <p14:creationId xmlns:p14="http://schemas.microsoft.com/office/powerpoint/2010/main" val="1449133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80">
                                          <p:stCondLst>
                                            <p:cond delay="0"/>
                                          </p:stCondLst>
                                        </p:cTn>
                                        <p:tgtEl>
                                          <p:spTgt spid="7"/>
                                        </p:tgtEl>
                                      </p:cBhvr>
                                    </p:animEffect>
                                    <p:anim calcmode="lin" valueType="num">
                                      <p:cBhvr>
                                        <p:cTn id="3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6" dur="26">
                                          <p:stCondLst>
                                            <p:cond delay="650"/>
                                          </p:stCondLst>
                                        </p:cTn>
                                        <p:tgtEl>
                                          <p:spTgt spid="7"/>
                                        </p:tgtEl>
                                      </p:cBhvr>
                                      <p:to x="100000" y="60000"/>
                                    </p:animScale>
                                    <p:animScale>
                                      <p:cBhvr>
                                        <p:cTn id="37" dur="166" decel="50000">
                                          <p:stCondLst>
                                            <p:cond delay="676"/>
                                          </p:stCondLst>
                                        </p:cTn>
                                        <p:tgtEl>
                                          <p:spTgt spid="7"/>
                                        </p:tgtEl>
                                      </p:cBhvr>
                                      <p:to x="100000" y="100000"/>
                                    </p:animScale>
                                    <p:animScale>
                                      <p:cBhvr>
                                        <p:cTn id="38" dur="26">
                                          <p:stCondLst>
                                            <p:cond delay="1312"/>
                                          </p:stCondLst>
                                        </p:cTn>
                                        <p:tgtEl>
                                          <p:spTgt spid="7"/>
                                        </p:tgtEl>
                                      </p:cBhvr>
                                      <p:to x="100000" y="80000"/>
                                    </p:animScale>
                                    <p:animScale>
                                      <p:cBhvr>
                                        <p:cTn id="39" dur="166" decel="50000">
                                          <p:stCondLst>
                                            <p:cond delay="1338"/>
                                          </p:stCondLst>
                                        </p:cTn>
                                        <p:tgtEl>
                                          <p:spTgt spid="7"/>
                                        </p:tgtEl>
                                      </p:cBhvr>
                                      <p:to x="100000" y="100000"/>
                                    </p:animScale>
                                    <p:animScale>
                                      <p:cBhvr>
                                        <p:cTn id="40" dur="26">
                                          <p:stCondLst>
                                            <p:cond delay="1642"/>
                                          </p:stCondLst>
                                        </p:cTn>
                                        <p:tgtEl>
                                          <p:spTgt spid="7"/>
                                        </p:tgtEl>
                                      </p:cBhvr>
                                      <p:to x="100000" y="90000"/>
                                    </p:animScale>
                                    <p:animScale>
                                      <p:cBhvr>
                                        <p:cTn id="41" dur="166" decel="50000">
                                          <p:stCondLst>
                                            <p:cond delay="1668"/>
                                          </p:stCondLst>
                                        </p:cTn>
                                        <p:tgtEl>
                                          <p:spTgt spid="7"/>
                                        </p:tgtEl>
                                      </p:cBhvr>
                                      <p:to x="100000" y="100000"/>
                                    </p:animScale>
                                    <p:animScale>
                                      <p:cBhvr>
                                        <p:cTn id="42" dur="26">
                                          <p:stCondLst>
                                            <p:cond delay="1808"/>
                                          </p:stCondLst>
                                        </p:cTn>
                                        <p:tgtEl>
                                          <p:spTgt spid="7"/>
                                        </p:tgtEl>
                                      </p:cBhvr>
                                      <p:to x="100000" y="95000"/>
                                    </p:animScale>
                                    <p:animScale>
                                      <p:cBhvr>
                                        <p:cTn id="43"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endParaRPr lang="en-US" i="1" dirty="0" smtClean="0"/>
          </a:p>
          <a:p>
            <a:r>
              <a:rPr lang="en-US" i="1" dirty="0" smtClean="0"/>
              <a:t>The </a:t>
            </a:r>
            <a:r>
              <a:rPr lang="en-US" i="1" dirty="0"/>
              <a:t>costs of the water crisis in Jordan</a:t>
            </a:r>
            <a:r>
              <a:rPr lang="en-US" dirty="0"/>
              <a:t>. UNICEF Jordan. (</a:t>
            </a:r>
            <a:r>
              <a:rPr lang="en-US" dirty="0" err="1"/>
              <a:t>n.d.</a:t>
            </a:r>
            <a:r>
              <a:rPr lang="en-US" dirty="0"/>
              <a:t>). Retrieved May 7, 2023, from https://www.unicef.org/jordan/costs-water-crisis-jordan </a:t>
            </a:r>
          </a:p>
          <a:p>
            <a:pPr marL="0" indent="0">
              <a:buNone/>
            </a:pPr>
            <a:endParaRPr lang="en-US" dirty="0"/>
          </a:p>
          <a:p>
            <a:r>
              <a:rPr lang="en-US" dirty="0"/>
              <a:t> </a:t>
            </a:r>
            <a:r>
              <a:rPr lang="en-US" i="1" dirty="0"/>
              <a:t>Water stress in Jordan - Executive Summary</a:t>
            </a:r>
            <a:r>
              <a:rPr lang="en-US" dirty="0"/>
              <a:t>. UNICEF Jordan. (</a:t>
            </a:r>
            <a:r>
              <a:rPr lang="en-US" dirty="0" err="1"/>
              <a:t>n.d.</a:t>
            </a:r>
            <a:r>
              <a:rPr lang="en-US" dirty="0"/>
              <a:t>). Retrieved May 7, 2023, from https://www.unicef.org/jordan/water-stress-jordan-executive-summary </a:t>
            </a:r>
            <a:endParaRPr lang="en-US" dirty="0" smtClean="0"/>
          </a:p>
          <a:p>
            <a:pPr marL="0" indent="0">
              <a:buNone/>
            </a:pPr>
            <a:endParaRPr lang="en-US" dirty="0"/>
          </a:p>
          <a:p>
            <a:r>
              <a:rPr lang="en-US" i="1" dirty="0"/>
              <a:t>Jordan Country Risk Brief</a:t>
            </a:r>
            <a:r>
              <a:rPr lang="en-US" dirty="0"/>
              <a:t>. Climate. (</a:t>
            </a:r>
            <a:r>
              <a:rPr lang="en-US" dirty="0" err="1"/>
              <a:t>n.d.</a:t>
            </a:r>
            <a:r>
              <a:rPr lang="en-US" dirty="0"/>
              <a:t>). https://climate-diplomacy.org/magazine/conflict/jordan-country-risk-brief </a:t>
            </a:r>
          </a:p>
          <a:p>
            <a:pPr>
              <a:buFont typeface="Wingdings" panose="05000000000000000000" pitchFamily="2" charset="2"/>
              <a:buChar char="Ø"/>
            </a:pPr>
            <a:endParaRPr lang="en-US" dirty="0" smtClean="0">
              <a:hlinkClick r:id="rId2"/>
            </a:endParaRPr>
          </a:p>
          <a:p>
            <a:pPr>
              <a:buFont typeface="Wingdings" panose="05000000000000000000" pitchFamily="2" charset="2"/>
              <a:buChar char="Ø"/>
            </a:pPr>
            <a:r>
              <a:rPr lang="en-US" dirty="0"/>
              <a:t>Times, N. Y., &amp; last updated: Nov 13, 2022. (2022, November 13). </a:t>
            </a:r>
            <a:r>
              <a:rPr lang="en-US" i="1" dirty="0"/>
              <a:t>Jordan is running out of water supplies, a grim glimpse of the future - </a:t>
            </a:r>
            <a:r>
              <a:rPr lang="en-US" i="1" dirty="0" err="1"/>
              <a:t>jordan</a:t>
            </a:r>
            <a:r>
              <a:rPr lang="en-US" i="1" dirty="0"/>
              <a:t> news :  latest news from Jordan, </a:t>
            </a:r>
            <a:r>
              <a:rPr lang="en-US" i="1" dirty="0" err="1"/>
              <a:t>mena</a:t>
            </a:r>
            <a:r>
              <a:rPr lang="en-US" dirty="0"/>
              <a:t>. Jordan News | Latest News from Jordan, MENA. https://www.jordannews.jo/Section-106/Features/Jordan-is-running-out-of-water-supplies-a-grim-glimpse-of-the-future-24464 </a:t>
            </a:r>
          </a:p>
          <a:p>
            <a:pPr>
              <a:buFont typeface="Wingdings" panose="05000000000000000000" pitchFamily="2" charset="2"/>
              <a:buChar char="Ø"/>
            </a:pPr>
            <a:endParaRPr lang="en-US" dirty="0" smtClean="0">
              <a:hlinkClick r:id="rId3"/>
            </a:endParaRPr>
          </a:p>
          <a:p>
            <a:pPr>
              <a:buFont typeface="Wingdings" panose="05000000000000000000" pitchFamily="2" charset="2"/>
              <a:buChar char="Ø"/>
            </a:pPr>
            <a:r>
              <a:rPr lang="en-US" dirty="0" err="1"/>
              <a:t>Saiesha</a:t>
            </a:r>
            <a:r>
              <a:rPr lang="en-US" dirty="0"/>
              <a:t>. (2022, April 14). </a:t>
            </a:r>
            <a:r>
              <a:rPr lang="en-US" i="1" dirty="0"/>
              <a:t>7 facts about water scarcity in Jordan</a:t>
            </a:r>
            <a:r>
              <a:rPr lang="en-US" dirty="0"/>
              <a:t>. The </a:t>
            </a:r>
            <a:r>
              <a:rPr lang="en-US" dirty="0" err="1"/>
              <a:t>Borgen</a:t>
            </a:r>
            <a:r>
              <a:rPr lang="en-US" dirty="0"/>
              <a:t> Project. https://borgenproject.org/water-scarcity-in-jordan/ </a:t>
            </a:r>
          </a:p>
          <a:p>
            <a:pPr>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4082118848"/>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366932278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1980</TotalTime>
  <Words>405</Words>
  <Application>Microsoft Office PowerPoint</Application>
  <PresentationFormat>Widescreen</PresentationFormat>
  <Paragraphs>74</Paragraphs>
  <Slides>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Agency FB</vt:lpstr>
      <vt:lpstr>Andalus</vt:lpstr>
      <vt:lpstr>Arial</vt:lpstr>
      <vt:lpstr>Bahnschrift Condensed</vt:lpstr>
      <vt:lpstr>Calibri</vt:lpstr>
      <vt:lpstr>Century Gothic</vt:lpstr>
      <vt:lpstr>Wingdings</vt:lpstr>
      <vt:lpstr>Wingdings 3</vt:lpstr>
      <vt:lpstr>Slice</vt:lpstr>
      <vt:lpstr>Water Crisis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 Dawahrah</dc:creator>
  <cp:lastModifiedBy>Sahar Dawahrah</cp:lastModifiedBy>
  <cp:revision>65</cp:revision>
  <dcterms:created xsi:type="dcterms:W3CDTF">2023-05-03T11:03:35Z</dcterms:created>
  <dcterms:modified xsi:type="dcterms:W3CDTF">2023-05-18T06:26:32Z</dcterms:modified>
</cp:coreProperties>
</file>