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1581-DF12-43DD-8AD0-C03EEEE1825E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454E-5CFE-4E28-81D5-1DCBAEAB7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46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1581-DF12-43DD-8AD0-C03EEEE1825E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454E-5CFE-4E28-81D5-1DCBAEAB7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53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1581-DF12-43DD-8AD0-C03EEEE1825E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454E-5CFE-4E28-81D5-1DCBAEAB7F2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61677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1581-DF12-43DD-8AD0-C03EEEE1825E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454E-5CFE-4E28-81D5-1DCBAEAB7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824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1581-DF12-43DD-8AD0-C03EEEE1825E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454E-5CFE-4E28-81D5-1DCBAEAB7F2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90318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1581-DF12-43DD-8AD0-C03EEEE1825E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454E-5CFE-4E28-81D5-1DCBAEAB7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9989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1581-DF12-43DD-8AD0-C03EEEE1825E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454E-5CFE-4E28-81D5-1DCBAEAB7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766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1581-DF12-43DD-8AD0-C03EEEE1825E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454E-5CFE-4E28-81D5-1DCBAEAB7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03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1581-DF12-43DD-8AD0-C03EEEE1825E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454E-5CFE-4E28-81D5-1DCBAEAB7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400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1581-DF12-43DD-8AD0-C03EEEE1825E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454E-5CFE-4E28-81D5-1DCBAEAB7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766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1581-DF12-43DD-8AD0-C03EEEE1825E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454E-5CFE-4E28-81D5-1DCBAEAB7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093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1581-DF12-43DD-8AD0-C03EEEE1825E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454E-5CFE-4E28-81D5-1DCBAEAB7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462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1581-DF12-43DD-8AD0-C03EEEE1825E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454E-5CFE-4E28-81D5-1DCBAEAB7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516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1581-DF12-43DD-8AD0-C03EEEE1825E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454E-5CFE-4E28-81D5-1DCBAEAB7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069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1581-DF12-43DD-8AD0-C03EEEE1825E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454E-5CFE-4E28-81D5-1DCBAEAB7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783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1581-DF12-43DD-8AD0-C03EEEE1825E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454E-5CFE-4E28-81D5-1DCBAEAB7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832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A1581-DF12-43DD-8AD0-C03EEEE1825E}" type="datetimeFigureOut">
              <a:rPr lang="en-US" smtClean="0"/>
              <a:t>5/14/2023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4CA454E-5CFE-4E28-81D5-1DCBAEAB7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8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healthyweight/effects/index.html" TargetMode="External"/><Relationship Id="rId2" Type="http://schemas.openxmlformats.org/officeDocument/2006/relationships/hyperlink" Target="https://www.hsph.harvard.edu/obesity-prevention-source/obesity-consequences/health-effects/#:~:text=Obesity%20increases%20the%20risk%20of,changes%20in%20hormones%20and%20metabolis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dlineplus.gov/ency/patientinstructions/000348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19451-F68A-4F36-88A9-B77539896E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3925" y="1321056"/>
            <a:ext cx="10684151" cy="1991979"/>
          </a:xfrm>
        </p:spPr>
        <p:txBody>
          <a:bodyPr anchor="b">
            <a:normAutofit/>
          </a:bodyPr>
          <a:lstStyle/>
          <a:p>
            <a:pPr algn="ctr"/>
            <a:r>
              <a:rPr lang="en-US" sz="6600" i="1" dirty="0">
                <a:solidFill>
                  <a:schemeClr val="tx2"/>
                </a:solidFill>
                <a:latin typeface="Bahnschrift SemiCondensed" panose="020B0502040204020203" pitchFamily="34" charset="0"/>
              </a:rPr>
              <a:t>Obesity</a:t>
            </a:r>
            <a:r>
              <a:rPr lang="en-US" sz="5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5989FD-069C-4095-909B-949BA6D3AA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1395" y="3525490"/>
            <a:ext cx="9469211" cy="865639"/>
          </a:xfrm>
        </p:spPr>
        <p:txBody>
          <a:bodyPr anchor="t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dirty="0">
                <a:solidFill>
                  <a:schemeClr val="tx2"/>
                </a:solidFill>
                <a:latin typeface="Bahnschrift SemiCondensed" panose="020B0502040204020203" pitchFamily="34" charset="0"/>
                <a:ea typeface="+mj-ea"/>
                <a:cs typeface="+mj-cs"/>
              </a:rPr>
              <a:t>By: Sulaf,Selena,Yasmeen</a:t>
            </a:r>
          </a:p>
        </p:txBody>
      </p:sp>
    </p:spTree>
    <p:extLst>
      <p:ext uri="{BB962C8B-B14F-4D97-AF65-F5344CB8AC3E}">
        <p14:creationId xmlns:p14="http://schemas.microsoft.com/office/powerpoint/2010/main" val="3094679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4BB1C-904F-401C-81C7-50017C5A0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What is obesity?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ACEF5B-CF41-4236-BE33-997FB3D8A0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53593"/>
            <a:ext cx="8596668" cy="4487770"/>
          </a:xfrm>
        </p:spPr>
        <p:txBody>
          <a:bodyPr>
            <a:normAutofit/>
          </a:bodyPr>
          <a:lstStyle/>
          <a:p>
            <a:r>
              <a:rPr lang="en-US" sz="2400" dirty="0"/>
              <a:t> Obesity also known as overweight is a chronic disease having extra amounts of fat in your body that poses a risk in your health and many more, and it is usually caused by over eating and not doing any exercises. </a:t>
            </a:r>
          </a:p>
          <a:p>
            <a:endParaRPr lang="en-US" sz="2400" dirty="0"/>
          </a:p>
        </p:txBody>
      </p:sp>
      <p:pic>
        <p:nvPicPr>
          <p:cNvPr id="1026" name="Picture 2" descr="Obesity Vector Art, Icons, and Graphics for Free Download">
            <a:extLst>
              <a:ext uri="{FF2B5EF4-FFF2-40B4-BE49-F238E27FC236}">
                <a16:creationId xmlns:a16="http://schemas.microsoft.com/office/drawing/2014/main" id="{92BBA01A-6F8A-4AE2-A9F7-A40A2FC5C9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986" y="3968318"/>
            <a:ext cx="3403472" cy="2403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2304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5C3B-8483-4DCA-BF31-69E44F59F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3 types of classes in obesity?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4687B-65E6-4E93-BE87-22C2880A2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00791"/>
            <a:ext cx="8596668" cy="3880773"/>
          </a:xfrm>
        </p:spPr>
        <p:txBody>
          <a:bodyPr/>
          <a:lstStyle/>
          <a:p>
            <a:r>
              <a:rPr lang="en-US" dirty="0"/>
              <a:t>Class 1 of obesity which has the lowest risk of any health diseases. BMI (body mass index) is 30.0 to 34.9.</a:t>
            </a:r>
          </a:p>
          <a:p>
            <a:endParaRPr lang="en-US" dirty="0"/>
          </a:p>
          <a:p>
            <a:r>
              <a:rPr lang="en-US" dirty="0"/>
              <a:t>Class 2 of obesity which has an average risk of any health diseases. BMI (body mass index) is 35.0 to 39.9.</a:t>
            </a:r>
          </a:p>
          <a:p>
            <a:endParaRPr lang="en-US" dirty="0"/>
          </a:p>
          <a:p>
            <a:r>
              <a:rPr lang="en-US" dirty="0"/>
              <a:t>Class 3 of obesity which has the highest risk of any disease health disease. BMI (body mass index) is identical or greater than 40.0.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513FE5F-7852-47B1-BDFD-FD9976AB74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5878" y="5105276"/>
            <a:ext cx="2943225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892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F9AFE-4A97-488B-9DAE-B53B01070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that obese people may face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BC6B3-E96A-4E15-97CC-94D63C6D0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78699"/>
            <a:ext cx="8596668" cy="388077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Other than illnesses and what we have stated before: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en-US" sz="20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breathlessness.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en-US" sz="20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increased sweating.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en-US" sz="20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snoring.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en-US" sz="20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difficulty doing physical activity.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en-US" sz="20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often feeling very tired.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en-US" sz="20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joint and back pain.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en-US" sz="20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low confidence and self-esteem.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en-US" sz="20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feeling isolated</a:t>
            </a:r>
            <a:r>
              <a:rPr lang="en-US" sz="2000" b="0" i="0" dirty="0">
                <a:solidFill>
                  <a:srgbClr val="BDC1C6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972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C59F5-BFD1-4A3D-96DA-2B34C259D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effect of obesity?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68ED7-914B-4E3C-AF2D-613F51F53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/>
          <a:lstStyle/>
          <a:p>
            <a:r>
              <a:rPr lang="en-US" dirty="0"/>
              <a:t>Obesity causes many dangerous and deadly diseases like diabetes, heart disease, and some types of cancers.</a:t>
            </a:r>
          </a:p>
          <a:p>
            <a:endParaRPr lang="en-US" dirty="0"/>
          </a:p>
          <a:p>
            <a:r>
              <a:rPr lang="en-US" dirty="0"/>
              <a:t>Also another cause of obesity is that you can get a heart attack or stroke at any moment only by having an extra amount of fat in your body.</a:t>
            </a:r>
          </a:p>
          <a:p>
            <a:endParaRPr lang="en-US" dirty="0"/>
          </a:p>
          <a:p>
            <a:r>
              <a:rPr lang="en-US" dirty="0"/>
              <a:t>A major effect on people is that it can be mental illnesses and most people wouldn’t be happy and it will cause them to become insecure and may escalate to suicide.    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44B276D-1E35-46D0-B86F-59321AF84B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2359" y="4998622"/>
            <a:ext cx="2503987" cy="1648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671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BEF12-8E55-4C22-AB67-1271100F8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Effects points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2CAC0-3710-4627-AA2C-572C2A942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/>
          <a:lstStyle/>
          <a:p>
            <a:r>
              <a:rPr lang="en-US" dirty="0"/>
              <a:t>High blood pressure</a:t>
            </a:r>
          </a:p>
          <a:p>
            <a:r>
              <a:rPr lang="en-US" dirty="0"/>
              <a:t>High cholesterol</a:t>
            </a:r>
          </a:p>
          <a:p>
            <a:r>
              <a:rPr lang="en-US" dirty="0"/>
              <a:t>Type 2 diabetes</a:t>
            </a:r>
          </a:p>
          <a:p>
            <a:r>
              <a:rPr lang="en-US" dirty="0"/>
              <a:t>Coronary heart disease</a:t>
            </a:r>
          </a:p>
          <a:p>
            <a:r>
              <a:rPr lang="en-US" dirty="0"/>
              <a:t>Stroke</a:t>
            </a:r>
          </a:p>
          <a:p>
            <a:r>
              <a:rPr lang="en-US" dirty="0"/>
              <a:t>Gallbladder disease</a:t>
            </a:r>
          </a:p>
          <a:p>
            <a:r>
              <a:rPr lang="en-US" dirty="0"/>
              <a:t>Body pain and difficulty with physical functioning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67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1AFAD-F25D-4881-95F9-EFE14E384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Recourses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82505-2A18-4E7D-9035-A90452624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  <a:hlinkClick r:id="rId2"/>
              </a:rPr>
              <a:t>https://www.hsph.harvard.edu/obesity-prevention-source/obesity-consequences/health-effects/#:~:text=Obesity%20increases%20the%20risk%20of,changes%20in%20hormones%20and%20metabolism</a:t>
            </a:r>
            <a:endParaRPr lang="en-US" dirty="0">
              <a:effectLst/>
            </a:endParaRPr>
          </a:p>
          <a:p>
            <a:pPr marL="0" indent="0">
              <a:buNone/>
            </a:pPr>
            <a:r>
              <a:rPr lang="en-US" dirty="0"/>
              <a:t>     677 Huntington Avenue, Boston, MA 02115</a:t>
            </a:r>
          </a:p>
          <a:p>
            <a:r>
              <a:rPr lang="en-US" dirty="0">
                <a:effectLst/>
                <a:hlinkClick r:id="rId3"/>
              </a:rPr>
              <a:t>https://www.cdc.gov/healthyweight/effects/index.html</a:t>
            </a:r>
            <a:endParaRPr lang="en-US" dirty="0">
              <a:effectLst/>
            </a:endParaRPr>
          </a:p>
          <a:p>
            <a:pPr marL="0" indent="0">
              <a:buNone/>
            </a:pPr>
            <a:r>
              <a:rPr lang="en-US" b="0" i="0" dirty="0">
                <a:solidFill>
                  <a:schemeClr val="tx1"/>
                </a:solidFill>
                <a:effectLst/>
                <a:latin typeface="Open Sans"/>
              </a:rPr>
              <a:t>      </a:t>
            </a:r>
            <a:r>
              <a:rPr lang="en-US" b="0" i="0" u="none" strike="noStrike" dirty="0">
                <a:solidFill>
                  <a:schemeClr val="tx1"/>
                </a:solidFill>
                <a:effectLst/>
                <a:latin typeface="Open Sans"/>
              </a:rPr>
              <a:t>Division of Nutrition, Physical Activity, and Obesity</a:t>
            </a:r>
            <a:r>
              <a:rPr lang="en-US" b="0" i="0" dirty="0">
                <a:solidFill>
                  <a:schemeClr val="tx1"/>
                </a:solidFill>
                <a:effectLst/>
                <a:latin typeface="Open Sans"/>
              </a:rPr>
              <a:t>, </a:t>
            </a:r>
            <a:r>
              <a:rPr lang="en-US" b="0" i="0" u="none" strike="noStrike" dirty="0">
                <a:solidFill>
                  <a:schemeClr val="tx1"/>
                </a:solidFill>
                <a:effectLst/>
                <a:latin typeface="Open Sans"/>
              </a:rPr>
              <a:t>National Center for Chronic            Disease Prevention and Health Promotion</a:t>
            </a:r>
            <a:endParaRPr lang="en-US" dirty="0">
              <a:solidFill>
                <a:schemeClr val="tx1"/>
              </a:solidFill>
              <a:effectLst/>
            </a:endParaRPr>
          </a:p>
          <a:p>
            <a:r>
              <a:rPr lang="en-US" dirty="0">
                <a:effectLst/>
                <a:hlinkClick r:id="rId4"/>
              </a:rPr>
              <a:t>https://medlineplus.gov/ency/patientinstructions/000348.htm</a:t>
            </a:r>
            <a:r>
              <a:rPr lang="ar-JO" dirty="0">
                <a:effectLst/>
              </a:rPr>
              <a:t>    </a:t>
            </a:r>
          </a:p>
          <a:p>
            <a:pPr marL="0" indent="0">
              <a:buNone/>
            </a:pPr>
            <a:r>
              <a:rPr lang="en-US" b="0" i="0" u="none" strike="noStrike" dirty="0">
                <a:solidFill>
                  <a:schemeClr val="tx1"/>
                </a:solidFill>
                <a:effectLst/>
                <a:latin typeface="Lucida Grande"/>
              </a:rPr>
              <a:t>      National Library of Medicine</a:t>
            </a:r>
            <a:r>
              <a:rPr lang="en-US" b="0" i="0" dirty="0">
                <a:solidFill>
                  <a:schemeClr val="tx1"/>
                </a:solidFill>
                <a:effectLst/>
                <a:latin typeface="Lucida Grande"/>
              </a:rPr>
              <a:t> 8600 Rockville Pike, Bethesda, MD 20894</a:t>
            </a:r>
            <a:endParaRPr lang="en-US" dirty="0">
              <a:solidFill>
                <a:schemeClr val="tx1"/>
              </a:solidFill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24380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189</TotalTime>
  <Words>413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arial</vt:lpstr>
      <vt:lpstr>Bahnschrift SemiCondensed</vt:lpstr>
      <vt:lpstr>Lucida Grande</vt:lpstr>
      <vt:lpstr>Open Sans</vt:lpstr>
      <vt:lpstr>Trebuchet MS</vt:lpstr>
      <vt:lpstr>Wingdings</vt:lpstr>
      <vt:lpstr>Wingdings 3</vt:lpstr>
      <vt:lpstr>Facet</vt:lpstr>
      <vt:lpstr>Obesity </vt:lpstr>
      <vt:lpstr>What is obesity? </vt:lpstr>
      <vt:lpstr>What are the 3 types of classes in obesity?</vt:lpstr>
      <vt:lpstr>Problems that obese people may face </vt:lpstr>
      <vt:lpstr>What are the effect of obesity? </vt:lpstr>
      <vt:lpstr>Effects points </vt:lpstr>
      <vt:lpstr>Recourses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Sulaf Abulatif</dc:creator>
  <cp:lastModifiedBy>Sulaf Abulatif</cp:lastModifiedBy>
  <cp:revision>16</cp:revision>
  <dcterms:created xsi:type="dcterms:W3CDTF">2023-04-27T13:24:54Z</dcterms:created>
  <dcterms:modified xsi:type="dcterms:W3CDTF">2023-05-14T11:59:33Z</dcterms:modified>
</cp:coreProperties>
</file>