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81" r:id="rId4"/>
    <p:sldId id="265" r:id="rId5"/>
    <p:sldId id="266" r:id="rId6"/>
    <p:sldId id="270" r:id="rId7"/>
    <p:sldId id="267" r:id="rId8"/>
    <p:sldId id="268" r:id="rId9"/>
    <p:sldId id="269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Mary\&#1588;&#1588;&#1588;&#1588;&#1588;&#1588;&#1588;&#1588;&#1588;&#1588;&#1588;&#1588;&#1588;&#1588;&#1588;&#1588;&#1588;&#1588;&#1588;&#1588;&#1588;&#1588;&#1588;&#1588;&#1588;&#1588;&#1588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600" b="1" i="0" u="none" strike="noStrike" baseline="0" dirty="0">
                <a:effectLst/>
              </a:rPr>
              <a:t>Bullying Across </a:t>
            </a:r>
            <a:br>
              <a:rPr lang="en-US" sz="1600" b="1" i="0" u="none" strike="noStrike" baseline="0" dirty="0">
                <a:effectLst/>
              </a:rPr>
            </a:br>
            <a:r>
              <a:rPr lang="en-US" sz="1600" b="1" i="0" u="none" strike="noStrike" baseline="0" dirty="0">
                <a:effectLst/>
              </a:rPr>
              <a:t>Several Arab Countries </a:t>
            </a:r>
            <a:endParaRPr lang="en-US" dirty="0"/>
          </a:p>
        </c:rich>
      </c:tx>
      <c:layout>
        <c:manualLayout>
          <c:xMode val="edge"/>
          <c:yMode val="edge"/>
          <c:x val="0.41043827388497228"/>
          <c:y val="2.33071666376771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decimal fraction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cat>
            <c:strRef>
              <c:f>Sheet1!$A$3:$A$7</c:f>
              <c:strCache>
                <c:ptCount val="5"/>
                <c:pt idx="0">
                  <c:v>Jordan</c:v>
                </c:pt>
                <c:pt idx="1">
                  <c:v>saudi Arabia </c:v>
                </c:pt>
                <c:pt idx="2">
                  <c:v>Iraq</c:v>
                </c:pt>
                <c:pt idx="3">
                  <c:v>kuwait</c:v>
                </c:pt>
                <c:pt idx="4">
                  <c:v>Egypt</c:v>
                </c:pt>
              </c:strCache>
            </c:strRef>
          </c:cat>
          <c:val>
            <c:numRef>
              <c:f>Sheet1!$D$3:$D$7</c:f>
              <c:numCache>
                <c:formatCode>General</c:formatCode>
                <c:ptCount val="5"/>
                <c:pt idx="0">
                  <c:v>0.53</c:v>
                </c:pt>
                <c:pt idx="1">
                  <c:v>0.72</c:v>
                </c:pt>
                <c:pt idx="2">
                  <c:v>0.15</c:v>
                </c:pt>
                <c:pt idx="3">
                  <c:v>0.71</c:v>
                </c:pt>
                <c:pt idx="4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5C-41C0-8387-CAD71A277B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35856712"/>
        <c:axId val="435861416"/>
      </c:barChart>
      <c:catAx>
        <c:axId val="435856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5861416"/>
        <c:crosses val="autoZero"/>
        <c:auto val="1"/>
        <c:lblAlgn val="ctr"/>
        <c:lblOffset val="100"/>
        <c:noMultiLvlLbl val="0"/>
      </c:catAx>
      <c:valAx>
        <c:axId val="435861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5856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A1C8-82D0-4CE3-855C-382B041619AE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C567-976F-4BE0-BE93-E46C79DF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00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A1C8-82D0-4CE3-855C-382B041619AE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C567-976F-4BE0-BE93-E46C79DF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52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A1C8-82D0-4CE3-855C-382B041619AE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C567-976F-4BE0-BE93-E46C79DF38E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9600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A1C8-82D0-4CE3-855C-382B041619AE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C567-976F-4BE0-BE93-E46C79DF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32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A1C8-82D0-4CE3-855C-382B041619AE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C567-976F-4BE0-BE93-E46C79DF38E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1405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A1C8-82D0-4CE3-855C-382B041619AE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C567-976F-4BE0-BE93-E46C79DF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49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A1C8-82D0-4CE3-855C-382B041619AE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C567-976F-4BE0-BE93-E46C79DF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24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A1C8-82D0-4CE3-855C-382B041619AE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C567-976F-4BE0-BE93-E46C79DF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60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A1C8-82D0-4CE3-855C-382B041619AE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C567-976F-4BE0-BE93-E46C79DF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86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A1C8-82D0-4CE3-855C-382B041619AE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C567-976F-4BE0-BE93-E46C79DF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90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A1C8-82D0-4CE3-855C-382B041619AE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C567-976F-4BE0-BE93-E46C79DF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A1C8-82D0-4CE3-855C-382B041619AE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C567-976F-4BE0-BE93-E46C79DF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73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A1C8-82D0-4CE3-855C-382B041619AE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C567-976F-4BE0-BE93-E46C79DF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76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A1C8-82D0-4CE3-855C-382B041619AE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C567-976F-4BE0-BE93-E46C79DF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85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A1C8-82D0-4CE3-855C-382B041619AE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C567-976F-4BE0-BE93-E46C79DF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76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A1C8-82D0-4CE3-855C-382B041619AE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5C567-976F-4BE0-BE93-E46C79DF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81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8A1C8-82D0-4CE3-855C-382B041619AE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275C567-976F-4BE0-BE93-E46C79DF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16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gMwh5Fnp3I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yelling at a child&#10;&#10;Description automatically generated with low confidence">
            <a:extLst>
              <a:ext uri="{FF2B5EF4-FFF2-40B4-BE49-F238E27FC236}">
                <a16:creationId xmlns:a16="http://schemas.microsoft.com/office/drawing/2014/main" id="{FA3C5951-134F-E558-3AAB-32003BCF05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2840" b="1933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49" name="Isosceles Triangle 29">
            <a:extLst>
              <a:ext uri="{FF2B5EF4-FFF2-40B4-BE49-F238E27FC236}">
                <a16:creationId xmlns:a16="http://schemas.microsoft.com/office/drawing/2014/main" id="{3559A5F2-8BE0-4998-A1E4-1B145465A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Parallelogram 31">
            <a:extLst>
              <a:ext uri="{FF2B5EF4-FFF2-40B4-BE49-F238E27FC236}">
                <a16:creationId xmlns:a16="http://schemas.microsoft.com/office/drawing/2014/main" id="{3A6596D4-D53C-424F-9F16-CC8686C07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cxnSp>
        <p:nvCxnSpPr>
          <p:cNvPr id="52" name="Straight Connector 33">
            <a:extLst>
              <a:ext uri="{FF2B5EF4-FFF2-40B4-BE49-F238E27FC236}">
                <a16:creationId xmlns:a16="http://schemas.microsoft.com/office/drawing/2014/main" id="{81BB890B-70D4-42FE-A599-6AEF1A42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35">
            <a:extLst>
              <a:ext uri="{FF2B5EF4-FFF2-40B4-BE49-F238E27FC236}">
                <a16:creationId xmlns:a16="http://schemas.microsoft.com/office/drawing/2014/main" id="{3842D646-B58C-43C8-8152-01BC782B7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6" name="Isosceles Triangle 41">
            <a:extLst>
              <a:ext uri="{FF2B5EF4-FFF2-40B4-BE49-F238E27FC236}">
                <a16:creationId xmlns:a16="http://schemas.microsoft.com/office/drawing/2014/main" id="{E67D1587-504D-41BC-9D48-B61257BFB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4200" y="1678665"/>
            <a:ext cx="4569803" cy="2369131"/>
          </a:xfrm>
        </p:spPr>
        <p:txBody>
          <a:bodyPr>
            <a:norm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Stop Bullying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0964" y="4050832"/>
            <a:ext cx="4573037" cy="109689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Made by : Mary Abu </a:t>
            </a:r>
            <a:r>
              <a:rPr lang="en-US" b="1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Lail</a:t>
            </a:r>
            <a:r>
              <a:rPr lang="en-US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 ,</a:t>
            </a:r>
            <a:r>
              <a:rPr lang="en-US" b="1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Joud</a:t>
            </a:r>
            <a:r>
              <a:rPr lang="en-US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 Al </a:t>
            </a:r>
            <a:r>
              <a:rPr lang="en-US" b="1" dirty="0" err="1">
                <a:solidFill>
                  <a:schemeClr val="bg1"/>
                </a:solidFill>
                <a:latin typeface="Palatino Linotype" panose="02040502050505030304" pitchFamily="18" charset="0"/>
              </a:rPr>
              <a:t>Shalabi</a:t>
            </a:r>
            <a:r>
              <a:rPr lang="en-US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, Ali Hassan</a:t>
            </a:r>
          </a:p>
        </p:txBody>
      </p:sp>
      <p:sp>
        <p:nvSpPr>
          <p:cNvPr id="57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8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9A2DE6E0-967C-4C58-8558-EC08F1138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854512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7CC06-6A69-F950-E014-98EA5A7B0D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2532" y="746216"/>
            <a:ext cx="7766936" cy="1646302"/>
          </a:xfrm>
        </p:spPr>
        <p:txBody>
          <a:bodyPr/>
          <a:lstStyle/>
          <a:p>
            <a:pPr algn="ctr"/>
            <a:r>
              <a:rPr lang="en-GB" b="1" dirty="0">
                <a:latin typeface="Palatino Linotype" panose="02040502050505030304" pitchFamily="18" charset="0"/>
              </a:rPr>
              <a:t>Game time!</a:t>
            </a:r>
            <a:endParaRPr lang="en-US" b="1" dirty="0">
              <a:latin typeface="Palatino Linotype" panose="0204050205050503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10E5D8-ADA7-4800-D54F-63F77873E3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2532" y="2332101"/>
            <a:ext cx="7766936" cy="1096899"/>
          </a:xfrm>
        </p:spPr>
        <p:txBody>
          <a:bodyPr/>
          <a:lstStyle/>
          <a:p>
            <a:pPr algn="ctr"/>
            <a:r>
              <a:rPr lang="en-GB" dirty="0"/>
              <a:t>(fill in the blank and true or false)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09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5547A-2CD1-5363-79A7-5D82A4036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228" y="2404531"/>
            <a:ext cx="9677543" cy="1646302"/>
          </a:xfrm>
        </p:spPr>
        <p:txBody>
          <a:bodyPr/>
          <a:lstStyle/>
          <a:p>
            <a:pPr algn="ctr"/>
            <a:r>
              <a:rPr lang="en-GB" sz="3200" dirty="0"/>
              <a:t>_____________ : the use of technology to embarrass or harass a person or group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A85C92-1FF4-1FFE-1C13-BE4CC701CB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66751" y="2953934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</a:rPr>
              <a:t>Cyberbullying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7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5547A-2CD1-5363-79A7-5D82A4036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228" y="2404531"/>
            <a:ext cx="9677543" cy="1646302"/>
          </a:xfrm>
        </p:spPr>
        <p:txBody>
          <a:bodyPr/>
          <a:lstStyle/>
          <a:p>
            <a:pPr algn="ctr"/>
            <a:r>
              <a:rPr lang="en-GB" sz="3200" dirty="0"/>
              <a:t>To prevent bullying, you should tell an _____ for help or tell the bully to stop</a:t>
            </a:r>
            <a:endParaRPr lang="en-US" sz="3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70BC374-9EEC-475A-7223-A227DE8968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2641" y="2953934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</a:rPr>
              <a:t>adult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5233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5547A-2CD1-5363-79A7-5D82A4036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228" y="2404531"/>
            <a:ext cx="9677543" cy="1646302"/>
          </a:xfrm>
        </p:spPr>
        <p:txBody>
          <a:bodyPr/>
          <a:lstStyle/>
          <a:p>
            <a:pPr algn="ctr"/>
            <a:r>
              <a:rPr lang="en-GB" sz="3200" dirty="0"/>
              <a:t>	There are 4 types of bullying: Cyber, Physical, ______ , and Social</a:t>
            </a:r>
            <a:endParaRPr lang="en-US" sz="3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70BC374-9EEC-475A-7223-A227DE8968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6747" y="3429000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</a:rPr>
              <a:t>Verbal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2648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5547A-2CD1-5363-79A7-5D82A4036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228" y="2388873"/>
            <a:ext cx="9677543" cy="1646302"/>
          </a:xfrm>
        </p:spPr>
        <p:txBody>
          <a:bodyPr/>
          <a:lstStyle/>
          <a:p>
            <a:pPr algn="ctr"/>
            <a:r>
              <a:rPr lang="en-GB" sz="3200" dirty="0"/>
              <a:t>People bully because they think they can gain popularity or power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A85C92-1FF4-1FFE-1C13-BE4CC701CB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2531" y="4252152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</a:rPr>
              <a:t>True/False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E11CDD-4049-5DB7-4B73-D30407A06DFF}"/>
              </a:ext>
            </a:extLst>
          </p:cNvPr>
          <p:cNvSpPr txBox="1"/>
          <p:nvPr/>
        </p:nvSpPr>
        <p:spPr>
          <a:xfrm>
            <a:off x="4158711" y="5273640"/>
            <a:ext cx="387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B050"/>
                </a:solidFill>
                <a:latin typeface="+mj-lt"/>
              </a:rPr>
              <a:t>True</a:t>
            </a:r>
            <a:endParaRPr lang="en-US" sz="3200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704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5547A-2CD1-5363-79A7-5D82A4036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228" y="2388873"/>
            <a:ext cx="9677543" cy="1646302"/>
          </a:xfrm>
        </p:spPr>
        <p:txBody>
          <a:bodyPr/>
          <a:lstStyle/>
          <a:p>
            <a:pPr algn="ctr"/>
            <a:r>
              <a:rPr lang="en-GB" sz="3200" dirty="0"/>
              <a:t>The most common reason people bully is because of peoples looks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A85C92-1FF4-1FFE-1C13-BE4CC701CB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2531" y="4252152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</a:rPr>
              <a:t>True/False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E11CDD-4049-5DB7-4B73-D30407A06DFF}"/>
              </a:ext>
            </a:extLst>
          </p:cNvPr>
          <p:cNvSpPr txBox="1"/>
          <p:nvPr/>
        </p:nvSpPr>
        <p:spPr>
          <a:xfrm>
            <a:off x="4158711" y="5273640"/>
            <a:ext cx="387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B050"/>
                </a:solidFill>
                <a:latin typeface="+mj-lt"/>
              </a:rPr>
              <a:t>True</a:t>
            </a:r>
            <a:endParaRPr lang="en-US" sz="3200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34203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5547A-2CD1-5363-79A7-5D82A4036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228" y="2388873"/>
            <a:ext cx="9677543" cy="1646302"/>
          </a:xfrm>
        </p:spPr>
        <p:txBody>
          <a:bodyPr/>
          <a:lstStyle/>
          <a:p>
            <a:pPr algn="ctr"/>
            <a:r>
              <a:rPr lang="en-GB" sz="3200" dirty="0"/>
              <a:t>Bullying does not affect peoples mental health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A85C92-1FF4-1FFE-1C13-BE4CC701CB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2531" y="4252152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</a:rPr>
              <a:t>True/False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E11CDD-4049-5DB7-4B73-D30407A06DFF}"/>
              </a:ext>
            </a:extLst>
          </p:cNvPr>
          <p:cNvSpPr txBox="1"/>
          <p:nvPr/>
        </p:nvSpPr>
        <p:spPr>
          <a:xfrm>
            <a:off x="4158711" y="5273640"/>
            <a:ext cx="387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+mj-lt"/>
              </a:rPr>
              <a:t>False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45241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Percentages of Bullying Across </a:t>
            </a:r>
            <a:br>
              <a:rPr lang="en-US" b="1" dirty="0"/>
            </a:br>
            <a:r>
              <a:rPr lang="en-US" b="1" dirty="0"/>
              <a:t>Several Arab Countries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2414470"/>
            <a:ext cx="5216006" cy="31749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102" y="2414470"/>
            <a:ext cx="5274977" cy="317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110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Bullying Across </a:t>
            </a:r>
            <a:br>
              <a:rPr lang="en-US" dirty="0"/>
            </a:br>
            <a:r>
              <a:rPr lang="en-US" dirty="0"/>
              <a:t>Several Arab Countries 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3260832"/>
              </p:ext>
            </p:extLst>
          </p:nvPr>
        </p:nvGraphicFramePr>
        <p:xfrm>
          <a:off x="837128" y="1916091"/>
          <a:ext cx="8744754" cy="4716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1729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730B7-BC32-9B2F-9EC9-57F6F8D827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Palatino Linotype" panose="02040502050505030304" pitchFamily="18" charset="0"/>
              </a:rPr>
              <a:t>Thank you for listening to our presentation!</a:t>
            </a:r>
            <a:endParaRPr lang="en-US" b="1" dirty="0">
              <a:latin typeface="Palatino Linotype" panose="0204050205050503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51BB83-3C27-43CF-5381-11E726468A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365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Picture 3" descr="Blue push pin surrounded by circle of red push pins">
            <a:extLst>
              <a:ext uri="{FF2B5EF4-FFF2-40B4-BE49-F238E27FC236}">
                <a16:creationId xmlns:a16="http://schemas.microsoft.com/office/drawing/2014/main" id="{D8E444E3-E580-C728-C946-64AAB0238B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8" r="8316" b="3750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D7FA86-B3FE-B668-7E68-415D89092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700" b="1" dirty="0">
                <a:latin typeface="Palatino Linotype" panose="0204050205050503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https://youtu.be/rgMwh5Fnp3I</a:t>
            </a:r>
            <a:endParaRPr lang="en-US" sz="3700" b="1" dirty="0">
              <a:latin typeface="Palatino Linotype" panose="02040502050505030304" pitchFamily="18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830402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8DD9E-9DF7-5D54-E623-A230D2ED8A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2532" y="1710268"/>
            <a:ext cx="7766936" cy="1646302"/>
          </a:xfrm>
        </p:spPr>
        <p:txBody>
          <a:bodyPr/>
          <a:lstStyle/>
          <a:p>
            <a:pPr algn="ctr"/>
            <a:r>
              <a:rPr lang="en-GB" b="1" dirty="0">
                <a:latin typeface="Palatino Linotype" panose="02040502050505030304" pitchFamily="18" charset="0"/>
              </a:rPr>
              <a:t>Experiment time!</a:t>
            </a:r>
            <a:endParaRPr lang="en-US" b="1" dirty="0">
              <a:latin typeface="Palatino Linotype" panose="0204050205050503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A20FB9-F292-1F20-9760-4A9F90F7C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2532" y="3356570"/>
            <a:ext cx="7766936" cy="1096899"/>
          </a:xfrm>
        </p:spPr>
        <p:txBody>
          <a:bodyPr/>
          <a:lstStyle/>
          <a:p>
            <a:pPr algn="ctr"/>
            <a:r>
              <a:rPr lang="en-GB" dirty="0"/>
              <a:t>Conducted by Mary </a:t>
            </a:r>
            <a:r>
              <a:rPr lang="en-GB" dirty="0" err="1"/>
              <a:t>Abulail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017409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2AD9A8-532E-929B-4960-5D5F2EEEE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What is bullying?</a:t>
            </a:r>
            <a:endParaRPr lang="en-US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1D5582-41A4-3B37-4C38-FC597C6BE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553" y="1466650"/>
            <a:ext cx="6446569" cy="3626194"/>
          </a:xfrm>
          <a:prstGeom prst="rect">
            <a:avLst/>
          </a:prstGeom>
        </p:spPr>
      </p:pic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03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2AD9A8-532E-929B-4960-5D5F2EEEE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The problems and issues of bullying: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1D5582-41A4-3B37-4C38-FC597C6BE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2599" y="1466650"/>
            <a:ext cx="6442476" cy="3626194"/>
          </a:xfrm>
          <a:prstGeom prst="rect">
            <a:avLst/>
          </a:prstGeom>
        </p:spPr>
      </p:pic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899986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2AD9A8-532E-929B-4960-5D5F2EEEE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Types of bullying:</a:t>
            </a:r>
            <a:endParaRPr lang="en-US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1D5582-41A4-3B37-4C38-FC597C6BE4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6375" y="1466650"/>
            <a:ext cx="4834925" cy="3626194"/>
          </a:xfrm>
          <a:prstGeom prst="rect">
            <a:avLst/>
          </a:prstGeom>
        </p:spPr>
      </p:pic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96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2AD9A8-532E-929B-4960-5D5F2EEEE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What are the Causes of bullying?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1D5582-41A4-3B37-4C38-FC597C6BE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2599" y="1830925"/>
            <a:ext cx="6442476" cy="2897643"/>
          </a:xfrm>
          <a:prstGeom prst="rect">
            <a:avLst/>
          </a:prstGeom>
        </p:spPr>
      </p:pic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66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2AD9A8-532E-929B-4960-5D5F2EEEE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anose="02040602050305030304" pitchFamily="18" charset="0"/>
              </a:rPr>
              <a:t>What are the effects and results of bullying?</a:t>
            </a:r>
            <a:endParaRPr lang="en-US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1D5582-41A4-3B37-4C38-FC597C6BE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5310" y="1331271"/>
            <a:ext cx="4418252" cy="4418252"/>
          </a:xfrm>
          <a:prstGeom prst="rect">
            <a:avLst/>
          </a:prstGeom>
        </p:spPr>
      </p:pic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53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2AD9A8-532E-929B-4960-5D5F2EEEE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Book Antiqua" panose="02040602050305030304" pitchFamily="18" charset="0"/>
              </a:rPr>
              <a:t>Solutions for bullying:</a:t>
            </a:r>
            <a:endParaRPr lang="en-US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1D5582-41A4-3B37-4C38-FC597C6BE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5310" y="1883552"/>
            <a:ext cx="4418252" cy="3313689"/>
          </a:xfrm>
          <a:prstGeom prst="rect">
            <a:avLst/>
          </a:prstGeom>
        </p:spPr>
      </p:pic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17314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196</Words>
  <Application>Microsoft Office PowerPoint</Application>
  <PresentationFormat>Widescreen</PresentationFormat>
  <Paragraphs>32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Book Antiqua</vt:lpstr>
      <vt:lpstr>Palatino Linotype</vt:lpstr>
      <vt:lpstr>Trebuchet MS</vt:lpstr>
      <vt:lpstr>Wingdings 3</vt:lpstr>
      <vt:lpstr>Facet</vt:lpstr>
      <vt:lpstr>Stop Bullying </vt:lpstr>
      <vt:lpstr>https://youtu.be/rgMwh5Fnp3I</vt:lpstr>
      <vt:lpstr>Experiment time!</vt:lpstr>
      <vt:lpstr>What is bullying?</vt:lpstr>
      <vt:lpstr>The problems and issues of bullying: </vt:lpstr>
      <vt:lpstr>Types of bullying:</vt:lpstr>
      <vt:lpstr>What are the Causes of bullying?</vt:lpstr>
      <vt:lpstr>What are the effects and results of bullying?</vt:lpstr>
      <vt:lpstr>Solutions for bullying:</vt:lpstr>
      <vt:lpstr>Game time!</vt:lpstr>
      <vt:lpstr>_____________ : the use of technology to embarrass or harass a person or group</vt:lpstr>
      <vt:lpstr>To prevent bullying, you should tell an _____ for help or tell the bully to stop</vt:lpstr>
      <vt:lpstr> There are 4 types of bullying: Cyber, Physical, ______ , and Social</vt:lpstr>
      <vt:lpstr>People bully because they think they can gain popularity or power</vt:lpstr>
      <vt:lpstr>The most common reason people bully is because of peoples looks</vt:lpstr>
      <vt:lpstr>Bullying does not affect peoples mental health</vt:lpstr>
      <vt:lpstr>Percentages of Bullying Across  Several Arab Countries </vt:lpstr>
      <vt:lpstr>Bullying Across  Several Arab Countries </vt:lpstr>
      <vt:lpstr>Thank you for listening to our presentation!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Stop Bullying</dc:title>
  <dc:creator>hindalshalabi hind</dc:creator>
  <cp:lastModifiedBy>hindalshalabi hind</cp:lastModifiedBy>
  <cp:revision>7</cp:revision>
  <dcterms:created xsi:type="dcterms:W3CDTF">2023-05-15T16:07:31Z</dcterms:created>
  <dcterms:modified xsi:type="dcterms:W3CDTF">2023-05-18T18:10:00Z</dcterms:modified>
</cp:coreProperties>
</file>