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68" r:id="rId5"/>
    <p:sldId id="258" r:id="rId6"/>
    <p:sldId id="269" r:id="rId7"/>
    <p:sldId id="274" r:id="rId8"/>
    <p:sldId id="270" r:id="rId9"/>
    <p:sldId id="259" r:id="rId10"/>
    <p:sldId id="272" r:id="rId11"/>
    <p:sldId id="276" r:id="rId12"/>
    <p:sldId id="262" r:id="rId13"/>
    <p:sldId id="278" r:id="rId14"/>
    <p:sldId id="263" r:id="rId15"/>
    <p:sldId id="277" r:id="rId16"/>
    <p:sldId id="264" r:id="rId17"/>
    <p:sldId id="281" r:id="rId18"/>
    <p:sldId id="280" r:id="rId19"/>
    <p:sldId id="279" r:id="rId20"/>
    <p:sldId id="283" r:id="rId21"/>
    <p:sldId id="266" r:id="rId22"/>
    <p:sldId id="282" r:id="rId23"/>
    <p:sldId id="260" r:id="rId24"/>
    <p:sldId id="284" r:id="rId25"/>
    <p:sldId id="267" r:id="rId26"/>
    <p:sldId id="285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9D7"/>
    <a:srgbClr val="9DFFFD"/>
    <a:srgbClr val="F888D0"/>
    <a:srgbClr val="20B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646038385826775E-2"/>
          <c:y val="0.17226321528892621"/>
          <c:w val="0.936353961614173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naurs</c:v>
                </c:pt>
                <c:pt idx="1">
                  <c:v>cook islands</c:v>
                </c:pt>
                <c:pt idx="2">
                  <c:v>palau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0066-48A7-B13E-990FD8414F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naurs</c:v>
                </c:pt>
                <c:pt idx="1">
                  <c:v>cook islands</c:v>
                </c:pt>
                <c:pt idx="2">
                  <c:v>palau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0066-48A7-B13E-990FD8414F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naurs</c:v>
                </c:pt>
                <c:pt idx="1">
                  <c:v>cook islands</c:v>
                </c:pt>
                <c:pt idx="2">
                  <c:v>palau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80</c:v>
                </c:pt>
                <c:pt idx="1">
                  <c:v>60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6-48A7-B13E-990FD8414F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9541776"/>
        <c:axId val="439544072"/>
      </c:barChart>
      <c:catAx>
        <c:axId val="43954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544072"/>
        <c:crosses val="autoZero"/>
        <c:auto val="1"/>
        <c:lblAlgn val="ctr"/>
        <c:lblOffset val="100"/>
        <c:noMultiLvlLbl val="0"/>
      </c:catAx>
      <c:valAx>
        <c:axId val="43954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54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global</c:v>
                </c:pt>
                <c:pt idx="1">
                  <c:v>male</c:v>
                </c:pt>
                <c:pt idx="2">
                  <c:v>female</c:v>
                </c:pt>
                <c:pt idx="3">
                  <c:v>children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D7B0-40ED-AB25-C5D062C544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global</c:v>
                </c:pt>
                <c:pt idx="1">
                  <c:v>male</c:v>
                </c:pt>
                <c:pt idx="2">
                  <c:v>female</c:v>
                </c:pt>
                <c:pt idx="3">
                  <c:v>children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7B0-40ED-AB25-C5D062C544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global</c:v>
                </c:pt>
                <c:pt idx="1">
                  <c:v>male</c:v>
                </c:pt>
                <c:pt idx="2">
                  <c:v>female</c:v>
                </c:pt>
                <c:pt idx="3">
                  <c:v>children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19.8</c:v>
                </c:pt>
                <c:pt idx="1">
                  <c:v>16.2</c:v>
                </c:pt>
                <c:pt idx="2">
                  <c:v>23.3</c:v>
                </c:pt>
                <c:pt idx="3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B0-40ED-AB25-C5D062C54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3669488"/>
        <c:axId val="503679000"/>
        <c:axId val="0"/>
      </c:bar3DChart>
      <c:catAx>
        <c:axId val="50366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679000"/>
        <c:crosses val="autoZero"/>
        <c:auto val="1"/>
        <c:lblAlgn val="ctr"/>
        <c:lblOffset val="100"/>
        <c:noMultiLvlLbl val="0"/>
      </c:catAx>
      <c:valAx>
        <c:axId val="503679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66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589AF-E97E-41AB-83DB-2CFFDCEE5F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8A4FE7-29F4-4A34-B619-F711D9463B92}">
      <dgm:prSet phldrT="[Text]"/>
      <dgm:spPr/>
      <dgm:t>
        <a:bodyPr/>
        <a:lstStyle/>
        <a:p>
          <a:r>
            <a:rPr lang="en-US" dirty="0"/>
            <a:t>Eating Healthier options</a:t>
          </a:r>
        </a:p>
      </dgm:t>
    </dgm:pt>
    <dgm:pt modelId="{9C1FD739-105C-4879-91A2-E15276F7597A}" type="parTrans" cxnId="{D3DFFBAF-5FAE-4B44-8C8E-BB67DA82B49E}">
      <dgm:prSet/>
      <dgm:spPr/>
      <dgm:t>
        <a:bodyPr/>
        <a:lstStyle/>
        <a:p>
          <a:endParaRPr lang="en-US"/>
        </a:p>
      </dgm:t>
    </dgm:pt>
    <dgm:pt modelId="{F43CD352-EB55-4BB5-8B33-E96D423F3245}" type="sibTrans" cxnId="{D3DFFBAF-5FAE-4B44-8C8E-BB67DA82B49E}">
      <dgm:prSet/>
      <dgm:spPr/>
      <dgm:t>
        <a:bodyPr/>
        <a:lstStyle/>
        <a:p>
          <a:endParaRPr lang="en-US"/>
        </a:p>
      </dgm:t>
    </dgm:pt>
    <dgm:pt modelId="{11C8A253-9A8E-4492-AF03-65B8D5EE10CA}">
      <dgm:prSet phldrT="[Text]"/>
      <dgm:spPr/>
      <dgm:t>
        <a:bodyPr/>
        <a:lstStyle/>
        <a:p>
          <a:r>
            <a:rPr lang="en-US" dirty="0"/>
            <a:t>Working out</a:t>
          </a:r>
        </a:p>
        <a:p>
          <a:r>
            <a:rPr lang="en-US" dirty="0"/>
            <a:t>(30 min walk)</a:t>
          </a:r>
        </a:p>
      </dgm:t>
    </dgm:pt>
    <dgm:pt modelId="{07317A57-9260-4C76-A0DC-B70201636D71}" type="parTrans" cxnId="{0EFCEF7A-409D-42FB-89A0-16277220F467}">
      <dgm:prSet/>
      <dgm:spPr/>
      <dgm:t>
        <a:bodyPr/>
        <a:lstStyle/>
        <a:p>
          <a:endParaRPr lang="en-US"/>
        </a:p>
      </dgm:t>
    </dgm:pt>
    <dgm:pt modelId="{ABB13033-762A-47DD-8D25-A48E4B9DD335}" type="sibTrans" cxnId="{0EFCEF7A-409D-42FB-89A0-16277220F467}">
      <dgm:prSet/>
      <dgm:spPr/>
      <dgm:t>
        <a:bodyPr/>
        <a:lstStyle/>
        <a:p>
          <a:endParaRPr lang="en-US"/>
        </a:p>
      </dgm:t>
    </dgm:pt>
    <dgm:pt modelId="{8539EF55-931B-46CF-A958-D267B5026E2C}">
      <dgm:prSet phldrT="[Text]"/>
      <dgm:spPr/>
      <dgm:t>
        <a:bodyPr/>
        <a:lstStyle/>
        <a:p>
          <a:r>
            <a:rPr lang="en-US" dirty="0"/>
            <a:t>Avoid stress</a:t>
          </a:r>
        </a:p>
        <a:p>
          <a:r>
            <a:rPr lang="en-US" dirty="0"/>
            <a:t>(stop worrying)</a:t>
          </a:r>
        </a:p>
      </dgm:t>
    </dgm:pt>
    <dgm:pt modelId="{BAA0751B-52ED-4D34-9C83-274439191F89}" type="parTrans" cxnId="{EADC767C-D436-4455-9FD7-FC167C97A747}">
      <dgm:prSet/>
      <dgm:spPr/>
      <dgm:t>
        <a:bodyPr/>
        <a:lstStyle/>
        <a:p>
          <a:endParaRPr lang="en-US"/>
        </a:p>
      </dgm:t>
    </dgm:pt>
    <dgm:pt modelId="{48B8E9D6-4578-4E39-A0BB-472D27A908CE}" type="sibTrans" cxnId="{EADC767C-D436-4455-9FD7-FC167C97A747}">
      <dgm:prSet/>
      <dgm:spPr/>
      <dgm:t>
        <a:bodyPr/>
        <a:lstStyle/>
        <a:p>
          <a:endParaRPr lang="en-US"/>
        </a:p>
      </dgm:t>
    </dgm:pt>
    <dgm:pt modelId="{387C3D26-5439-4515-9A7A-59C27297104E}">
      <dgm:prSet phldrT="[Text]"/>
      <dgm:spPr/>
      <dgm:t>
        <a:bodyPr/>
        <a:lstStyle/>
        <a:p>
          <a:r>
            <a:rPr lang="en-US" dirty="0"/>
            <a:t>Avoid watching TV</a:t>
          </a:r>
        </a:p>
        <a:p>
          <a:r>
            <a:rPr lang="en-US" dirty="0"/>
            <a:t>(2 house a day) </a:t>
          </a:r>
        </a:p>
      </dgm:t>
    </dgm:pt>
    <dgm:pt modelId="{5246D363-4E77-40CB-926E-B1B00E76B0A6}" type="parTrans" cxnId="{9A90E31B-B4BB-4531-BAF1-25E08C5B4409}">
      <dgm:prSet/>
      <dgm:spPr/>
      <dgm:t>
        <a:bodyPr/>
        <a:lstStyle/>
        <a:p>
          <a:endParaRPr lang="en-US"/>
        </a:p>
      </dgm:t>
    </dgm:pt>
    <dgm:pt modelId="{BB66F0E0-880C-456E-95A0-414509FCBA39}" type="sibTrans" cxnId="{9A90E31B-B4BB-4531-BAF1-25E08C5B4409}">
      <dgm:prSet/>
      <dgm:spPr/>
      <dgm:t>
        <a:bodyPr/>
        <a:lstStyle/>
        <a:p>
          <a:endParaRPr lang="en-US"/>
        </a:p>
      </dgm:t>
    </dgm:pt>
    <dgm:pt modelId="{B4036A00-D947-4EF4-9C5A-670BBD9B9163}" type="pres">
      <dgm:prSet presAssocID="{7D6589AF-E97E-41AB-83DB-2CFFDCEE5F0C}" presName="cycle" presStyleCnt="0">
        <dgm:presLayoutVars>
          <dgm:dir/>
          <dgm:resizeHandles val="exact"/>
        </dgm:presLayoutVars>
      </dgm:prSet>
      <dgm:spPr/>
    </dgm:pt>
    <dgm:pt modelId="{6DFD3485-511A-4642-8B11-FD75091B2358}" type="pres">
      <dgm:prSet presAssocID="{CF8A4FE7-29F4-4A34-B619-F711D9463B92}" presName="node" presStyleLbl="node1" presStyleIdx="0" presStyleCnt="4">
        <dgm:presLayoutVars>
          <dgm:bulletEnabled val="1"/>
        </dgm:presLayoutVars>
      </dgm:prSet>
      <dgm:spPr/>
    </dgm:pt>
    <dgm:pt modelId="{92BF1C49-286C-48C0-B7A0-D7AE6B6727AD}" type="pres">
      <dgm:prSet presAssocID="{F43CD352-EB55-4BB5-8B33-E96D423F3245}" presName="sibTrans" presStyleLbl="sibTrans2D1" presStyleIdx="0" presStyleCnt="4"/>
      <dgm:spPr/>
    </dgm:pt>
    <dgm:pt modelId="{BB190EFA-F45E-4169-81A3-F4C93B64905C}" type="pres">
      <dgm:prSet presAssocID="{F43CD352-EB55-4BB5-8B33-E96D423F3245}" presName="connectorText" presStyleLbl="sibTrans2D1" presStyleIdx="0" presStyleCnt="4"/>
      <dgm:spPr/>
    </dgm:pt>
    <dgm:pt modelId="{BCCE9AC1-E2B6-42B7-8E19-42606BD2E5DA}" type="pres">
      <dgm:prSet presAssocID="{11C8A253-9A8E-4492-AF03-65B8D5EE10CA}" presName="node" presStyleLbl="node1" presStyleIdx="1" presStyleCnt="4">
        <dgm:presLayoutVars>
          <dgm:bulletEnabled val="1"/>
        </dgm:presLayoutVars>
      </dgm:prSet>
      <dgm:spPr/>
    </dgm:pt>
    <dgm:pt modelId="{83B31D19-3F7A-4C2D-8F7C-FA9997F1B8C4}" type="pres">
      <dgm:prSet presAssocID="{ABB13033-762A-47DD-8D25-A48E4B9DD335}" presName="sibTrans" presStyleLbl="sibTrans2D1" presStyleIdx="1" presStyleCnt="4"/>
      <dgm:spPr/>
    </dgm:pt>
    <dgm:pt modelId="{F2327A85-4070-49C0-AF96-F02F8486843E}" type="pres">
      <dgm:prSet presAssocID="{ABB13033-762A-47DD-8D25-A48E4B9DD335}" presName="connectorText" presStyleLbl="sibTrans2D1" presStyleIdx="1" presStyleCnt="4"/>
      <dgm:spPr/>
    </dgm:pt>
    <dgm:pt modelId="{416226C4-BED2-4032-8292-253634829B41}" type="pres">
      <dgm:prSet presAssocID="{8539EF55-931B-46CF-A958-D267B5026E2C}" presName="node" presStyleLbl="node1" presStyleIdx="2" presStyleCnt="4">
        <dgm:presLayoutVars>
          <dgm:bulletEnabled val="1"/>
        </dgm:presLayoutVars>
      </dgm:prSet>
      <dgm:spPr/>
    </dgm:pt>
    <dgm:pt modelId="{E53AA339-0BA0-4759-9F91-A7E49CA272F1}" type="pres">
      <dgm:prSet presAssocID="{48B8E9D6-4578-4E39-A0BB-472D27A908CE}" presName="sibTrans" presStyleLbl="sibTrans2D1" presStyleIdx="2" presStyleCnt="4"/>
      <dgm:spPr/>
    </dgm:pt>
    <dgm:pt modelId="{F2C9422E-D625-4C19-A25C-A7B032B2C9D9}" type="pres">
      <dgm:prSet presAssocID="{48B8E9D6-4578-4E39-A0BB-472D27A908CE}" presName="connectorText" presStyleLbl="sibTrans2D1" presStyleIdx="2" presStyleCnt="4"/>
      <dgm:spPr/>
    </dgm:pt>
    <dgm:pt modelId="{9777A466-30C6-4054-BC70-C8879E847BF2}" type="pres">
      <dgm:prSet presAssocID="{387C3D26-5439-4515-9A7A-59C27297104E}" presName="node" presStyleLbl="node1" presStyleIdx="3" presStyleCnt="4">
        <dgm:presLayoutVars>
          <dgm:bulletEnabled val="1"/>
        </dgm:presLayoutVars>
      </dgm:prSet>
      <dgm:spPr/>
    </dgm:pt>
    <dgm:pt modelId="{48FE66C1-6B24-46F2-9432-B15BA31997BC}" type="pres">
      <dgm:prSet presAssocID="{BB66F0E0-880C-456E-95A0-414509FCBA39}" presName="sibTrans" presStyleLbl="sibTrans2D1" presStyleIdx="3" presStyleCnt="4"/>
      <dgm:spPr/>
    </dgm:pt>
    <dgm:pt modelId="{C842797B-1BDF-431C-AABC-66F04B8A561A}" type="pres">
      <dgm:prSet presAssocID="{BB66F0E0-880C-456E-95A0-414509FCBA39}" presName="connectorText" presStyleLbl="sibTrans2D1" presStyleIdx="3" presStyleCnt="4"/>
      <dgm:spPr/>
    </dgm:pt>
  </dgm:ptLst>
  <dgm:cxnLst>
    <dgm:cxn modelId="{9A90E31B-B4BB-4531-BAF1-25E08C5B4409}" srcId="{7D6589AF-E97E-41AB-83DB-2CFFDCEE5F0C}" destId="{387C3D26-5439-4515-9A7A-59C27297104E}" srcOrd="3" destOrd="0" parTransId="{5246D363-4E77-40CB-926E-B1B00E76B0A6}" sibTransId="{BB66F0E0-880C-456E-95A0-414509FCBA39}"/>
    <dgm:cxn modelId="{69B34665-5954-4C07-A130-C0F6B5B7154E}" type="presOf" srcId="{BB66F0E0-880C-456E-95A0-414509FCBA39}" destId="{48FE66C1-6B24-46F2-9432-B15BA31997BC}" srcOrd="0" destOrd="0" presId="urn:microsoft.com/office/officeart/2005/8/layout/cycle2"/>
    <dgm:cxn modelId="{4A527E45-401A-4429-A99B-539F1325FF1C}" type="presOf" srcId="{11C8A253-9A8E-4492-AF03-65B8D5EE10CA}" destId="{BCCE9AC1-E2B6-42B7-8E19-42606BD2E5DA}" srcOrd="0" destOrd="0" presId="urn:microsoft.com/office/officeart/2005/8/layout/cycle2"/>
    <dgm:cxn modelId="{6B45A165-B253-47D2-89D1-62D52A9AA6A3}" type="presOf" srcId="{48B8E9D6-4578-4E39-A0BB-472D27A908CE}" destId="{F2C9422E-D625-4C19-A25C-A7B032B2C9D9}" srcOrd="1" destOrd="0" presId="urn:microsoft.com/office/officeart/2005/8/layout/cycle2"/>
    <dgm:cxn modelId="{6AF85048-84B9-4F2F-B731-09449F232D33}" type="presOf" srcId="{ABB13033-762A-47DD-8D25-A48E4B9DD335}" destId="{83B31D19-3F7A-4C2D-8F7C-FA9997F1B8C4}" srcOrd="0" destOrd="0" presId="urn:microsoft.com/office/officeart/2005/8/layout/cycle2"/>
    <dgm:cxn modelId="{BEA40279-F071-4D58-AF15-A88AB2CD4677}" type="presOf" srcId="{BB66F0E0-880C-456E-95A0-414509FCBA39}" destId="{C842797B-1BDF-431C-AABC-66F04B8A561A}" srcOrd="1" destOrd="0" presId="urn:microsoft.com/office/officeart/2005/8/layout/cycle2"/>
    <dgm:cxn modelId="{0EFCEF7A-409D-42FB-89A0-16277220F467}" srcId="{7D6589AF-E97E-41AB-83DB-2CFFDCEE5F0C}" destId="{11C8A253-9A8E-4492-AF03-65B8D5EE10CA}" srcOrd="1" destOrd="0" parTransId="{07317A57-9260-4C76-A0DC-B70201636D71}" sibTransId="{ABB13033-762A-47DD-8D25-A48E4B9DD335}"/>
    <dgm:cxn modelId="{EADC767C-D436-4455-9FD7-FC167C97A747}" srcId="{7D6589AF-E97E-41AB-83DB-2CFFDCEE5F0C}" destId="{8539EF55-931B-46CF-A958-D267B5026E2C}" srcOrd="2" destOrd="0" parTransId="{BAA0751B-52ED-4D34-9C83-274439191F89}" sibTransId="{48B8E9D6-4578-4E39-A0BB-472D27A908CE}"/>
    <dgm:cxn modelId="{5AD42788-8BA2-4F98-8807-B838A68D80A0}" type="presOf" srcId="{7D6589AF-E97E-41AB-83DB-2CFFDCEE5F0C}" destId="{B4036A00-D947-4EF4-9C5A-670BBD9B9163}" srcOrd="0" destOrd="0" presId="urn:microsoft.com/office/officeart/2005/8/layout/cycle2"/>
    <dgm:cxn modelId="{533D8289-58B1-4D21-BBF8-B91648207515}" type="presOf" srcId="{ABB13033-762A-47DD-8D25-A48E4B9DD335}" destId="{F2327A85-4070-49C0-AF96-F02F8486843E}" srcOrd="1" destOrd="0" presId="urn:microsoft.com/office/officeart/2005/8/layout/cycle2"/>
    <dgm:cxn modelId="{0E9E098A-4517-49D6-9D3D-8C77FC84FA23}" type="presOf" srcId="{48B8E9D6-4578-4E39-A0BB-472D27A908CE}" destId="{E53AA339-0BA0-4759-9F91-A7E49CA272F1}" srcOrd="0" destOrd="0" presId="urn:microsoft.com/office/officeart/2005/8/layout/cycle2"/>
    <dgm:cxn modelId="{48A2F68B-71C4-4DF0-B0A9-179B393EA843}" type="presOf" srcId="{8539EF55-931B-46CF-A958-D267B5026E2C}" destId="{416226C4-BED2-4032-8292-253634829B41}" srcOrd="0" destOrd="0" presId="urn:microsoft.com/office/officeart/2005/8/layout/cycle2"/>
    <dgm:cxn modelId="{41C17198-81A1-480D-AF72-B9D40FFDD237}" type="presOf" srcId="{F43CD352-EB55-4BB5-8B33-E96D423F3245}" destId="{BB190EFA-F45E-4169-81A3-F4C93B64905C}" srcOrd="1" destOrd="0" presId="urn:microsoft.com/office/officeart/2005/8/layout/cycle2"/>
    <dgm:cxn modelId="{D3DFFBAF-5FAE-4B44-8C8E-BB67DA82B49E}" srcId="{7D6589AF-E97E-41AB-83DB-2CFFDCEE5F0C}" destId="{CF8A4FE7-29F4-4A34-B619-F711D9463B92}" srcOrd="0" destOrd="0" parTransId="{9C1FD739-105C-4879-91A2-E15276F7597A}" sibTransId="{F43CD352-EB55-4BB5-8B33-E96D423F3245}"/>
    <dgm:cxn modelId="{BA32F9D1-7BF7-438D-840B-E09638D436AA}" type="presOf" srcId="{CF8A4FE7-29F4-4A34-B619-F711D9463B92}" destId="{6DFD3485-511A-4642-8B11-FD75091B2358}" srcOrd="0" destOrd="0" presId="urn:microsoft.com/office/officeart/2005/8/layout/cycle2"/>
    <dgm:cxn modelId="{397787D4-B292-4FED-8E6A-FAC922E08224}" type="presOf" srcId="{387C3D26-5439-4515-9A7A-59C27297104E}" destId="{9777A466-30C6-4054-BC70-C8879E847BF2}" srcOrd="0" destOrd="0" presId="urn:microsoft.com/office/officeart/2005/8/layout/cycle2"/>
    <dgm:cxn modelId="{371F64ED-3222-4072-BF9A-99D0F9F74306}" type="presOf" srcId="{F43CD352-EB55-4BB5-8B33-E96D423F3245}" destId="{92BF1C49-286C-48C0-B7A0-D7AE6B6727AD}" srcOrd="0" destOrd="0" presId="urn:microsoft.com/office/officeart/2005/8/layout/cycle2"/>
    <dgm:cxn modelId="{9B4C91D2-96F2-449B-A7EA-324884DADD61}" type="presParOf" srcId="{B4036A00-D947-4EF4-9C5A-670BBD9B9163}" destId="{6DFD3485-511A-4642-8B11-FD75091B2358}" srcOrd="0" destOrd="0" presId="urn:microsoft.com/office/officeart/2005/8/layout/cycle2"/>
    <dgm:cxn modelId="{8421184D-228A-4104-860F-F72DCB768846}" type="presParOf" srcId="{B4036A00-D947-4EF4-9C5A-670BBD9B9163}" destId="{92BF1C49-286C-48C0-B7A0-D7AE6B6727AD}" srcOrd="1" destOrd="0" presId="urn:microsoft.com/office/officeart/2005/8/layout/cycle2"/>
    <dgm:cxn modelId="{3D8D1485-F96C-4A2C-A2B3-95C28CE0C8DE}" type="presParOf" srcId="{92BF1C49-286C-48C0-B7A0-D7AE6B6727AD}" destId="{BB190EFA-F45E-4169-81A3-F4C93B64905C}" srcOrd="0" destOrd="0" presId="urn:microsoft.com/office/officeart/2005/8/layout/cycle2"/>
    <dgm:cxn modelId="{A1E6803E-8B03-48F5-A690-64AE5C2826D4}" type="presParOf" srcId="{B4036A00-D947-4EF4-9C5A-670BBD9B9163}" destId="{BCCE9AC1-E2B6-42B7-8E19-42606BD2E5DA}" srcOrd="2" destOrd="0" presId="urn:microsoft.com/office/officeart/2005/8/layout/cycle2"/>
    <dgm:cxn modelId="{FFB1DAD4-7686-4D15-80D9-F69B8FEA673A}" type="presParOf" srcId="{B4036A00-D947-4EF4-9C5A-670BBD9B9163}" destId="{83B31D19-3F7A-4C2D-8F7C-FA9997F1B8C4}" srcOrd="3" destOrd="0" presId="urn:microsoft.com/office/officeart/2005/8/layout/cycle2"/>
    <dgm:cxn modelId="{D5F0A9E8-6F19-4545-9FE8-25BF3A055207}" type="presParOf" srcId="{83B31D19-3F7A-4C2D-8F7C-FA9997F1B8C4}" destId="{F2327A85-4070-49C0-AF96-F02F8486843E}" srcOrd="0" destOrd="0" presId="urn:microsoft.com/office/officeart/2005/8/layout/cycle2"/>
    <dgm:cxn modelId="{8B6D127A-B811-4DC8-BB3F-49C63E684C2F}" type="presParOf" srcId="{B4036A00-D947-4EF4-9C5A-670BBD9B9163}" destId="{416226C4-BED2-4032-8292-253634829B41}" srcOrd="4" destOrd="0" presId="urn:microsoft.com/office/officeart/2005/8/layout/cycle2"/>
    <dgm:cxn modelId="{B6812AFF-054D-4987-BEE1-7E8CF351043A}" type="presParOf" srcId="{B4036A00-D947-4EF4-9C5A-670BBD9B9163}" destId="{E53AA339-0BA0-4759-9F91-A7E49CA272F1}" srcOrd="5" destOrd="0" presId="urn:microsoft.com/office/officeart/2005/8/layout/cycle2"/>
    <dgm:cxn modelId="{980450D0-10DF-461D-A403-3442F3E34756}" type="presParOf" srcId="{E53AA339-0BA0-4759-9F91-A7E49CA272F1}" destId="{F2C9422E-D625-4C19-A25C-A7B032B2C9D9}" srcOrd="0" destOrd="0" presId="urn:microsoft.com/office/officeart/2005/8/layout/cycle2"/>
    <dgm:cxn modelId="{2443CE97-3221-4A78-AF97-95A965CE2D83}" type="presParOf" srcId="{B4036A00-D947-4EF4-9C5A-670BBD9B9163}" destId="{9777A466-30C6-4054-BC70-C8879E847BF2}" srcOrd="6" destOrd="0" presId="urn:microsoft.com/office/officeart/2005/8/layout/cycle2"/>
    <dgm:cxn modelId="{33A1EC7A-7659-4265-9F52-6DCEDA7D77B8}" type="presParOf" srcId="{B4036A00-D947-4EF4-9C5A-670BBD9B9163}" destId="{48FE66C1-6B24-46F2-9432-B15BA31997BC}" srcOrd="7" destOrd="0" presId="urn:microsoft.com/office/officeart/2005/8/layout/cycle2"/>
    <dgm:cxn modelId="{74A59340-9234-4136-A9CA-FA29D14E98E5}" type="presParOf" srcId="{48FE66C1-6B24-46F2-9432-B15BA31997BC}" destId="{C842797B-1BDF-431C-AABC-66F04B8A56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37010-9698-44F7-8416-4DCC5873CBB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B9B0C-23F5-4D01-BE6E-A9F4EA413252}">
      <dgm:prSet phldrT="[Text]"/>
      <dgm:spPr>
        <a:solidFill>
          <a:srgbClr val="20B3D0"/>
        </a:solidFill>
      </dgm:spPr>
      <dgm:t>
        <a:bodyPr/>
        <a:lstStyle/>
        <a:p>
          <a:r>
            <a:rPr lang="en-US" dirty="0"/>
            <a:t>Whole grain foods</a:t>
          </a:r>
        </a:p>
      </dgm:t>
    </dgm:pt>
    <dgm:pt modelId="{AF046DAC-D73F-4429-83A8-4BC2CD9914C5}" type="parTrans" cxnId="{70D3B37B-A292-4502-94D1-C72011607CC3}">
      <dgm:prSet/>
      <dgm:spPr/>
      <dgm:t>
        <a:bodyPr/>
        <a:lstStyle/>
        <a:p>
          <a:endParaRPr lang="en-US"/>
        </a:p>
      </dgm:t>
    </dgm:pt>
    <dgm:pt modelId="{ECFB66B3-EA34-40E3-8A35-CFEBCE329FB4}" type="sibTrans" cxnId="{70D3B37B-A292-4502-94D1-C72011607CC3}">
      <dgm:prSet/>
      <dgm:spPr/>
      <dgm:t>
        <a:bodyPr/>
        <a:lstStyle/>
        <a:p>
          <a:endParaRPr lang="en-US"/>
        </a:p>
      </dgm:t>
    </dgm:pt>
    <dgm:pt modelId="{A7461CF9-2CFA-4D7E-A251-015094FF3230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Vegetables and fruits</a:t>
          </a:r>
        </a:p>
      </dgm:t>
    </dgm:pt>
    <dgm:pt modelId="{E234786B-323E-4EE0-B7F5-AAD6C08F7F3B}" type="parTrans" cxnId="{F12AF52C-849A-4EF6-9477-89E5A2370FBF}">
      <dgm:prSet/>
      <dgm:spPr/>
      <dgm:t>
        <a:bodyPr/>
        <a:lstStyle/>
        <a:p>
          <a:endParaRPr lang="en-US"/>
        </a:p>
      </dgm:t>
    </dgm:pt>
    <dgm:pt modelId="{3178939A-74DD-49EB-A8FF-62CE0D7BCDD9}" type="sibTrans" cxnId="{F12AF52C-849A-4EF6-9477-89E5A2370FBF}">
      <dgm:prSet/>
      <dgm:spPr/>
      <dgm:t>
        <a:bodyPr/>
        <a:lstStyle/>
        <a:p>
          <a:endParaRPr lang="en-US"/>
        </a:p>
      </dgm:t>
    </dgm:pt>
    <dgm:pt modelId="{D7F91172-9D7B-4A90-A2B4-F7DC5C84D391}">
      <dgm:prSet phldrT="[Text]"/>
      <dgm:spPr/>
      <dgm:t>
        <a:bodyPr/>
        <a:lstStyle/>
        <a:p>
          <a:r>
            <a:rPr lang="en-US" dirty="0"/>
            <a:t>Plant oil</a:t>
          </a:r>
        </a:p>
      </dgm:t>
    </dgm:pt>
    <dgm:pt modelId="{5FAFBE19-AB11-4707-B4E1-2A583EE67F5B}" type="parTrans" cxnId="{9F6EB645-5166-493A-8631-F98AEFEFEF18}">
      <dgm:prSet/>
      <dgm:spPr/>
      <dgm:t>
        <a:bodyPr/>
        <a:lstStyle/>
        <a:p>
          <a:endParaRPr lang="en-US"/>
        </a:p>
      </dgm:t>
    </dgm:pt>
    <dgm:pt modelId="{C5D12368-6FFB-4BBD-887F-5D290C9A8DC6}" type="sibTrans" cxnId="{9F6EB645-5166-493A-8631-F98AEFEFEF18}">
      <dgm:prSet/>
      <dgm:spPr/>
      <dgm:t>
        <a:bodyPr/>
        <a:lstStyle/>
        <a:p>
          <a:endParaRPr lang="en-US"/>
        </a:p>
      </dgm:t>
    </dgm:pt>
    <dgm:pt modelId="{149D6ECB-672C-4075-BBE7-2EEEA320E014}" type="pres">
      <dgm:prSet presAssocID="{89737010-9698-44F7-8416-4DCC5873CBB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4CB7A57-3F7E-4684-B894-97291A8AE096}" type="pres">
      <dgm:prSet presAssocID="{89737010-9698-44F7-8416-4DCC5873CBBE}" presName="cycle" presStyleCnt="0"/>
      <dgm:spPr/>
    </dgm:pt>
    <dgm:pt modelId="{B4DD7A25-1AB5-4FE2-8FDD-ED40FD16E660}" type="pres">
      <dgm:prSet presAssocID="{89737010-9698-44F7-8416-4DCC5873CBBE}" presName="centerShape" presStyleCnt="0"/>
      <dgm:spPr/>
    </dgm:pt>
    <dgm:pt modelId="{B2FDDD69-664B-408F-A3A7-C93B295BA12D}" type="pres">
      <dgm:prSet presAssocID="{89737010-9698-44F7-8416-4DCC5873CBBE}" presName="connSite" presStyleLbl="node1" presStyleIdx="0" presStyleCnt="4"/>
      <dgm:spPr/>
    </dgm:pt>
    <dgm:pt modelId="{32DAEDC1-F437-4D25-A7A8-4CC7328C1C37}" type="pres">
      <dgm:prSet presAssocID="{89737010-9698-44F7-8416-4DCC5873CBBE}" presName="visible" presStyleLbl="node1" presStyleIdx="0" presStyleCnt="4" custLinFactNeighborX="-717" custLinFactNeighborY="121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6BBC8B-6723-4590-81A1-C385E82D447B}" type="pres">
      <dgm:prSet presAssocID="{AF046DAC-D73F-4429-83A8-4BC2CD9914C5}" presName="Name25" presStyleLbl="parChTrans1D1" presStyleIdx="0" presStyleCnt="3"/>
      <dgm:spPr/>
    </dgm:pt>
    <dgm:pt modelId="{BCDEF3D6-10DB-4621-AF02-0ED72A30C8D9}" type="pres">
      <dgm:prSet presAssocID="{04BB9B0C-23F5-4D01-BE6E-A9F4EA413252}" presName="node" presStyleCnt="0"/>
      <dgm:spPr/>
    </dgm:pt>
    <dgm:pt modelId="{D5F84D2A-9F6C-4EE1-91F4-277DEEEB17C3}" type="pres">
      <dgm:prSet presAssocID="{04BB9B0C-23F5-4D01-BE6E-A9F4EA413252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F3C8F4C5-6891-4360-96B3-5FA22833EFDE}" type="pres">
      <dgm:prSet presAssocID="{04BB9B0C-23F5-4D01-BE6E-A9F4EA413252}" presName="childNode" presStyleLbl="revTx" presStyleIdx="0" presStyleCnt="0">
        <dgm:presLayoutVars>
          <dgm:bulletEnabled val="1"/>
        </dgm:presLayoutVars>
      </dgm:prSet>
      <dgm:spPr/>
    </dgm:pt>
    <dgm:pt modelId="{B8919448-5361-4B79-B745-86C10F44C2F1}" type="pres">
      <dgm:prSet presAssocID="{E234786B-323E-4EE0-B7F5-AAD6C08F7F3B}" presName="Name25" presStyleLbl="parChTrans1D1" presStyleIdx="1" presStyleCnt="3"/>
      <dgm:spPr/>
    </dgm:pt>
    <dgm:pt modelId="{F6DA6A53-87FC-4593-8F1D-92B99A8130BB}" type="pres">
      <dgm:prSet presAssocID="{A7461CF9-2CFA-4D7E-A251-015094FF3230}" presName="node" presStyleCnt="0"/>
      <dgm:spPr/>
    </dgm:pt>
    <dgm:pt modelId="{DC930289-30CB-492E-9CD9-31BBF0705A88}" type="pres">
      <dgm:prSet presAssocID="{A7461CF9-2CFA-4D7E-A251-015094FF3230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4E59CDF8-EC01-4084-A119-77E521E46C21}" type="pres">
      <dgm:prSet presAssocID="{A7461CF9-2CFA-4D7E-A251-015094FF3230}" presName="childNode" presStyleLbl="revTx" presStyleIdx="0" presStyleCnt="0">
        <dgm:presLayoutVars>
          <dgm:bulletEnabled val="1"/>
        </dgm:presLayoutVars>
      </dgm:prSet>
      <dgm:spPr/>
    </dgm:pt>
    <dgm:pt modelId="{60864E07-706F-4D48-B457-7F2B6E55E1A1}" type="pres">
      <dgm:prSet presAssocID="{5FAFBE19-AB11-4707-B4E1-2A583EE67F5B}" presName="Name25" presStyleLbl="parChTrans1D1" presStyleIdx="2" presStyleCnt="3"/>
      <dgm:spPr/>
    </dgm:pt>
    <dgm:pt modelId="{5AEC8929-250D-4F53-AE7C-BA98B4A96F2D}" type="pres">
      <dgm:prSet presAssocID="{D7F91172-9D7B-4A90-A2B4-F7DC5C84D391}" presName="node" presStyleCnt="0"/>
      <dgm:spPr/>
    </dgm:pt>
    <dgm:pt modelId="{27048999-227F-494F-8DBE-8DD4950F4DA1}" type="pres">
      <dgm:prSet presAssocID="{D7F91172-9D7B-4A90-A2B4-F7DC5C84D391}" presName="parentNode" presStyleLbl="node1" presStyleIdx="3" presStyleCnt="4" custLinFactNeighborY="70">
        <dgm:presLayoutVars>
          <dgm:chMax val="1"/>
          <dgm:bulletEnabled val="1"/>
        </dgm:presLayoutVars>
      </dgm:prSet>
      <dgm:spPr/>
    </dgm:pt>
    <dgm:pt modelId="{A70DA808-64CB-4DF9-942D-D16DC098C184}" type="pres">
      <dgm:prSet presAssocID="{D7F91172-9D7B-4A90-A2B4-F7DC5C84D39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12AF52C-849A-4EF6-9477-89E5A2370FBF}" srcId="{89737010-9698-44F7-8416-4DCC5873CBBE}" destId="{A7461CF9-2CFA-4D7E-A251-015094FF3230}" srcOrd="1" destOrd="0" parTransId="{E234786B-323E-4EE0-B7F5-AAD6C08F7F3B}" sibTransId="{3178939A-74DD-49EB-A8FF-62CE0D7BCDD9}"/>
    <dgm:cxn modelId="{9F6EB645-5166-493A-8631-F98AEFEFEF18}" srcId="{89737010-9698-44F7-8416-4DCC5873CBBE}" destId="{D7F91172-9D7B-4A90-A2B4-F7DC5C84D391}" srcOrd="2" destOrd="0" parTransId="{5FAFBE19-AB11-4707-B4E1-2A583EE67F5B}" sibTransId="{C5D12368-6FFB-4BBD-887F-5D290C9A8DC6}"/>
    <dgm:cxn modelId="{31CF1368-4BEC-4C69-B05C-3851650A5117}" type="presOf" srcId="{A7461CF9-2CFA-4D7E-A251-015094FF3230}" destId="{DC930289-30CB-492E-9CD9-31BBF0705A88}" srcOrd="0" destOrd="0" presId="urn:microsoft.com/office/officeart/2005/8/layout/radial2"/>
    <dgm:cxn modelId="{6A932551-19DA-4C78-8654-174D31F9A3B1}" type="presOf" srcId="{E234786B-323E-4EE0-B7F5-AAD6C08F7F3B}" destId="{B8919448-5361-4B79-B745-86C10F44C2F1}" srcOrd="0" destOrd="0" presId="urn:microsoft.com/office/officeart/2005/8/layout/radial2"/>
    <dgm:cxn modelId="{D69EE379-CB20-406C-ADEC-9D63CEBFA119}" type="presOf" srcId="{5FAFBE19-AB11-4707-B4E1-2A583EE67F5B}" destId="{60864E07-706F-4D48-B457-7F2B6E55E1A1}" srcOrd="0" destOrd="0" presId="urn:microsoft.com/office/officeart/2005/8/layout/radial2"/>
    <dgm:cxn modelId="{70D3B37B-A292-4502-94D1-C72011607CC3}" srcId="{89737010-9698-44F7-8416-4DCC5873CBBE}" destId="{04BB9B0C-23F5-4D01-BE6E-A9F4EA413252}" srcOrd="0" destOrd="0" parTransId="{AF046DAC-D73F-4429-83A8-4BC2CD9914C5}" sibTransId="{ECFB66B3-EA34-40E3-8A35-CFEBCE329FB4}"/>
    <dgm:cxn modelId="{985A9887-600B-41C5-B11A-742CF703DE40}" type="presOf" srcId="{D7F91172-9D7B-4A90-A2B4-F7DC5C84D391}" destId="{27048999-227F-494F-8DBE-8DD4950F4DA1}" srcOrd="0" destOrd="0" presId="urn:microsoft.com/office/officeart/2005/8/layout/radial2"/>
    <dgm:cxn modelId="{7444E58B-1749-4179-BC2A-BA1B180579C8}" type="presOf" srcId="{AF046DAC-D73F-4429-83A8-4BC2CD9914C5}" destId="{8D6BBC8B-6723-4590-81A1-C385E82D447B}" srcOrd="0" destOrd="0" presId="urn:microsoft.com/office/officeart/2005/8/layout/radial2"/>
    <dgm:cxn modelId="{83B235BA-F66A-4E5D-9A55-DB7C5A92D893}" type="presOf" srcId="{89737010-9698-44F7-8416-4DCC5873CBBE}" destId="{149D6ECB-672C-4075-BBE7-2EEEA320E014}" srcOrd="0" destOrd="0" presId="urn:microsoft.com/office/officeart/2005/8/layout/radial2"/>
    <dgm:cxn modelId="{980683E9-DB4C-4DC9-B7BB-D95BCBC9ACB0}" type="presOf" srcId="{04BB9B0C-23F5-4D01-BE6E-A9F4EA413252}" destId="{D5F84D2A-9F6C-4EE1-91F4-277DEEEB17C3}" srcOrd="0" destOrd="0" presId="urn:microsoft.com/office/officeart/2005/8/layout/radial2"/>
    <dgm:cxn modelId="{C381FBC4-9177-4332-B29E-A9CB4F700540}" type="presParOf" srcId="{149D6ECB-672C-4075-BBE7-2EEEA320E014}" destId="{B4CB7A57-3F7E-4684-B894-97291A8AE096}" srcOrd="0" destOrd="0" presId="urn:microsoft.com/office/officeart/2005/8/layout/radial2"/>
    <dgm:cxn modelId="{B13F40A4-F0DA-41B5-B0EF-8E11B776F199}" type="presParOf" srcId="{B4CB7A57-3F7E-4684-B894-97291A8AE096}" destId="{B4DD7A25-1AB5-4FE2-8FDD-ED40FD16E660}" srcOrd="0" destOrd="0" presId="urn:microsoft.com/office/officeart/2005/8/layout/radial2"/>
    <dgm:cxn modelId="{815D9F9D-29D0-4C7C-9179-9966F21E990E}" type="presParOf" srcId="{B4DD7A25-1AB5-4FE2-8FDD-ED40FD16E660}" destId="{B2FDDD69-664B-408F-A3A7-C93B295BA12D}" srcOrd="0" destOrd="0" presId="urn:microsoft.com/office/officeart/2005/8/layout/radial2"/>
    <dgm:cxn modelId="{7227CD66-A572-4159-8178-8B77FF5A11CC}" type="presParOf" srcId="{B4DD7A25-1AB5-4FE2-8FDD-ED40FD16E660}" destId="{32DAEDC1-F437-4D25-A7A8-4CC7328C1C37}" srcOrd="1" destOrd="0" presId="urn:microsoft.com/office/officeart/2005/8/layout/radial2"/>
    <dgm:cxn modelId="{849114B0-33C3-4C13-B9FC-AED1036BDD96}" type="presParOf" srcId="{B4CB7A57-3F7E-4684-B894-97291A8AE096}" destId="{8D6BBC8B-6723-4590-81A1-C385E82D447B}" srcOrd="1" destOrd="0" presId="urn:microsoft.com/office/officeart/2005/8/layout/radial2"/>
    <dgm:cxn modelId="{1D114E74-4717-4519-95D1-7187A449F642}" type="presParOf" srcId="{B4CB7A57-3F7E-4684-B894-97291A8AE096}" destId="{BCDEF3D6-10DB-4621-AF02-0ED72A30C8D9}" srcOrd="2" destOrd="0" presId="urn:microsoft.com/office/officeart/2005/8/layout/radial2"/>
    <dgm:cxn modelId="{0D8FFE84-C20C-4C33-AA23-19EB87507D26}" type="presParOf" srcId="{BCDEF3D6-10DB-4621-AF02-0ED72A30C8D9}" destId="{D5F84D2A-9F6C-4EE1-91F4-277DEEEB17C3}" srcOrd="0" destOrd="0" presId="urn:microsoft.com/office/officeart/2005/8/layout/radial2"/>
    <dgm:cxn modelId="{E6803274-9A4F-47CB-9A3E-59A9A36504C7}" type="presParOf" srcId="{BCDEF3D6-10DB-4621-AF02-0ED72A30C8D9}" destId="{F3C8F4C5-6891-4360-96B3-5FA22833EFDE}" srcOrd="1" destOrd="0" presId="urn:microsoft.com/office/officeart/2005/8/layout/radial2"/>
    <dgm:cxn modelId="{0FF0EC7E-1692-4FCF-8595-DDD1909C5A25}" type="presParOf" srcId="{B4CB7A57-3F7E-4684-B894-97291A8AE096}" destId="{B8919448-5361-4B79-B745-86C10F44C2F1}" srcOrd="3" destOrd="0" presId="urn:microsoft.com/office/officeart/2005/8/layout/radial2"/>
    <dgm:cxn modelId="{1C7701F5-EE37-4742-B3B2-E5846C641855}" type="presParOf" srcId="{B4CB7A57-3F7E-4684-B894-97291A8AE096}" destId="{F6DA6A53-87FC-4593-8F1D-92B99A8130BB}" srcOrd="4" destOrd="0" presId="urn:microsoft.com/office/officeart/2005/8/layout/radial2"/>
    <dgm:cxn modelId="{B28B1729-DDDC-45B1-B72D-D29EF855091D}" type="presParOf" srcId="{F6DA6A53-87FC-4593-8F1D-92B99A8130BB}" destId="{DC930289-30CB-492E-9CD9-31BBF0705A88}" srcOrd="0" destOrd="0" presId="urn:microsoft.com/office/officeart/2005/8/layout/radial2"/>
    <dgm:cxn modelId="{26B7F5E1-62A5-43FD-A56E-19C36925F7F8}" type="presParOf" srcId="{F6DA6A53-87FC-4593-8F1D-92B99A8130BB}" destId="{4E59CDF8-EC01-4084-A119-77E521E46C21}" srcOrd="1" destOrd="0" presId="urn:microsoft.com/office/officeart/2005/8/layout/radial2"/>
    <dgm:cxn modelId="{500DB3F2-7FBA-48EB-A73F-6EBCEDE549B5}" type="presParOf" srcId="{B4CB7A57-3F7E-4684-B894-97291A8AE096}" destId="{60864E07-706F-4D48-B457-7F2B6E55E1A1}" srcOrd="5" destOrd="0" presId="urn:microsoft.com/office/officeart/2005/8/layout/radial2"/>
    <dgm:cxn modelId="{23D2F87E-D394-4B2D-A591-FC618FF87911}" type="presParOf" srcId="{B4CB7A57-3F7E-4684-B894-97291A8AE096}" destId="{5AEC8929-250D-4F53-AE7C-BA98B4A96F2D}" srcOrd="6" destOrd="0" presId="urn:microsoft.com/office/officeart/2005/8/layout/radial2"/>
    <dgm:cxn modelId="{5DFE64CB-76D5-431B-9064-C88C9C461A2E}" type="presParOf" srcId="{5AEC8929-250D-4F53-AE7C-BA98B4A96F2D}" destId="{27048999-227F-494F-8DBE-8DD4950F4DA1}" srcOrd="0" destOrd="0" presId="urn:microsoft.com/office/officeart/2005/8/layout/radial2"/>
    <dgm:cxn modelId="{DC9AE2F8-5CB0-46E9-AF5C-91204953750D}" type="presParOf" srcId="{5AEC8929-250D-4F53-AE7C-BA98B4A96F2D}" destId="{A70DA808-64CB-4DF9-942D-D16DC098C18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D3485-511A-4642-8B11-FD75091B2358}">
      <dsp:nvSpPr>
        <dsp:cNvPr id="0" name=""/>
        <dsp:cNvSpPr/>
      </dsp:nvSpPr>
      <dsp:spPr>
        <a:xfrm>
          <a:off x="4562065" y="1117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Eating Healthier options</a:t>
          </a:r>
        </a:p>
      </dsp:txBody>
      <dsp:txXfrm>
        <a:off x="4765841" y="204893"/>
        <a:ext cx="983916" cy="983916"/>
      </dsp:txXfrm>
    </dsp:sp>
    <dsp:sp modelId="{92BF1C49-286C-48C0-B7A0-D7AE6B6727AD}">
      <dsp:nvSpPr>
        <dsp:cNvPr id="0" name=""/>
        <dsp:cNvSpPr/>
      </dsp:nvSpPr>
      <dsp:spPr>
        <a:xfrm rot="2700000">
          <a:off x="5804312" y="1194026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820609" y="1248606"/>
        <a:ext cx="259661" cy="281772"/>
      </dsp:txXfrm>
    </dsp:sp>
    <dsp:sp modelId="{BCCE9AC1-E2B6-42B7-8E19-42606BD2E5DA}">
      <dsp:nvSpPr>
        <dsp:cNvPr id="0" name=""/>
        <dsp:cNvSpPr/>
      </dsp:nvSpPr>
      <dsp:spPr>
        <a:xfrm>
          <a:off x="6040882" y="1479934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Working out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(30 min walk)</a:t>
          </a:r>
        </a:p>
      </dsp:txBody>
      <dsp:txXfrm>
        <a:off x="6244658" y="1683710"/>
        <a:ext cx="983916" cy="983916"/>
      </dsp:txXfrm>
    </dsp:sp>
    <dsp:sp modelId="{83B31D19-3F7A-4C2D-8F7C-FA9997F1B8C4}">
      <dsp:nvSpPr>
        <dsp:cNvPr id="0" name=""/>
        <dsp:cNvSpPr/>
      </dsp:nvSpPr>
      <dsp:spPr>
        <a:xfrm rot="8100000">
          <a:off x="5819159" y="2672843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914145" y="2727423"/>
        <a:ext cx="259661" cy="281772"/>
      </dsp:txXfrm>
    </dsp:sp>
    <dsp:sp modelId="{416226C4-BED2-4032-8292-253634829B41}">
      <dsp:nvSpPr>
        <dsp:cNvPr id="0" name=""/>
        <dsp:cNvSpPr/>
      </dsp:nvSpPr>
      <dsp:spPr>
        <a:xfrm>
          <a:off x="4562065" y="2958751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Avoid stress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(stop worrying)</a:t>
          </a:r>
        </a:p>
      </dsp:txBody>
      <dsp:txXfrm>
        <a:off x="4765841" y="3162527"/>
        <a:ext cx="983916" cy="983916"/>
      </dsp:txXfrm>
    </dsp:sp>
    <dsp:sp modelId="{E53AA339-0BA0-4759-9F91-A7E49CA272F1}">
      <dsp:nvSpPr>
        <dsp:cNvPr id="0" name=""/>
        <dsp:cNvSpPr/>
      </dsp:nvSpPr>
      <dsp:spPr>
        <a:xfrm rot="13500000">
          <a:off x="4340342" y="2687690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435328" y="2820958"/>
        <a:ext cx="259661" cy="281772"/>
      </dsp:txXfrm>
    </dsp:sp>
    <dsp:sp modelId="{9777A466-30C6-4054-BC70-C8879E847BF2}">
      <dsp:nvSpPr>
        <dsp:cNvPr id="0" name=""/>
        <dsp:cNvSpPr/>
      </dsp:nvSpPr>
      <dsp:spPr>
        <a:xfrm>
          <a:off x="3083248" y="1479934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Avoid watching TV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(2 house a day) </a:t>
          </a:r>
        </a:p>
      </dsp:txBody>
      <dsp:txXfrm>
        <a:off x="3287024" y="1683710"/>
        <a:ext cx="983916" cy="983916"/>
      </dsp:txXfrm>
    </dsp:sp>
    <dsp:sp modelId="{48FE66C1-6B24-46F2-9432-B15BA31997BC}">
      <dsp:nvSpPr>
        <dsp:cNvPr id="0" name=""/>
        <dsp:cNvSpPr/>
      </dsp:nvSpPr>
      <dsp:spPr>
        <a:xfrm rot="18900000">
          <a:off x="4325495" y="1208873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341792" y="1342141"/>
        <a:ext cx="259661" cy="281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64E07-706F-4D48-B457-7F2B6E55E1A1}">
      <dsp:nvSpPr>
        <dsp:cNvPr id="0" name=""/>
        <dsp:cNvSpPr/>
      </dsp:nvSpPr>
      <dsp:spPr>
        <a:xfrm rot="2564248">
          <a:off x="4062978" y="3057079"/>
          <a:ext cx="65621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56214" y="17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19448-5361-4B79-B745-86C10F44C2F1}">
      <dsp:nvSpPr>
        <dsp:cNvPr id="0" name=""/>
        <dsp:cNvSpPr/>
      </dsp:nvSpPr>
      <dsp:spPr>
        <a:xfrm>
          <a:off x="4150100" y="2157761"/>
          <a:ext cx="72983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29839" y="17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BBC8B-6723-4590-81A1-C385E82D447B}">
      <dsp:nvSpPr>
        <dsp:cNvPr id="0" name=""/>
        <dsp:cNvSpPr/>
      </dsp:nvSpPr>
      <dsp:spPr>
        <a:xfrm rot="19036723">
          <a:off x="4063086" y="1259008"/>
          <a:ext cx="6558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55879" y="17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AEDC1-F437-4D25-A7A8-4CC7328C1C37}">
      <dsp:nvSpPr>
        <dsp:cNvPr id="0" name=""/>
        <dsp:cNvSpPr/>
      </dsp:nvSpPr>
      <dsp:spPr>
        <a:xfrm>
          <a:off x="2356611" y="1384284"/>
          <a:ext cx="2092337" cy="20923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84D2A-9F6C-4EE1-91F4-277DEEEB17C3}">
      <dsp:nvSpPr>
        <dsp:cNvPr id="0" name=""/>
        <dsp:cNvSpPr/>
      </dsp:nvSpPr>
      <dsp:spPr>
        <a:xfrm>
          <a:off x="4465398" y="877"/>
          <a:ext cx="1255402" cy="1255402"/>
        </a:xfrm>
        <a:prstGeom prst="ellipse">
          <a:avLst/>
        </a:prstGeom>
        <a:solidFill>
          <a:srgbClr val="20B3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Whole grain foods</a:t>
          </a:r>
        </a:p>
      </dsp:txBody>
      <dsp:txXfrm>
        <a:off x="4649247" y="184726"/>
        <a:ext cx="887704" cy="887704"/>
      </dsp:txXfrm>
    </dsp:sp>
    <dsp:sp modelId="{DC930289-30CB-492E-9CD9-31BBF0705A88}">
      <dsp:nvSpPr>
        <dsp:cNvPr id="0" name=""/>
        <dsp:cNvSpPr/>
      </dsp:nvSpPr>
      <dsp:spPr>
        <a:xfrm>
          <a:off x="4879939" y="1547967"/>
          <a:ext cx="1255402" cy="125540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Vegetables and fruits</a:t>
          </a:r>
        </a:p>
      </dsp:txBody>
      <dsp:txXfrm>
        <a:off x="5063788" y="1731816"/>
        <a:ext cx="887704" cy="887704"/>
      </dsp:txXfrm>
    </dsp:sp>
    <dsp:sp modelId="{27048999-227F-494F-8DBE-8DD4950F4DA1}">
      <dsp:nvSpPr>
        <dsp:cNvPr id="0" name=""/>
        <dsp:cNvSpPr/>
      </dsp:nvSpPr>
      <dsp:spPr>
        <a:xfrm>
          <a:off x="4465398" y="3095935"/>
          <a:ext cx="1255402" cy="1255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Plant oil</a:t>
          </a:r>
        </a:p>
      </dsp:txBody>
      <dsp:txXfrm>
        <a:off x="4649247" y="3279784"/>
        <a:ext cx="887704" cy="88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DE16-B514-7E87-D31E-03297DA5F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00C5D-A4FF-F697-28E8-2E2EC4C64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14DD9-A15D-4062-77BF-033FCBE9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B2EE-8B7D-4CA5-9F79-B3882A3288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72179-63AA-605A-9C0F-D8E445EB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B3933-2794-76BA-3027-1C1E5C38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E18-4486-4D60-9BA2-BAD6BCC6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C57DB-DCDA-603B-5508-E9271D8C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0DF18-EE13-FFEC-8F60-79DCFB3C6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A629F-83E6-C86E-85EB-C8BD9701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B2EE-8B7D-4CA5-9F79-B3882A3288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6D763-03CF-5DE8-CA4B-14095612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75957-E42D-94EA-13D5-3F1CA79E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E18-4486-4D60-9BA2-BAD6BCC6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6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5B0B85-0959-2614-2949-969312716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3379E-B96D-F34A-CA48-31870EF41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088BD-EC54-B368-9976-C85D92C3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B2EE-8B7D-4CA5-9F79-B3882A3288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1B3A3-EA02-9E5C-EA36-B24D373F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83EDA-CDDE-A3B0-BA54-8146F064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E18-4486-4D60-9BA2-BAD6BCC6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2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DECC0-7039-7C4C-CF54-2E53B18D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6DCDE-32F5-5947-B4C9-AA8EE1E58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DBA44-F02B-4F0D-C108-ED2E6CB0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B2EE-8B7D-4CA5-9F79-B3882A3288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579D4-9585-9610-F807-0F822AAF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BEDB-2EAA-3798-FF6A-657599DFC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E18-4486-4D60-9BA2-BAD6BCC6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03BE-5E58-D6EE-63BB-8EFE5D5E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63273-F9A0-A93D-1DAD-EDAEF9897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58758-DFB4-5E30-3D9D-50A5B5DA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B2EE-8B7D-4CA5-9F79-B3882A3288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D690-F1BD-9F33-0C48-2481F1FD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942BD-7468-2925-EC2C-D87C9FFE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E18-4486-4D60-9BA2-BAD6BCC6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5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5CBD-F863-D675-DBC9-30F9BE30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C4DB1-4510-4F9B-DA4C-6B71D384F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CF056-C8CE-5854-29E6-588E53F23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365DC-8486-1950-69B2-EBFCBB5B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B2EE-8B7D-4CA5-9F79-B3882A3288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41F17-A609-CB35-F821-9FC70C6C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DB01F-40BA-9E70-7467-C440FBC5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E18-4486-4D60-9BA2-BAD6BCC6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7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AD67-D4E4-5AFB-04B3-E7F6AC1B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9CF0A-6502-C54E-F183-19B7FF3AC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1F90F-0D16-0A87-B9B9-043A9FA2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A61AC-8836-FAAF-4F54-1BBA78A78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842E2-9067-D5AE-750F-DA04F38D2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DF9801-B52E-F5EC-7B4D-904DCB6B7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B2EE-8B7D-4CA5-9F79-B3882A3288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7D4FC-0494-3D77-D73C-538233E8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535AF-0903-BEE7-33EF-4AD69A14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E18-4486-4D60-9BA2-BAD6BCC6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91CB-8FF8-CAA2-C108-8172D898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CBE3C-A637-769F-EDE0-F52476ED8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B2EE-8B7D-4CA5-9F79-B3882A3288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2B4D4-ACA8-962A-C4A6-7867BCFB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05FFE-A035-A2AF-0781-BB538453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E18-4486-4D60-9BA2-BAD6BCC6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0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8C94BA-DC52-F5EE-9F0A-B9B2E37A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B2EE-8B7D-4CA5-9F79-B3882A3288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95DFC-41E4-CD9B-C824-8F0B2B86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6D71B-E85C-05B0-9E2E-09A046C5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E18-4486-4D60-9BA2-BAD6BCC6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2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1ABE9-202A-69E1-F9D0-01E60083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31267-459B-2330-D0EC-45E25358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32D88-A266-38EC-CD82-652B11069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77AC4-3B10-144E-F277-28C6A451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B2EE-8B7D-4CA5-9F79-B3882A3288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11714-02A6-39C4-80C9-B08ABCC1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E6749-EFF6-FC36-3EE7-C3DBE0D1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E18-4486-4D60-9BA2-BAD6BCC6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1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0767-D581-8E5D-C006-CF964068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336E89-7834-7AD0-3C47-3CEA85D2B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84547-0AC4-2858-1457-313D18C51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CFF48-0B5D-0E55-8252-87372152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B2EE-8B7D-4CA5-9F79-B3882A3288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C67F8-CEDE-320B-0208-C1F88452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4FE1E-B93E-8E58-AE21-7921CB54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E18-4486-4D60-9BA2-BAD6BCC6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539F0-5E92-9C12-8E67-67CDD8988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2BA73-7E6A-F0D4-5663-E56BDF920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8D5A-595A-D09A-66FD-05CB4D725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CB2EE-8B7D-4CA5-9F79-B3882A3288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722D-74E9-D6BA-326D-DDDF7BED0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00ECA-545C-0793-E650-2A01DD911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4E18-4486-4D60-9BA2-BAD6BCC6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5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tn.hms.harvard.edu/flash/2020/high-fat-diets-can-affect-often-snac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next28days/957763729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o/obesity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rp.org/health/healthy-living/info-2017/health-benefits-body-fat.html" TargetMode="External"/><Relationship Id="rId2" Type="http://schemas.openxmlformats.org/officeDocument/2006/relationships/hyperlink" Target="https://www.who.int/news-room/questions-and-answers/item/obesity-health-consequences-of-being-overweight#:~:text=Carrying%20extra%20fat%20leads%20to,premature%20death%20and%20substantial%20disabil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hsinform.scot/illnesses-and-conditions/nutritional/obesity#:~:text=Obesity%20is%20generally%20caused%20by%20eating%20too%20much%20and%20moving,by%20the%20body%20as%20fa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handwriting/o/obesity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Overweight-Obesity-Obese-Heavy-Fat-Weight-331392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cpedia.org/highway-signs/o/obesity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149F-947E-F791-DD55-5227F2644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9748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/>
              <a:t>Obesity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D9DF-06B6-0CD8-F2ED-EDFCA45F3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47348"/>
            <a:ext cx="9144000" cy="1655762"/>
          </a:xfrm>
        </p:spPr>
        <p:txBody>
          <a:bodyPr/>
          <a:lstStyle/>
          <a:p>
            <a:r>
              <a:rPr lang="en-US" dirty="0"/>
              <a:t>By: Naya Al shami, Salma </a:t>
            </a:r>
            <a:r>
              <a:rPr lang="en-US" dirty="0" err="1"/>
              <a:t>Moustafa</a:t>
            </a:r>
            <a:r>
              <a:rPr lang="en-US" dirty="0"/>
              <a:t> , Maya </a:t>
            </a:r>
            <a:r>
              <a:rPr lang="en-US" dirty="0" err="1"/>
              <a:t>atawi</a:t>
            </a:r>
            <a:r>
              <a:rPr lang="en-US" dirty="0"/>
              <a:t> , Yasmeen al </a:t>
            </a:r>
            <a:r>
              <a:rPr lang="en-US" dirty="0" err="1"/>
              <a:t>salman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17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90430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EF5DCD-2A43-6B45-8975-D6C24DAC1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83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04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Ways to reduce obesity?</a:t>
            </a:r>
          </a:p>
        </p:txBody>
      </p:sp>
    </p:spTree>
    <p:extLst>
      <p:ext uri="{BB962C8B-B14F-4D97-AF65-F5344CB8AC3E}">
        <p14:creationId xmlns:p14="http://schemas.microsoft.com/office/powerpoint/2010/main" val="6865465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E7C8-CA56-0288-0C65-87AB4280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829" y="402200"/>
            <a:ext cx="10515600" cy="1325563"/>
          </a:xfrm>
        </p:spPr>
        <p:txBody>
          <a:bodyPr/>
          <a:lstStyle/>
          <a:p>
            <a:r>
              <a:rPr lang="en-US" dirty="0"/>
              <a:t>How to reduce obesity?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3974A0-921A-D996-6A12-149BB8D24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804764"/>
              </p:ext>
            </p:extLst>
          </p:nvPr>
        </p:nvGraphicFramePr>
        <p:xfrm>
          <a:off x="-2268255" y="172776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969966F-F4CD-1C87-B655-9B194F05E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131" y="1336228"/>
            <a:ext cx="5535297" cy="55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60000"/>
                <a:lumOff val="4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112F1-9C86-35E1-2026-B03EFF95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77" y="18556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O6</a:t>
            </a:r>
          </a:p>
          <a:p>
            <a:pPr marL="0" indent="0" algn="ctr">
              <a:buNone/>
            </a:pPr>
            <a:r>
              <a:rPr lang="en-US" dirty="0"/>
              <a:t>Foods that help reduce the risk of obesity </a:t>
            </a:r>
          </a:p>
        </p:txBody>
      </p:sp>
    </p:spTree>
    <p:extLst>
      <p:ext uri="{BB962C8B-B14F-4D97-AF65-F5344CB8AC3E}">
        <p14:creationId xmlns:p14="http://schemas.microsoft.com/office/powerpoint/2010/main" val="87265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D218-5708-F0A8-4EF0-E25F98F9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Foods that help reduce the risk of obesity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7AA887-58E3-FBF2-48F9-49676748DF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727429"/>
              </p:ext>
            </p:extLst>
          </p:nvPr>
        </p:nvGraphicFramePr>
        <p:xfrm>
          <a:off x="-2084882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3AC1F4A-3B80-A774-FA6C-78D4D4C61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039" y="1690688"/>
            <a:ext cx="6779301" cy="4519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0303C5-A6F7-D03D-8A72-8FB66484CAEC}"/>
              </a:ext>
            </a:extLst>
          </p:cNvPr>
          <p:cNvSpPr txBox="1"/>
          <p:nvPr/>
        </p:nvSpPr>
        <p:spPr>
          <a:xfrm>
            <a:off x="667063" y="3429000"/>
            <a:ext cx="1474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foods that help reduce the risk of obesity</a:t>
            </a:r>
          </a:p>
        </p:txBody>
      </p:sp>
    </p:spTree>
    <p:extLst>
      <p:ext uri="{BB962C8B-B14F-4D97-AF65-F5344CB8AC3E}">
        <p14:creationId xmlns:p14="http://schemas.microsoft.com/office/powerpoint/2010/main" val="277072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DAEDC1-F437-4D25-A7A8-4CC7328C1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32DAEDC1-F437-4D25-A7A8-4CC7328C1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6BBC8B-6723-4590-81A1-C385E82D4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8D6BBC8B-6723-4590-81A1-C385E82D4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F84D2A-9F6C-4EE1-91F4-277DEEEB1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5F84D2A-9F6C-4EE1-91F4-277DEEEB1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919448-5361-4B79-B745-86C10F44C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8919448-5361-4B79-B745-86C10F44C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930289-30CB-492E-9CD9-31BBF070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DC930289-30CB-492E-9CD9-31BBF070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864E07-706F-4D48-B457-7F2B6E55E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60864E07-706F-4D48-B457-7F2B6E55E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048999-227F-494F-8DBE-8DD4950F4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27048999-227F-494F-8DBE-8DD4950F4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6C7F-80B0-5C1E-96FD-8CAEB1BF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69" y="315972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Foods that promote obesity </a:t>
            </a:r>
          </a:p>
        </p:txBody>
      </p:sp>
    </p:spTree>
    <p:extLst>
      <p:ext uri="{BB962C8B-B14F-4D97-AF65-F5344CB8AC3E}">
        <p14:creationId xmlns:p14="http://schemas.microsoft.com/office/powerpoint/2010/main" val="30709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5433-3390-77A7-FB62-21287682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769"/>
            <a:ext cx="10515600" cy="1325563"/>
          </a:xfrm>
        </p:spPr>
        <p:txBody>
          <a:bodyPr/>
          <a:lstStyle/>
          <a:p>
            <a:r>
              <a:rPr lang="en-US" dirty="0"/>
              <a:t>Foods that promote obesity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DB092-CC64-A166-3091-68EF0A58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332"/>
            <a:ext cx="10719216" cy="4486275"/>
          </a:xfrm>
          <a:noFill/>
        </p:spPr>
        <p:txBody>
          <a:bodyPr>
            <a:normAutofit/>
          </a:bodyPr>
          <a:lstStyle/>
          <a:p>
            <a:r>
              <a:rPr lang="en-US" dirty="0"/>
              <a:t>For you to see results you need to limit theses foods and drinks:</a:t>
            </a:r>
          </a:p>
          <a:p>
            <a:pPr marL="0" indent="0">
              <a:buNone/>
            </a:pPr>
            <a:r>
              <a:rPr lang="en-US" dirty="0"/>
              <a:t>1) Sugar-sweetened beverages (soda, fruit drinks, sports drinks)</a:t>
            </a:r>
          </a:p>
          <a:p>
            <a:pPr marL="0" indent="0">
              <a:buNone/>
            </a:pPr>
            <a:r>
              <a:rPr lang="en-US" dirty="0"/>
              <a:t>2)Fruit juice (no more than a small amount per day)</a:t>
            </a:r>
          </a:p>
          <a:p>
            <a:pPr marL="0" indent="0">
              <a:buNone/>
            </a:pPr>
            <a:r>
              <a:rPr lang="en-US" dirty="0"/>
              <a:t>3)Refined grains(white bread, white rice, white pasta) and sweets.</a:t>
            </a:r>
          </a:p>
          <a:p>
            <a:pPr marL="0" indent="0">
              <a:buNone/>
            </a:pPr>
            <a:r>
              <a:rPr lang="en-US" dirty="0"/>
              <a:t>4)Potatoes (baked or fried)</a:t>
            </a:r>
          </a:p>
          <a:p>
            <a:pPr marL="0" indent="0">
              <a:buNone/>
            </a:pPr>
            <a:r>
              <a:rPr lang="en-US" dirty="0"/>
              <a:t>5)Red meat (beef, pork, lamb) and processed meats (salami, ham, bacon, sausage)</a:t>
            </a:r>
          </a:p>
        </p:txBody>
      </p:sp>
    </p:spTree>
    <p:extLst>
      <p:ext uri="{BB962C8B-B14F-4D97-AF65-F5344CB8AC3E}">
        <p14:creationId xmlns:p14="http://schemas.microsoft.com/office/powerpoint/2010/main" val="1689277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CB4F-8126-82AA-2A52-F23852FB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225" y="2289668"/>
            <a:ext cx="2449643" cy="169388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07</a:t>
            </a:r>
            <a:b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57618-3C58-C953-B54D-2F2368CC8AAC}"/>
              </a:ext>
            </a:extLst>
          </p:cNvPr>
          <p:cNvSpPr txBox="1"/>
          <p:nvPr/>
        </p:nvSpPr>
        <p:spPr>
          <a:xfrm>
            <a:off x="3882452" y="3136612"/>
            <a:ext cx="724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the types of fat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3D1FA-BEA4-7CA1-3BC0-B3E80EE83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852" y="0"/>
            <a:ext cx="1241685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D16026-8A2C-50A8-DC77-616E38118005}"/>
              </a:ext>
            </a:extLst>
          </p:cNvPr>
          <p:cNvSpPr txBox="1"/>
          <p:nvPr/>
        </p:nvSpPr>
        <p:spPr>
          <a:xfrm>
            <a:off x="5561351" y="3050899"/>
            <a:ext cx="3612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744BD-B050-BBAE-9EBB-EFEEDC05C597}"/>
              </a:ext>
            </a:extLst>
          </p:cNvPr>
          <p:cNvSpPr txBox="1"/>
          <p:nvPr/>
        </p:nvSpPr>
        <p:spPr>
          <a:xfrm>
            <a:off x="4107305" y="4348224"/>
            <a:ext cx="4886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the types of fat?</a:t>
            </a:r>
          </a:p>
        </p:txBody>
      </p:sp>
    </p:spTree>
    <p:extLst>
      <p:ext uri="{BB962C8B-B14F-4D97-AF65-F5344CB8AC3E}">
        <p14:creationId xmlns:p14="http://schemas.microsoft.com/office/powerpoint/2010/main" val="2061761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DFFFD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58FD-900C-279D-C58C-4E5172C6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types of fat?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050E5-A55B-4C3B-68E0-44827DEF93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White, brown, and beige are the three various colors of fat cells that can be found in the body. Three types of fat cells can be stored: visceral, subcutaneous, and essential fat.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2CBC24-B895-CB32-B7F3-80D144BC32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5139" y="1521502"/>
            <a:ext cx="6256861" cy="31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00E793-7441-8322-1AE3-100079247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E62B-E253-6F60-1CFA-846DF67A0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004" y="680694"/>
            <a:ext cx="6901840" cy="54966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“More die in the United States of too much food than of too little.”</a:t>
            </a:r>
          </a:p>
          <a:p>
            <a:pPr marL="0" indent="0" algn="ctr">
              <a:buNone/>
            </a:pPr>
            <a:r>
              <a:rPr lang="en-US" sz="1600" dirty="0"/>
              <a:t>By: John Kenneth Galbraith</a:t>
            </a:r>
          </a:p>
        </p:txBody>
      </p:sp>
    </p:spTree>
    <p:extLst>
      <p:ext uri="{BB962C8B-B14F-4D97-AF65-F5344CB8AC3E}">
        <p14:creationId xmlns:p14="http://schemas.microsoft.com/office/powerpoint/2010/main" val="1098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598F-59B1-DECA-14BE-FACB06F7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842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                  Which country has the highest rate of obesity?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8DF4C-DFB5-A2B4-34D8-76A284147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09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135D7-A15B-FD45-8942-6359C0F5F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FD9E8D-6AD2-C53C-5933-335260DFF5D9}"/>
              </a:ext>
            </a:extLst>
          </p:cNvPr>
          <p:cNvSpPr txBox="1"/>
          <p:nvPr/>
        </p:nvSpPr>
        <p:spPr>
          <a:xfrm>
            <a:off x="5456419" y="2135565"/>
            <a:ext cx="3327817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BA6E4-DC76-7205-8420-D3C613106B3B}"/>
              </a:ext>
            </a:extLst>
          </p:cNvPr>
          <p:cNvSpPr txBox="1"/>
          <p:nvPr/>
        </p:nvSpPr>
        <p:spPr>
          <a:xfrm>
            <a:off x="4422098" y="3429000"/>
            <a:ext cx="4167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 country has the highest rate of obesity?</a:t>
            </a:r>
          </a:p>
        </p:txBody>
      </p:sp>
    </p:spTree>
    <p:extLst>
      <p:ext uri="{BB962C8B-B14F-4D97-AF65-F5344CB8AC3E}">
        <p14:creationId xmlns:p14="http://schemas.microsoft.com/office/powerpoint/2010/main" val="127607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D961-41B3-0559-01F3-EFC941ED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with the highest rate of obesity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01EF-54C5-B0E3-4404-319833F53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299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Nauru</a:t>
            </a:r>
          </a:p>
          <a:p>
            <a:r>
              <a:rPr lang="en-US" dirty="0"/>
              <a:t>Cook Islands</a:t>
            </a:r>
          </a:p>
          <a:p>
            <a:r>
              <a:rPr lang="en-US" dirty="0"/>
              <a:t>Palau </a:t>
            </a:r>
          </a:p>
          <a:p>
            <a:r>
              <a:rPr lang="en-US" dirty="0"/>
              <a:t>The World Health Organization (WHO) reports that the Pacific and the Middle East are the regions with the highest rates of obesity. With nearly 30% of their inhabitants being obese, the Pacific island nations of Nauru, the Cook Islands, and Palau have the highest rates of obesity.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EB767F-DF25-0281-1188-61F3F0FCE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898676"/>
              </p:ext>
            </p:extLst>
          </p:nvPr>
        </p:nvGraphicFramePr>
        <p:xfrm>
          <a:off x="5959422" y="129196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9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42568E-213A-AD91-A56E-3F4C5D26F1BF}"/>
              </a:ext>
            </a:extLst>
          </p:cNvPr>
          <p:cNvSpPr txBox="1"/>
          <p:nvPr/>
        </p:nvSpPr>
        <p:spPr>
          <a:xfrm>
            <a:off x="5143320" y="165383"/>
            <a:ext cx="5501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F7400-412B-6AA0-E9A1-A1ACAED0E0EE}"/>
              </a:ext>
            </a:extLst>
          </p:cNvPr>
          <p:cNvSpPr txBox="1"/>
          <p:nvPr/>
        </p:nvSpPr>
        <p:spPr>
          <a:xfrm>
            <a:off x="3157928" y="5007752"/>
            <a:ext cx="587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Which gender has the highest rate of obesity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0500942-AA20-CE46-04F1-5A798957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6CD446-F89A-C6E2-6C3B-D333371AA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5A5CCF-8A90-AD3C-BBA5-B6BEF494715A}"/>
              </a:ext>
            </a:extLst>
          </p:cNvPr>
          <p:cNvSpPr txBox="1"/>
          <p:nvPr/>
        </p:nvSpPr>
        <p:spPr>
          <a:xfrm>
            <a:off x="5412551" y="3684313"/>
            <a:ext cx="4032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D2ECB-265E-8965-09D4-002BFD8B3BB0}"/>
              </a:ext>
            </a:extLst>
          </p:cNvPr>
          <p:cNvSpPr txBox="1"/>
          <p:nvPr/>
        </p:nvSpPr>
        <p:spPr>
          <a:xfrm>
            <a:off x="2534291" y="4870544"/>
            <a:ext cx="8195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 gender has the highest rate of obesity?</a:t>
            </a:r>
          </a:p>
        </p:txBody>
      </p:sp>
    </p:spTree>
    <p:extLst>
      <p:ext uri="{BB962C8B-B14F-4D97-AF65-F5344CB8AC3E}">
        <p14:creationId xmlns:p14="http://schemas.microsoft.com/office/powerpoint/2010/main" val="22807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D8B6-3FBD-125E-D77F-0C3CA7366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4" y="383886"/>
            <a:ext cx="10515600" cy="1325563"/>
          </a:xfrm>
        </p:spPr>
        <p:txBody>
          <a:bodyPr/>
          <a:lstStyle/>
          <a:p>
            <a:r>
              <a:rPr lang="en-US" dirty="0"/>
              <a:t>Which gender has the highest rating of obesity?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895F1-481B-4B4B-2FEC-31CD9FD1D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4" y="1709449"/>
            <a:ext cx="11720946" cy="4569229"/>
          </a:xfrm>
        </p:spPr>
        <p:txBody>
          <a:bodyPr>
            <a:noAutofit/>
          </a:bodyPr>
          <a:lstStyle/>
          <a:p>
            <a:r>
              <a:rPr lang="en-US" dirty="0"/>
              <a:t>The results show that older women are more likely than older men to be obese (BMI-based obesity: 26.3% vs. 17.6%).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B3B609-A46E-9764-F749-79DA72A4C208}"/>
              </a:ext>
            </a:extLst>
          </p:cNvPr>
          <p:cNvSpPr/>
          <p:nvPr/>
        </p:nvSpPr>
        <p:spPr>
          <a:xfrm>
            <a:off x="471054" y="3035012"/>
            <a:ext cx="3089971" cy="1147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98F32-1332-1F69-7BE1-D1F59A6C5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569" y="3035012"/>
            <a:ext cx="3275405" cy="1152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F322BD-959F-3CAA-B8D2-7CBF8CC0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571" y="3035012"/>
            <a:ext cx="3148101" cy="1152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337430-F901-71AE-CE90-D3417A530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152" y="4865906"/>
            <a:ext cx="3449262" cy="1152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019D72-0F70-304D-F75D-E77FF638C112}"/>
              </a:ext>
            </a:extLst>
          </p:cNvPr>
          <p:cNvSpPr txBox="1"/>
          <p:nvPr/>
        </p:nvSpPr>
        <p:spPr>
          <a:xfrm>
            <a:off x="515343" y="3123154"/>
            <a:ext cx="3045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19.8%</a:t>
            </a:r>
          </a:p>
          <a:p>
            <a:r>
              <a:rPr lang="en-US" sz="2000" dirty="0"/>
              <a:t>Prevalence Of Obesity</a:t>
            </a:r>
          </a:p>
          <a:p>
            <a:r>
              <a:rPr lang="en-US" sz="2000" dirty="0"/>
              <a:t>Global Average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E8665-B560-2D48-3CEA-EB0639DB593A}"/>
              </a:ext>
            </a:extLst>
          </p:cNvPr>
          <p:cNvSpPr txBox="1"/>
          <p:nvPr/>
        </p:nvSpPr>
        <p:spPr>
          <a:xfrm>
            <a:off x="4384569" y="3100802"/>
            <a:ext cx="4571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16.2%</a:t>
            </a:r>
          </a:p>
          <a:p>
            <a:r>
              <a:rPr lang="en-US" sz="2000" dirty="0"/>
              <a:t>Male Prevalence Of Obesity</a:t>
            </a:r>
          </a:p>
          <a:p>
            <a:r>
              <a:rPr lang="en-US" sz="2000" dirty="0"/>
              <a:t>Global Average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81FFDB-522F-2CEA-810F-EA67B2A7A633}"/>
              </a:ext>
            </a:extLst>
          </p:cNvPr>
          <p:cNvSpPr txBox="1"/>
          <p:nvPr/>
        </p:nvSpPr>
        <p:spPr>
          <a:xfrm>
            <a:off x="7964014" y="3030011"/>
            <a:ext cx="6093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23.2%</a:t>
            </a:r>
          </a:p>
          <a:p>
            <a:r>
              <a:rPr lang="en-US" sz="2000" dirty="0"/>
              <a:t>Female Prevalence Of Obesity</a:t>
            </a:r>
          </a:p>
          <a:p>
            <a:r>
              <a:rPr lang="en-US" sz="2000" dirty="0"/>
              <a:t>Global Average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33D325-72D5-11D0-0388-4EC4BAA976FE}"/>
              </a:ext>
            </a:extLst>
          </p:cNvPr>
          <p:cNvSpPr txBox="1"/>
          <p:nvPr/>
        </p:nvSpPr>
        <p:spPr>
          <a:xfrm>
            <a:off x="4505331" y="4964474"/>
            <a:ext cx="7028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24.2%</a:t>
            </a:r>
          </a:p>
          <a:p>
            <a:r>
              <a:rPr lang="en-US" dirty="0"/>
              <a:t>Children Prevalence Of Obesity</a:t>
            </a:r>
          </a:p>
          <a:p>
            <a:r>
              <a:rPr lang="en-US" dirty="0"/>
              <a:t>Global Average</a:t>
            </a:r>
          </a:p>
        </p:txBody>
      </p:sp>
    </p:spTree>
    <p:extLst>
      <p:ext uri="{BB962C8B-B14F-4D97-AF65-F5344CB8AC3E}">
        <p14:creationId xmlns:p14="http://schemas.microsoft.com/office/powerpoint/2010/main" val="343987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29DA0B-99E9-C195-D865-576575AB9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313258"/>
              </p:ext>
            </p:extLst>
          </p:nvPr>
        </p:nvGraphicFramePr>
        <p:xfrm>
          <a:off x="0" y="0"/>
          <a:ext cx="12192000" cy="701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2190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0C72-9920-C123-833D-E60E75F28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quiz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D6261-69CC-4B6A-D326-AB8C65F3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/>
              <a:t>1) What causes obesity?</a:t>
            </a:r>
          </a:p>
          <a:p>
            <a:endParaRPr lang="en-US" dirty="0"/>
          </a:p>
          <a:p>
            <a:r>
              <a:rPr lang="en-US" dirty="0"/>
              <a:t>2)How can obesity affect your body?</a:t>
            </a:r>
          </a:p>
          <a:p>
            <a:endParaRPr lang="en-US" dirty="0"/>
          </a:p>
          <a:p>
            <a:r>
              <a:rPr lang="en-US" dirty="0"/>
              <a:t>3)Which gender has the highest rates of obesity?</a:t>
            </a:r>
          </a:p>
          <a:p>
            <a:endParaRPr lang="en-US" dirty="0"/>
          </a:p>
          <a:p>
            <a:r>
              <a:rPr lang="en-US" dirty="0"/>
              <a:t>4)How can you reduce the risk of having obesity?</a:t>
            </a:r>
          </a:p>
          <a:p>
            <a:endParaRPr lang="en-US" dirty="0"/>
          </a:p>
          <a:p>
            <a:r>
              <a:rPr lang="en-US" dirty="0"/>
              <a:t>5)Which country has the highest rate of obesity?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01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CF3B7-4948-036E-B3FF-65AAC907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49902"/>
            <a:ext cx="11203898" cy="670809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https://www.who.int/news-room/questions-and-answers/item/obesity-health-consequences-of-being-overweight#:~:text=Carrying%20extra%20fat%20leads%20to,premature%20death%20and%20substantial%20disability</a:t>
            </a:r>
            <a:r>
              <a:rPr lang="en-US" dirty="0"/>
              <a:t>.</a:t>
            </a:r>
          </a:p>
          <a:p>
            <a:r>
              <a:rPr lang="en-US" dirty="0">
                <a:hlinkClick r:id="rId3"/>
              </a:rPr>
              <a:t>https://www.aarp.org/health/healthy-living/info-2017/health-benefits-body-fat.html</a:t>
            </a:r>
            <a:endParaRPr lang="en-US" dirty="0"/>
          </a:p>
          <a:p>
            <a:r>
              <a:rPr lang="en-US" dirty="0">
                <a:hlinkClick r:id="rId4"/>
              </a:rPr>
              <a:t>https://www.nhsinform.scot/illnesses-and-conditions/nutritional/obesity#:~:text=Obesity%20is%20generally%20caused%20by%20eating%20too%20much%20and%20moving,by%20the%20body%20as%20fat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https://www.hsph.harvard.edu/obesity-prevention-source/diet-lifestyle-to-prevent-obesity/</a:t>
            </a:r>
          </a:p>
          <a:p>
            <a:r>
              <a:rPr lang="en-US" dirty="0"/>
              <a:t>https://www.healthline.com/health/types-of-body-fat#:~:text=There%20are%20three%20different%20types,%2C%20subcutaneous%2C%20or%20visceral%20fat.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C3C91-D0B6-02FD-2E67-6FF529EA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390" y="359764"/>
            <a:ext cx="10724213" cy="5127652"/>
          </a:xfrm>
        </p:spPr>
        <p:txBody>
          <a:bodyPr>
            <a:normAutofit/>
          </a:bodyPr>
          <a:lstStyle/>
          <a:p>
            <a:r>
              <a:rPr lang="en-US" sz="4800" dirty="0"/>
              <a:t>Thank you for watching this prestation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ACCE6-C673-B071-FA3F-16480BCE4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51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EC87-6D38-7BF2-BCC1-B3DF265F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F04B8-C662-FDC9-2392-CB4C34EF6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303167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1) What is obesity                                                2)What causes obesity </a:t>
            </a:r>
          </a:p>
          <a:p>
            <a:pPr marL="0" indent="0">
              <a:buNone/>
            </a:pPr>
            <a:r>
              <a:rPr lang="en-US" dirty="0"/>
              <a:t>3) How does obesity affect your body              4)Ways to reduce obesity </a:t>
            </a:r>
          </a:p>
          <a:p>
            <a:pPr marL="0" indent="0">
              <a:buNone/>
            </a:pPr>
            <a:r>
              <a:rPr lang="en-US" dirty="0"/>
              <a:t>6) Foods that help get rid of obesity                 7) Foods that promote obesity                            8) What are the types of fat</a:t>
            </a:r>
          </a:p>
          <a:p>
            <a:pPr marL="0" indent="0">
              <a:buNone/>
            </a:pPr>
            <a:r>
              <a:rPr lang="en-US" dirty="0"/>
              <a:t>9) Countries with the highest rates of obesity  </a:t>
            </a:r>
          </a:p>
          <a:p>
            <a:pPr marL="0" indent="0">
              <a:buNone/>
            </a:pPr>
            <a:r>
              <a:rPr lang="en-US" dirty="0"/>
              <a:t>10)Which gender has the highest rate of obesity </a:t>
            </a:r>
          </a:p>
          <a:p>
            <a:pPr marL="0" indent="0">
              <a:buNone/>
            </a:pPr>
            <a:r>
              <a:rPr lang="en-US" dirty="0"/>
              <a:t>11)Fun quiz </a:t>
            </a:r>
          </a:p>
        </p:txBody>
      </p:sp>
    </p:spTree>
    <p:extLst>
      <p:ext uri="{BB962C8B-B14F-4D97-AF65-F5344CB8AC3E}">
        <p14:creationId xmlns:p14="http://schemas.microsoft.com/office/powerpoint/2010/main" val="19876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F5877-7632-C206-B0A0-E9A6E35E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248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F3CBD7-0A14-17D0-0F72-E1D63AB24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705" y="4689481"/>
            <a:ext cx="4313421" cy="1325563"/>
          </a:xfrm>
        </p:spPr>
        <p:txBody>
          <a:bodyPr/>
          <a:lstStyle/>
          <a:p>
            <a:r>
              <a:rPr lang="en-US" dirty="0"/>
              <a:t>What is Obesity?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0253A-BC93-ABCD-0C3A-D47EB1112CB4}"/>
              </a:ext>
            </a:extLst>
          </p:cNvPr>
          <p:cNvSpPr txBox="1"/>
          <p:nvPr/>
        </p:nvSpPr>
        <p:spPr>
          <a:xfrm>
            <a:off x="4927901" y="3366042"/>
            <a:ext cx="1603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558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7D80-7604-4A02-BDB3-7168718D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What is obesity?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621B-9EAF-0637-ED86-BBCAC409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 gain that is abnormal or excessive and poses a risk to health is what is meant by the terms "overweight" and "obesity." Overweight is defined as a body mass index (BMI) of 25, and obesity as a BMI of greater than 30.</a:t>
            </a:r>
          </a:p>
        </p:txBody>
      </p:sp>
    </p:spTree>
    <p:extLst>
      <p:ext uri="{BB962C8B-B14F-4D97-AF65-F5344CB8AC3E}">
        <p14:creationId xmlns:p14="http://schemas.microsoft.com/office/powerpoint/2010/main" val="3365674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3192-0684-136E-8CA4-B0898AF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5055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6DE5A-059A-9123-F3F7-D3FDF79F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463" y="2385505"/>
            <a:ext cx="9594272" cy="3301857"/>
          </a:xfrm>
          <a:noFill/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</a:p>
          <a:p>
            <a:pPr marL="0" indent="0" algn="ctr">
              <a:buNone/>
            </a:pPr>
            <a:r>
              <a:rPr lang="en-US" dirty="0"/>
              <a:t>What causes obesity?</a:t>
            </a:r>
          </a:p>
        </p:txBody>
      </p:sp>
    </p:spTree>
    <p:extLst>
      <p:ext uri="{BB962C8B-B14F-4D97-AF65-F5344CB8AC3E}">
        <p14:creationId xmlns:p14="http://schemas.microsoft.com/office/powerpoint/2010/main" val="39889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413B-AE52-FBE6-CB37-D347C6CA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obesity?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B4F20-A44D-5DEB-8C8E-62BBAA908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There are so many factors that causes obesity.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4E23E5-B86E-E608-4469-A320C258D819}"/>
              </a:ext>
            </a:extLst>
          </p:cNvPr>
          <p:cNvSpPr/>
          <p:nvPr/>
        </p:nvSpPr>
        <p:spPr>
          <a:xfrm>
            <a:off x="1262152" y="2789400"/>
            <a:ext cx="1891429" cy="12118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A6A83-A00F-2AEF-69F6-119632CBD877}"/>
              </a:ext>
            </a:extLst>
          </p:cNvPr>
          <p:cNvSpPr txBox="1"/>
          <p:nvPr/>
        </p:nvSpPr>
        <p:spPr>
          <a:xfrm>
            <a:off x="5636712" y="297493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67084-B01B-A244-ADA1-72A30E653673}"/>
              </a:ext>
            </a:extLst>
          </p:cNvPr>
          <p:cNvSpPr txBox="1"/>
          <p:nvPr/>
        </p:nvSpPr>
        <p:spPr>
          <a:xfrm>
            <a:off x="675363" y="2974931"/>
            <a:ext cx="2644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     01</a:t>
            </a:r>
          </a:p>
          <a:p>
            <a:r>
              <a:rPr lang="en-US" sz="2000" dirty="0"/>
              <a:t>             Lack of sleep</a:t>
            </a:r>
            <a:r>
              <a:rPr lang="en-US" dirty="0"/>
              <a:t>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4D5E81-BB99-4644-D704-C6889ECF586C}"/>
              </a:ext>
            </a:extLst>
          </p:cNvPr>
          <p:cNvSpPr/>
          <p:nvPr/>
        </p:nvSpPr>
        <p:spPr>
          <a:xfrm>
            <a:off x="5051267" y="2781988"/>
            <a:ext cx="2028172" cy="12118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7A5F37-F1A6-B2DC-2304-A9EB71B1F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252" y="2781988"/>
            <a:ext cx="2042337" cy="1219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993E44-628B-13ED-47B3-499316EA8A81}"/>
              </a:ext>
            </a:extLst>
          </p:cNvPr>
          <p:cNvSpPr txBox="1"/>
          <p:nvPr/>
        </p:nvSpPr>
        <p:spPr>
          <a:xfrm>
            <a:off x="5186556" y="3007866"/>
            <a:ext cx="181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02</a:t>
            </a:r>
          </a:p>
          <a:p>
            <a:r>
              <a:rPr lang="en-US" dirty="0"/>
              <a:t>        Smoking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98687-FB22-47D5-7B9D-5D0FCFE7C824}"/>
              </a:ext>
            </a:extLst>
          </p:cNvPr>
          <p:cNvSpPr txBox="1"/>
          <p:nvPr/>
        </p:nvSpPr>
        <p:spPr>
          <a:xfrm>
            <a:off x="9304202" y="3007866"/>
            <a:ext cx="148243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          03</a:t>
            </a:r>
          </a:p>
          <a:p>
            <a:r>
              <a:rPr lang="en-US" dirty="0"/>
              <a:t>     genetics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019620-3231-B3C7-A2BA-2F5DE769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70" y="4675884"/>
            <a:ext cx="2042337" cy="12193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5D0DA0-4E02-34F2-D477-30795C093AB2}"/>
              </a:ext>
            </a:extLst>
          </p:cNvPr>
          <p:cNvSpPr txBox="1"/>
          <p:nvPr/>
        </p:nvSpPr>
        <p:spPr>
          <a:xfrm>
            <a:off x="1404147" y="4890362"/>
            <a:ext cx="151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04</a:t>
            </a:r>
          </a:p>
          <a:p>
            <a:r>
              <a:rPr lang="en-US" dirty="0"/>
              <a:t>Medications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CA90FC-4A17-FC2F-F128-6802A8F810CF}"/>
              </a:ext>
            </a:extLst>
          </p:cNvPr>
          <p:cNvSpPr/>
          <p:nvPr/>
        </p:nvSpPr>
        <p:spPr>
          <a:xfrm>
            <a:off x="5051267" y="4675884"/>
            <a:ext cx="2042337" cy="1219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7EFED-FACF-2053-C0AE-87408C0868F8}"/>
              </a:ext>
            </a:extLst>
          </p:cNvPr>
          <p:cNvSpPr txBox="1"/>
          <p:nvPr/>
        </p:nvSpPr>
        <p:spPr>
          <a:xfrm>
            <a:off x="5285984" y="4950245"/>
            <a:ext cx="161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05</a:t>
            </a:r>
          </a:p>
          <a:p>
            <a:r>
              <a:rPr lang="en-US" dirty="0"/>
              <a:t>Gut hormones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C9AE58-A5E8-7F14-2AD0-7D2EC818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252" y="4624063"/>
            <a:ext cx="2145978" cy="13229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481FC6-95CC-6EC6-9BD0-41FEEF122B4A}"/>
              </a:ext>
            </a:extLst>
          </p:cNvPr>
          <p:cNvSpPr txBox="1"/>
          <p:nvPr/>
        </p:nvSpPr>
        <p:spPr>
          <a:xfrm>
            <a:off x="9490364" y="4890362"/>
            <a:ext cx="110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06</a:t>
            </a:r>
          </a:p>
          <a:p>
            <a:r>
              <a:rPr lang="en-US" dirty="0"/>
              <a:t>  inactive</a:t>
            </a:r>
          </a:p>
        </p:txBody>
      </p:sp>
    </p:spTree>
    <p:extLst>
      <p:ext uri="{BB962C8B-B14F-4D97-AF65-F5344CB8AC3E}">
        <p14:creationId xmlns:p14="http://schemas.microsoft.com/office/powerpoint/2010/main" val="7028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60000"/>
                <a:lumOff val="4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1C46-D5B9-5D47-C37C-430D531B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817" y="2374538"/>
            <a:ext cx="10515600" cy="1325563"/>
          </a:xfrm>
        </p:spPr>
        <p:txBody>
          <a:bodyPr/>
          <a:lstStyle/>
          <a:p>
            <a:r>
              <a:rPr lang="en-US" dirty="0"/>
              <a:t>                         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AC140-4EBA-75F7-51D4-8F2241887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869" y="34290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obesity affect your body? </a:t>
            </a:r>
          </a:p>
        </p:txBody>
      </p:sp>
    </p:spTree>
    <p:extLst>
      <p:ext uri="{BB962C8B-B14F-4D97-AF65-F5344CB8AC3E}">
        <p14:creationId xmlns:p14="http://schemas.microsoft.com/office/powerpoint/2010/main" val="3900079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7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DF78-2A45-C474-DB8F-2DF34B22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obesity affect your body?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A8E40-CFC7-DA54-1D25-748EA5251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37" y="1797915"/>
            <a:ext cx="10515600" cy="4351338"/>
          </a:xfrm>
          <a:noFill/>
        </p:spPr>
        <p:txBody>
          <a:bodyPr/>
          <a:lstStyle/>
          <a:p>
            <a:r>
              <a:rPr lang="en-US" dirty="0"/>
              <a:t>Carrying extra fat leads to serious health consequences such as cardiovascular disease (mainly heart disease and stroke), type 2 diabetes, musculoskeletal disorders like osteoarthritis, and some cancers (endometrial, breast and colon). These conditions cause premature death and substantial disability.</a:t>
            </a:r>
          </a:p>
        </p:txBody>
      </p:sp>
    </p:spTree>
    <p:extLst>
      <p:ext uri="{BB962C8B-B14F-4D97-AF65-F5344CB8AC3E}">
        <p14:creationId xmlns:p14="http://schemas.microsoft.com/office/powerpoint/2010/main" val="29872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5793</TotalTime>
  <Words>895</Words>
  <Application>Microsoft Office PowerPoint</Application>
  <PresentationFormat>Widescreen</PresentationFormat>
  <Paragraphs>115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Obesity</vt:lpstr>
      <vt:lpstr>PowerPoint Presentation</vt:lpstr>
      <vt:lpstr>                           Table of Contents</vt:lpstr>
      <vt:lpstr>What is Obesity?</vt:lpstr>
      <vt:lpstr>  What is obesity?</vt:lpstr>
      <vt:lpstr>02</vt:lpstr>
      <vt:lpstr>What causes obesity?</vt:lpstr>
      <vt:lpstr>                          03</vt:lpstr>
      <vt:lpstr>How does obesity affect your body?</vt:lpstr>
      <vt:lpstr>PowerPoint Presentation</vt:lpstr>
      <vt:lpstr>PowerPoint Presentation</vt:lpstr>
      <vt:lpstr>How to reduce obesity?</vt:lpstr>
      <vt:lpstr>PowerPoint Presentation</vt:lpstr>
      <vt:lpstr>Foods that help reduce the risk of obesity </vt:lpstr>
      <vt:lpstr>PowerPoint Presentation</vt:lpstr>
      <vt:lpstr>Foods that promote obesity </vt:lpstr>
      <vt:lpstr>    07 </vt:lpstr>
      <vt:lpstr>What are the types of fat?</vt:lpstr>
      <vt:lpstr>PowerPoint Presentation</vt:lpstr>
      <vt:lpstr>                  Which country has the highest rate of obesity?</vt:lpstr>
      <vt:lpstr>Countries with the highest rate of obesity  </vt:lpstr>
      <vt:lpstr>PowerPoint Presentation</vt:lpstr>
      <vt:lpstr>Which gender has the highest rating of obesity?</vt:lpstr>
      <vt:lpstr>PowerPoint Presentation</vt:lpstr>
      <vt:lpstr>Fun quiz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naya alshami</dc:creator>
  <cp:lastModifiedBy>naya alshami</cp:lastModifiedBy>
  <cp:revision>5</cp:revision>
  <dcterms:created xsi:type="dcterms:W3CDTF">2023-05-06T12:16:05Z</dcterms:created>
  <dcterms:modified xsi:type="dcterms:W3CDTF">2023-05-17T11:10:34Z</dcterms:modified>
</cp:coreProperties>
</file>