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2" r:id="rId6"/>
    <p:sldId id="261"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4"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59C9FA86-08FF-4826-B676-BF3C0D481EB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48609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FBD0C6-7581-4D19-9284-C05485497014}"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262517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2922404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4250827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3456571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17935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887710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1471402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209131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337906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FBD0C6-7581-4D19-9284-C05485497014}"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379596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FBD0C6-7581-4D19-9284-C05485497014}"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2796721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FBD0C6-7581-4D19-9284-C05485497014}"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190589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FBD0C6-7581-4D19-9284-C05485497014}"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152958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BD0C6-7581-4D19-9284-C05485497014}"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381675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FBD0C6-7581-4D19-9284-C05485497014}"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29715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FBD0C6-7581-4D19-9284-C05485497014}"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9FA86-08FF-4826-B676-BF3C0D481EB4}" type="slidenum">
              <a:rPr lang="en-US" smtClean="0"/>
              <a:t>‹#›</a:t>
            </a:fld>
            <a:endParaRPr lang="en-US"/>
          </a:p>
        </p:txBody>
      </p:sp>
    </p:spTree>
    <p:extLst>
      <p:ext uri="{BB962C8B-B14F-4D97-AF65-F5344CB8AC3E}">
        <p14:creationId xmlns:p14="http://schemas.microsoft.com/office/powerpoint/2010/main" val="94004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FFBD0C6-7581-4D19-9284-C05485497014}" type="datetimeFigureOut">
              <a:rPr lang="en-US" smtClean="0"/>
              <a:t>5/18/2023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9C9FA86-08FF-4826-B676-BF3C0D481EB4}" type="slidenum">
              <a:rPr lang="en-US" smtClean="0"/>
              <a:t>‹#›</a:t>
            </a:fld>
            <a:endParaRPr lang="en-US"/>
          </a:p>
        </p:txBody>
      </p:sp>
    </p:spTree>
    <p:extLst>
      <p:ext uri="{BB962C8B-B14F-4D97-AF65-F5344CB8AC3E}">
        <p14:creationId xmlns:p14="http://schemas.microsoft.com/office/powerpoint/2010/main" val="38370032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a:xfrm>
            <a:off x="1295400" y="1811863"/>
            <a:ext cx="6324600" cy="1600200"/>
          </a:xfrm>
        </p:spPr>
        <p:txBody>
          <a:bodyPr>
            <a:normAutofit/>
          </a:bodyPr>
          <a:lstStyle/>
          <a:p>
            <a:r>
              <a:rPr lang="en-US" sz="8000" b="1" dirty="0"/>
              <a:t>Obesity </a:t>
            </a:r>
          </a:p>
        </p:txBody>
      </p:sp>
      <p:sp>
        <p:nvSpPr>
          <p:cNvPr id="4" name="TextBox 3"/>
          <p:cNvSpPr txBox="1"/>
          <p:nvPr/>
        </p:nvSpPr>
        <p:spPr>
          <a:xfrm>
            <a:off x="1600200" y="3733800"/>
            <a:ext cx="4191000" cy="707886"/>
          </a:xfrm>
          <a:prstGeom prst="rect">
            <a:avLst/>
          </a:prstGeom>
          <a:noFill/>
        </p:spPr>
        <p:txBody>
          <a:bodyPr wrap="square" rtlCol="0">
            <a:spAutoFit/>
          </a:bodyPr>
          <a:lstStyle/>
          <a:p>
            <a:r>
              <a:rPr lang="en-US" sz="2000" b="1" dirty="0"/>
              <a:t>Done by: Abdullah </a:t>
            </a:r>
            <a:r>
              <a:rPr lang="en-US" sz="2000" b="1" dirty="0" err="1"/>
              <a:t>Abujaber</a:t>
            </a:r>
            <a:r>
              <a:rPr lang="en-US" sz="2000" b="1" dirty="0"/>
              <a:t>, </a:t>
            </a:r>
            <a:r>
              <a:rPr lang="en-US" sz="2000" b="1" dirty="0" err="1"/>
              <a:t>Fawzi</a:t>
            </a:r>
            <a:r>
              <a:rPr lang="en-US" sz="2000" b="1" dirty="0"/>
              <a:t> </a:t>
            </a:r>
            <a:r>
              <a:rPr lang="en-US" sz="2000" b="1" dirty="0" err="1"/>
              <a:t>Zabaneh</a:t>
            </a:r>
            <a:r>
              <a:rPr lang="en-US" sz="2000" b="1" dirty="0"/>
              <a:t>, Anton </a:t>
            </a:r>
            <a:r>
              <a:rPr lang="en-US" sz="2000" b="1" dirty="0" err="1"/>
              <a:t>Habis</a:t>
            </a:r>
            <a:endParaRPr lang="en-US" sz="2000" b="1"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6AD30037-67ED-4367-9BE0-45787510BF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Obesity Treatment:Best surgery hospitals, Specialist doctors in coimbatore">
            <a:extLst>
              <a:ext uri="{FF2B5EF4-FFF2-40B4-BE49-F238E27FC236}">
                <a16:creationId xmlns:a16="http://schemas.microsoft.com/office/drawing/2014/main" id="{20282C3E-6988-9279-8E9F-48AF43A34A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947" r="21101"/>
          <a:stretch/>
        </p:blipFill>
        <p:spPr bwMode="auto">
          <a:xfrm>
            <a:off x="5135341" y="-1"/>
            <a:ext cx="397430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2057" name="Group 2056">
            <a:extLst>
              <a:ext uri="{FF2B5EF4-FFF2-40B4-BE49-F238E27FC236}">
                <a16:creationId xmlns:a16="http://schemas.microsoft.com/office/drawing/2014/main" id="{50841A4E-5BC1-44B4-83CF-D524E8AEAD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4570" y="0"/>
            <a:ext cx="1827609" cy="6858001"/>
            <a:chOff x="1320800" y="0"/>
            <a:chExt cx="2436813" cy="6858001"/>
          </a:xfrm>
        </p:grpSpPr>
        <p:sp>
          <p:nvSpPr>
            <p:cNvPr id="2058"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69"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60"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61"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62"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63"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729060" y="685800"/>
            <a:ext cx="3945510" cy="1752599"/>
          </a:xfrm>
        </p:spPr>
        <p:txBody>
          <a:bodyPr>
            <a:normAutofit/>
          </a:bodyPr>
          <a:lstStyle/>
          <a:p>
            <a:pPr algn="l"/>
            <a:r>
              <a:rPr lang="en-US" b="1"/>
              <a:t>What is obesity?</a:t>
            </a:r>
          </a:p>
        </p:txBody>
      </p:sp>
      <p:sp>
        <p:nvSpPr>
          <p:cNvPr id="2" name="Content Placeholder 1"/>
          <p:cNvSpPr>
            <a:spLocks noGrp="1"/>
          </p:cNvSpPr>
          <p:nvPr>
            <p:ph idx="1"/>
          </p:nvPr>
        </p:nvSpPr>
        <p:spPr>
          <a:xfrm>
            <a:off x="482601" y="2666999"/>
            <a:ext cx="3945510" cy="3124201"/>
          </a:xfrm>
        </p:spPr>
        <p:txBody>
          <a:bodyPr>
            <a:normAutofit/>
          </a:bodyPr>
          <a:lstStyle/>
          <a:p>
            <a:r>
              <a:rPr lang="en-US" sz="1700" b="1"/>
              <a:t>Weight gain that is abnormal or excessive and poses a risk to health is what is meant by the terms "overweight" and "obesity." Overweight is defined as a body mass index (BMI) of 25, and obesity as a BMI of greater than 30.</a:t>
            </a:r>
          </a:p>
          <a:p>
            <a:endParaRPr lang="en-US" sz="1700" b="1"/>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092" name="Rectangle 3091">
            <a:extLst>
              <a:ext uri="{FF2B5EF4-FFF2-40B4-BE49-F238E27FC236}">
                <a16:creationId xmlns:a16="http://schemas.microsoft.com/office/drawing/2014/main" id="{6AD30037-67ED-4367-9BE0-45787510BF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mage result for obeswity">
            <a:extLst>
              <a:ext uri="{FF2B5EF4-FFF2-40B4-BE49-F238E27FC236}">
                <a16:creationId xmlns:a16="http://schemas.microsoft.com/office/drawing/2014/main" id="{E380462E-1503-C514-3C6F-D413407E03B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981" r="27899" b="1"/>
          <a:stretch/>
        </p:blipFill>
        <p:spPr bwMode="auto">
          <a:xfrm>
            <a:off x="5169693" y="10"/>
            <a:ext cx="397430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3094" name="Group 3093">
            <a:extLst>
              <a:ext uri="{FF2B5EF4-FFF2-40B4-BE49-F238E27FC236}">
                <a16:creationId xmlns:a16="http://schemas.microsoft.com/office/drawing/2014/main" id="{50841A4E-5BC1-44B4-83CF-D524E8AEAD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4570" y="0"/>
            <a:ext cx="1827609" cy="6858001"/>
            <a:chOff x="1320800" y="0"/>
            <a:chExt cx="2436813" cy="6858001"/>
          </a:xfrm>
        </p:grpSpPr>
        <p:sp>
          <p:nvSpPr>
            <p:cNvPr id="3095"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96"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097"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098"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99"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00"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729060" y="685800"/>
            <a:ext cx="3945510" cy="1752599"/>
          </a:xfrm>
        </p:spPr>
        <p:txBody>
          <a:bodyPr>
            <a:normAutofit/>
          </a:bodyPr>
          <a:lstStyle/>
          <a:p>
            <a:pPr algn="l">
              <a:lnSpc>
                <a:spcPct val="90000"/>
              </a:lnSpc>
            </a:pPr>
            <a:r>
              <a:rPr lang="en-US" b="1"/>
              <a:t>What are the causes of obesity?</a:t>
            </a:r>
          </a:p>
        </p:txBody>
      </p:sp>
      <p:sp>
        <p:nvSpPr>
          <p:cNvPr id="2" name="Content Placeholder 1"/>
          <p:cNvSpPr>
            <a:spLocks noGrp="1"/>
          </p:cNvSpPr>
          <p:nvPr>
            <p:ph idx="1"/>
          </p:nvPr>
        </p:nvSpPr>
        <p:spPr>
          <a:xfrm>
            <a:off x="482601" y="2666999"/>
            <a:ext cx="3945510" cy="3124201"/>
          </a:xfrm>
        </p:spPr>
        <p:txBody>
          <a:bodyPr>
            <a:normAutofit/>
          </a:bodyPr>
          <a:lstStyle/>
          <a:p>
            <a:r>
              <a:rPr lang="en-US" sz="1700" b="1"/>
              <a:t>1. Calories are the units used to measure a food's energy content.</a:t>
            </a:r>
          </a:p>
          <a:p>
            <a:r>
              <a:rPr lang="en-US" sz="1700" b="1"/>
              <a:t>2. A bad diet, obesity does not develop suddenly.</a:t>
            </a:r>
          </a:p>
          <a:p>
            <a:r>
              <a:rPr lang="en-US" sz="1700" b="1"/>
              <a:t>3. The lack of exercise. Another significant factor that contributes to obesity is a lack of physical activity. </a:t>
            </a:r>
          </a:p>
          <a:p>
            <a:r>
              <a:rPr lang="en-US" sz="1700" b="1"/>
              <a:t>4. Genetics</a:t>
            </a:r>
          </a:p>
          <a:p>
            <a:r>
              <a:rPr lang="en-US" sz="1700" b="1"/>
              <a:t>5. Medical factors</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5273" y="123826"/>
            <a:ext cx="7704667" cy="1981200"/>
          </a:xfrm>
        </p:spPr>
        <p:txBody>
          <a:bodyPr/>
          <a:lstStyle/>
          <a:p>
            <a:r>
              <a:rPr lang="en-US" b="1" dirty="0"/>
              <a:t>How to prevent obesity?</a:t>
            </a:r>
          </a:p>
        </p:txBody>
      </p:sp>
      <p:sp>
        <p:nvSpPr>
          <p:cNvPr id="2" name="Content Placeholder 1"/>
          <p:cNvSpPr>
            <a:spLocks noGrp="1"/>
          </p:cNvSpPr>
          <p:nvPr>
            <p:ph idx="1"/>
          </p:nvPr>
        </p:nvSpPr>
        <p:spPr>
          <a:xfrm>
            <a:off x="914400" y="1753177"/>
            <a:ext cx="7704667" cy="3332816"/>
          </a:xfrm>
        </p:spPr>
        <p:txBody>
          <a:bodyPr/>
          <a:lstStyle/>
          <a:p>
            <a:r>
              <a:rPr lang="en-US" sz="2000" b="1" dirty="0"/>
              <a:t>Choosing healthier food and drink options, such as sources of protein, whole grains, fruits, and vegetables, as well as healthy fats. Raising the level of exercise while reducing harmful foods (red meat, processed meat, potatoes, refined grains, and sweets) and fluid (sugary drinks). Reducing the amount of time spent in front of computers, TVs, and other.</a:t>
            </a:r>
          </a:p>
          <a:p>
            <a:endParaRPr lang="en-US" b="1" dirty="0"/>
          </a:p>
          <a:p>
            <a:endParaRPr lang="en-US"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094761" y="76200"/>
            <a:ext cx="4391639" cy="1504335"/>
          </a:xfrm>
        </p:spPr>
        <p:txBody>
          <a:bodyPr>
            <a:normAutofit/>
          </a:bodyPr>
          <a:lstStyle/>
          <a:p>
            <a:r>
              <a:rPr lang="en-US" sz="2800" b="1" dirty="0">
                <a:solidFill>
                  <a:schemeClr val="accent1">
                    <a:lumMod val="50000"/>
                  </a:schemeClr>
                </a:solidFill>
              </a:rPr>
              <a:t>Consequences</a:t>
            </a:r>
            <a:r>
              <a:rPr lang="en-US" sz="2100" b="1" dirty="0"/>
              <a:t> </a:t>
            </a:r>
          </a:p>
        </p:txBody>
      </p:sp>
      <p:sp>
        <p:nvSpPr>
          <p:cNvPr id="2" name="Content Placeholder 1"/>
          <p:cNvSpPr>
            <a:spLocks noGrp="1"/>
          </p:cNvSpPr>
          <p:nvPr>
            <p:ph idx="1"/>
          </p:nvPr>
        </p:nvSpPr>
        <p:spPr>
          <a:xfrm>
            <a:off x="1113232" y="1752601"/>
            <a:ext cx="3306367" cy="4038600"/>
          </a:xfrm>
        </p:spPr>
        <p:txBody>
          <a:bodyPr anchor="t">
            <a:normAutofit lnSpcReduction="10000"/>
          </a:bodyPr>
          <a:lstStyle/>
          <a:p>
            <a:pPr>
              <a:lnSpc>
                <a:spcPct val="90000"/>
              </a:lnSpc>
            </a:pPr>
            <a:r>
              <a:rPr lang="en-US" sz="2000" b="1" dirty="0"/>
              <a:t>Carrying additional weight has detrimental effects on one's health, including endometrial, breast, and colon cancers, type 2 diabetes, musculoskeletal conditions including osteoarthritis, and cardiovascular disease (primarily heart disease and stroke). These ailments lead to early mortality and severe disability.</a:t>
            </a:r>
          </a:p>
          <a:p>
            <a:pPr>
              <a:lnSpc>
                <a:spcPct val="90000"/>
              </a:lnSpc>
            </a:pPr>
            <a:endParaRPr lang="en-US" sz="1400" b="1" dirty="0"/>
          </a:p>
        </p:txBody>
      </p:sp>
      <p:pic>
        <p:nvPicPr>
          <p:cNvPr id="5" name="Picture 4" descr="Obese - Free of Charge Creative Commons Handwriting 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1496813"/>
            <a:ext cx="4055267" cy="2340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p:cNvSpPr>
            <a:spLocks noGrp="1"/>
          </p:cNvSpPr>
          <p:nvPr>
            <p:ph idx="1"/>
          </p:nvPr>
        </p:nvSpPr>
        <p:spPr>
          <a:xfrm>
            <a:off x="3785765" y="1611383"/>
            <a:ext cx="4869656" cy="2106472"/>
          </a:xfrm>
        </p:spPr>
        <p:txBody>
          <a:bodyPr>
            <a:noAutofit/>
          </a:bodyPr>
          <a:lstStyle/>
          <a:p>
            <a:pPr marL="180023" indent="-180023" defTabSz="288036">
              <a:spcAft>
                <a:spcPts val="378"/>
              </a:spcAft>
            </a:pPr>
            <a:r>
              <a:rPr lang="en-US" b="1" kern="1200" cap="none" dirty="0">
                <a:solidFill>
                  <a:schemeClr val="tx1"/>
                </a:solidFill>
                <a:effectLst/>
              </a:rPr>
              <a:t> Stores energy.</a:t>
            </a:r>
          </a:p>
          <a:p>
            <a:pPr marL="180023" indent="-180023" defTabSz="288036">
              <a:spcAft>
                <a:spcPts val="378"/>
              </a:spcAft>
            </a:pPr>
            <a:r>
              <a:rPr lang="en-US" b="1" kern="1200" cap="none" dirty="0">
                <a:solidFill>
                  <a:schemeClr val="tx1"/>
                </a:solidFill>
                <a:effectLst/>
              </a:rPr>
              <a:t> Fat serves an important role for storing vitamins. </a:t>
            </a:r>
          </a:p>
          <a:p>
            <a:pPr marL="180023" indent="-180023" defTabSz="288036">
              <a:spcAft>
                <a:spcPts val="378"/>
              </a:spcAft>
            </a:pPr>
            <a:r>
              <a:rPr lang="en-US" b="1" kern="1200" cap="none" dirty="0">
                <a:solidFill>
                  <a:schemeClr val="tx1"/>
                </a:solidFill>
                <a:effectLst/>
              </a:rPr>
              <a:t> Keeps us warm</a:t>
            </a:r>
          </a:p>
          <a:p>
            <a:pPr marL="180023" indent="-180023" defTabSz="288036">
              <a:spcAft>
                <a:spcPts val="378"/>
              </a:spcAft>
            </a:pPr>
            <a:r>
              <a:rPr lang="en-US" b="1" kern="1200" cap="none" dirty="0">
                <a:solidFill>
                  <a:schemeClr val="tx1"/>
                </a:solidFill>
                <a:effectLst/>
              </a:rPr>
              <a:t> Protects the body from trauma.</a:t>
            </a:r>
            <a:endParaRPr lang="en-US" b="1" dirty="0"/>
          </a:p>
        </p:txBody>
      </p:sp>
      <p:sp>
        <p:nvSpPr>
          <p:cNvPr id="8" name="TextBox 7">
            <a:extLst>
              <a:ext uri="{FF2B5EF4-FFF2-40B4-BE49-F238E27FC236}">
                <a16:creationId xmlns:a16="http://schemas.microsoft.com/office/drawing/2014/main" id="{8A3D1301-48AF-A06D-7DB2-1DCCC0DDA55E}"/>
              </a:ext>
            </a:extLst>
          </p:cNvPr>
          <p:cNvSpPr txBox="1"/>
          <p:nvPr/>
        </p:nvSpPr>
        <p:spPr>
          <a:xfrm flipH="1">
            <a:off x="4571999" y="355579"/>
            <a:ext cx="3048000" cy="646331"/>
          </a:xfrm>
          <a:prstGeom prst="rect">
            <a:avLst/>
          </a:prstGeom>
          <a:noFill/>
        </p:spPr>
        <p:txBody>
          <a:bodyPr wrap="square" rtlCol="0">
            <a:spAutoFit/>
          </a:bodyPr>
          <a:lstStyle/>
          <a:p>
            <a:r>
              <a:rPr lang="en-US" sz="3600" dirty="0"/>
              <a:t>ADVANTAGES</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wipe(down)">
                                      <p:cBhvr>
                                        <p:cTn id="55" dur="580">
                                          <p:stCondLst>
                                            <p:cond delay="0"/>
                                          </p:stCondLst>
                                        </p:cTn>
                                        <p:tgtEl>
                                          <p:spTgt spid="2">
                                            <p:txEl>
                                              <p:pRg st="3" end="3"/>
                                            </p:txEl>
                                          </p:spTgt>
                                        </p:tgtEl>
                                      </p:cBhvr>
                                    </p:animEffect>
                                    <p:anim calcmode="lin" valueType="num">
                                      <p:cBhvr>
                                        <p:cTn id="5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3" end="3"/>
                                            </p:txEl>
                                          </p:spTgt>
                                        </p:tgtEl>
                                      </p:cBhvr>
                                      <p:to x="100000" y="60000"/>
                                    </p:animScale>
                                    <p:animScale>
                                      <p:cBhvr>
                                        <p:cTn id="62" dur="166" decel="50000">
                                          <p:stCondLst>
                                            <p:cond delay="676"/>
                                          </p:stCondLst>
                                        </p:cTn>
                                        <p:tgtEl>
                                          <p:spTgt spid="2">
                                            <p:txEl>
                                              <p:pRg st="3" end="3"/>
                                            </p:txEl>
                                          </p:spTgt>
                                        </p:tgtEl>
                                      </p:cBhvr>
                                      <p:to x="100000" y="100000"/>
                                    </p:animScale>
                                    <p:animScale>
                                      <p:cBhvr>
                                        <p:cTn id="63" dur="26">
                                          <p:stCondLst>
                                            <p:cond delay="1312"/>
                                          </p:stCondLst>
                                        </p:cTn>
                                        <p:tgtEl>
                                          <p:spTgt spid="2">
                                            <p:txEl>
                                              <p:pRg st="3" end="3"/>
                                            </p:txEl>
                                          </p:spTgt>
                                        </p:tgtEl>
                                      </p:cBhvr>
                                      <p:to x="100000" y="80000"/>
                                    </p:animScale>
                                    <p:animScale>
                                      <p:cBhvr>
                                        <p:cTn id="64" dur="166" decel="50000">
                                          <p:stCondLst>
                                            <p:cond delay="1338"/>
                                          </p:stCondLst>
                                        </p:cTn>
                                        <p:tgtEl>
                                          <p:spTgt spid="2">
                                            <p:txEl>
                                              <p:pRg st="3" end="3"/>
                                            </p:txEl>
                                          </p:spTgt>
                                        </p:tgtEl>
                                      </p:cBhvr>
                                      <p:to x="100000" y="100000"/>
                                    </p:animScale>
                                    <p:animScale>
                                      <p:cBhvr>
                                        <p:cTn id="65" dur="26">
                                          <p:stCondLst>
                                            <p:cond delay="1642"/>
                                          </p:stCondLst>
                                        </p:cTn>
                                        <p:tgtEl>
                                          <p:spTgt spid="2">
                                            <p:txEl>
                                              <p:pRg st="3" end="3"/>
                                            </p:txEl>
                                          </p:spTgt>
                                        </p:tgtEl>
                                      </p:cBhvr>
                                      <p:to x="100000" y="90000"/>
                                    </p:animScale>
                                    <p:animScale>
                                      <p:cBhvr>
                                        <p:cTn id="66" dur="166" decel="50000">
                                          <p:stCondLst>
                                            <p:cond delay="1668"/>
                                          </p:stCondLst>
                                        </p:cTn>
                                        <p:tgtEl>
                                          <p:spTgt spid="2">
                                            <p:txEl>
                                              <p:pRg st="3" end="3"/>
                                            </p:txEl>
                                          </p:spTgt>
                                        </p:tgtEl>
                                      </p:cBhvr>
                                      <p:to x="100000" y="100000"/>
                                    </p:animScale>
                                    <p:animScale>
                                      <p:cBhvr>
                                        <p:cTn id="67" dur="26">
                                          <p:stCondLst>
                                            <p:cond delay="1808"/>
                                          </p:stCondLst>
                                        </p:cTn>
                                        <p:tgtEl>
                                          <p:spTgt spid="2">
                                            <p:txEl>
                                              <p:pRg st="3" end="3"/>
                                            </p:txEl>
                                          </p:spTgt>
                                        </p:tgtEl>
                                      </p:cBhvr>
                                      <p:to x="100000" y="95000"/>
                                    </p:animScale>
                                    <p:animScale>
                                      <p:cBhvr>
                                        <p:cTn id="68"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5428F22-76B3-4107-AADE-3F9EC95FD3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5346FBCF-5353-4172-96F5-4B7EB07777C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17698" y="-12875"/>
            <a:ext cx="1953297" cy="6890194"/>
            <a:chOff x="2199787" y="-12875"/>
            <a:chExt cx="2679011" cy="6890194"/>
          </a:xfrm>
        </p:grpSpPr>
        <p:sp useBgFill="1">
          <p:nvSpPr>
            <p:cNvPr id="42" name="Rectangle 19">
              <a:extLst>
                <a:ext uri="{FF2B5EF4-FFF2-40B4-BE49-F238E27FC236}">
                  <a16:creationId xmlns:a16="http://schemas.microsoft.com/office/drawing/2014/main" id="{343F3E6D-808D-43AD-9485-AD0014BEAE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2">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20">
              <a:extLst>
                <a:ext uri="{FF2B5EF4-FFF2-40B4-BE49-F238E27FC236}">
                  <a16:creationId xmlns:a16="http://schemas.microsoft.com/office/drawing/2014/main" id="{03DB1AC6-5430-4CD3-BD83-86E675A11A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2">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8326E10-C8CB-487F-A110-F861268DE6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70459" y="0"/>
            <a:ext cx="1827609" cy="6858001"/>
            <a:chOff x="1320800" y="0"/>
            <a:chExt cx="2436813" cy="6858001"/>
          </a:xfrm>
        </p:grpSpPr>
        <p:sp>
          <p:nvSpPr>
            <p:cNvPr id="46" name="Freeform 6">
              <a:extLst>
                <a:ext uri="{FF2B5EF4-FFF2-40B4-BE49-F238E27FC236}">
                  <a16:creationId xmlns:a16="http://schemas.microsoft.com/office/drawing/2014/main" id="{3279962B-46D2-4E19-B632-39B80D1E8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7" name="Freeform 7">
              <a:extLst>
                <a:ext uri="{FF2B5EF4-FFF2-40B4-BE49-F238E27FC236}">
                  <a16:creationId xmlns:a16="http://schemas.microsoft.com/office/drawing/2014/main" id="{321A335A-53CB-4C17-AB51-5D9C2DCB45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8" name="Freeform 8">
              <a:extLst>
                <a:ext uri="{FF2B5EF4-FFF2-40B4-BE49-F238E27FC236}">
                  <a16:creationId xmlns:a16="http://schemas.microsoft.com/office/drawing/2014/main" id="{A0E0D557-405B-469F-AEDE-4E3404AA4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49" name="Freeform 9">
              <a:extLst>
                <a:ext uri="{FF2B5EF4-FFF2-40B4-BE49-F238E27FC236}">
                  <a16:creationId xmlns:a16="http://schemas.microsoft.com/office/drawing/2014/main" id="{D8D4E62F-9393-40A6-9E85-9F3B59C462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0" name="Freeform 10">
              <a:extLst>
                <a:ext uri="{FF2B5EF4-FFF2-40B4-BE49-F238E27FC236}">
                  <a16:creationId xmlns:a16="http://schemas.microsoft.com/office/drawing/2014/main" id="{FABD11B1-DE89-45BC-8204-968C88AADC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1" name="Freeform 11">
              <a:extLst>
                <a:ext uri="{FF2B5EF4-FFF2-40B4-BE49-F238E27FC236}">
                  <a16:creationId xmlns:a16="http://schemas.microsoft.com/office/drawing/2014/main" id="{AFA4965A-1FBC-44B8-B96A-3F5275C3AE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2971799" y="685800"/>
            <a:ext cx="5509418" cy="1413933"/>
          </a:xfrm>
        </p:spPr>
        <p:txBody>
          <a:bodyPr>
            <a:normAutofit/>
          </a:bodyPr>
          <a:lstStyle/>
          <a:p>
            <a:r>
              <a:rPr lang="en-US" b="1" dirty="0"/>
              <a:t>Disadvantages</a:t>
            </a:r>
            <a:endParaRPr lang="en-US" b="1"/>
          </a:p>
        </p:txBody>
      </p:sp>
      <p:pic>
        <p:nvPicPr>
          <p:cNvPr id="5" name="Picture 4" descr="Scan of a human brain in a neurology clinic">
            <a:extLst>
              <a:ext uri="{FF2B5EF4-FFF2-40B4-BE49-F238E27FC236}">
                <a16:creationId xmlns:a16="http://schemas.microsoft.com/office/drawing/2014/main" id="{9FAB481B-19A8-D92A-B8B4-2C18CE2EF8A5}"/>
              </a:ext>
            </a:extLst>
          </p:cNvPr>
          <p:cNvPicPr>
            <a:picLocks noChangeAspect="1"/>
          </p:cNvPicPr>
          <p:nvPr/>
        </p:nvPicPr>
        <p:blipFill rotWithShape="1">
          <a:blip r:embed="rId3"/>
          <a:srcRect l="60653" r="10975"/>
          <a:stretch/>
        </p:blipFill>
        <p:spPr>
          <a:xfrm>
            <a:off x="20" y="10"/>
            <a:ext cx="2594352" cy="6857990"/>
          </a:xfrm>
          <a:custGeom>
            <a:avLst/>
            <a:gdLst/>
            <a:ahLst/>
            <a:cxnLst/>
            <a:rect l="l" t="t" r="r" b="b"/>
            <a:pathLst>
              <a:path w="3458633" h="6858000">
                <a:moveTo>
                  <a:pt x="0" y="0"/>
                </a:moveTo>
                <a:lnTo>
                  <a:pt x="3174999" y="0"/>
                </a:lnTo>
                <a:lnTo>
                  <a:pt x="2294466" y="5223932"/>
                </a:lnTo>
                <a:lnTo>
                  <a:pt x="3458633" y="6853767"/>
                </a:lnTo>
                <a:lnTo>
                  <a:pt x="0" y="6858000"/>
                </a:lnTo>
                <a:lnTo>
                  <a:pt x="0" y="0"/>
                </a:lnTo>
                <a:close/>
              </a:path>
            </a:pathLst>
          </a:custGeom>
          <a:ln w="38100">
            <a:noFill/>
          </a:ln>
          <a:effectLst/>
        </p:spPr>
      </p:pic>
      <p:sp>
        <p:nvSpPr>
          <p:cNvPr id="2" name="Content Placeholder 1"/>
          <p:cNvSpPr>
            <a:spLocks noGrp="1"/>
          </p:cNvSpPr>
          <p:nvPr>
            <p:ph idx="1"/>
          </p:nvPr>
        </p:nvSpPr>
        <p:spPr>
          <a:xfrm>
            <a:off x="2882900" y="2048933"/>
            <a:ext cx="5744367" cy="3742267"/>
          </a:xfrm>
        </p:spPr>
        <p:txBody>
          <a:bodyPr>
            <a:normAutofit/>
          </a:bodyPr>
          <a:lstStyle/>
          <a:p>
            <a:r>
              <a:rPr lang="en-US" sz="2200" b="1"/>
              <a:t>All-causes of death (mortality).</a:t>
            </a:r>
          </a:p>
          <a:p>
            <a:r>
              <a:rPr lang="en-US" sz="2200" b="1"/>
              <a:t>High blood pressure (hypertension).</a:t>
            </a:r>
          </a:p>
          <a:p>
            <a:r>
              <a:rPr lang="en-US" sz="2200" b="1"/>
              <a:t>High LDL cholesterol, low HDL cholesterol, or high levels of triglycerides (dyslipidemia).</a:t>
            </a:r>
          </a:p>
          <a:p>
            <a:r>
              <a:rPr lang="en-US" sz="2200" b="1"/>
              <a:t>Type 2 diabetes</a:t>
            </a:r>
          </a:p>
          <a:p>
            <a:r>
              <a:rPr lang="en-US" sz="2200" b="1"/>
              <a:t>Coronary heart disease</a:t>
            </a:r>
          </a:p>
          <a:p>
            <a:r>
              <a:rPr lang="en-US" sz="2200" b="1"/>
              <a:t>Stroke</a:t>
            </a:r>
          </a:p>
          <a:p>
            <a:r>
              <a:rPr lang="en-US" sz="2200" b="1"/>
              <a:t>Gallbladder disease</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2">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p:cTn id="2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2">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p:cTn id="3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2">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2">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509</TotalTime>
  <Words>320</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   </vt:lpstr>
      <vt:lpstr>What is obesity?</vt:lpstr>
      <vt:lpstr>What are the causes of obesity?</vt:lpstr>
      <vt:lpstr>How to prevent obesity?</vt:lpstr>
      <vt:lpstr>Consequences </vt:lpstr>
      <vt:lpstr>PowerPoint Presentation</vt:lpstr>
      <vt:lpstr>Disadvantages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DELL</cp:lastModifiedBy>
  <cp:revision>11</cp:revision>
  <dcterms:created xsi:type="dcterms:W3CDTF">2023-05-02T10:50:00Z</dcterms:created>
  <dcterms:modified xsi:type="dcterms:W3CDTF">2023-05-18T15:42:39Z</dcterms:modified>
</cp:coreProperties>
</file>