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6" r:id="rId1"/>
  </p:sldMasterIdLst>
  <p:notesMasterIdLst>
    <p:notesMasterId r:id="rId9"/>
  </p:notesMasterIdLst>
  <p:sldIdLst>
    <p:sldId id="256" r:id="rId2"/>
    <p:sldId id="259" r:id="rId3"/>
    <p:sldId id="263" r:id="rId4"/>
    <p:sldId id="261" r:id="rId5"/>
    <p:sldId id="262" r:id="rId6"/>
    <p:sldId id="264" r:id="rId7"/>
    <p:sldId id="260"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wn sws" userId="d17f32b1e38d232a" providerId="LiveId" clId="{5AE80C5B-6790-4E33-9C47-E9FC67C1663C}"/>
    <pc:docChg chg="undo custSel modSld">
      <pc:chgData name="awn sws" userId="d17f32b1e38d232a" providerId="LiveId" clId="{5AE80C5B-6790-4E33-9C47-E9FC67C1663C}" dt="2023-05-18T10:53:08.259" v="213" actId="115"/>
      <pc:docMkLst>
        <pc:docMk/>
      </pc:docMkLst>
      <pc:sldChg chg="addSp delSp modSp">
        <pc:chgData name="awn sws" userId="d17f32b1e38d232a" providerId="LiveId" clId="{5AE80C5B-6790-4E33-9C47-E9FC67C1663C}" dt="2023-05-18T07:20:04.948" v="79" actId="14100"/>
        <pc:sldMkLst>
          <pc:docMk/>
          <pc:sldMk cId="43017441" sldId="256"/>
        </pc:sldMkLst>
        <pc:picChg chg="add del mod">
          <ac:chgData name="awn sws" userId="d17f32b1e38d232a" providerId="LiveId" clId="{5AE80C5B-6790-4E33-9C47-E9FC67C1663C}" dt="2023-05-18T07:20:04.948" v="79" actId="14100"/>
          <ac:picMkLst>
            <pc:docMk/>
            <pc:sldMk cId="43017441" sldId="256"/>
            <ac:picMk id="1026" creationId="{3505718D-16B9-5A7F-E96A-4D4594947DF6}"/>
          </ac:picMkLst>
        </pc:picChg>
        <pc:picChg chg="del">
          <ac:chgData name="awn sws" userId="d17f32b1e38d232a" providerId="LiveId" clId="{5AE80C5B-6790-4E33-9C47-E9FC67C1663C}" dt="2023-05-18T07:11:46.433" v="27" actId="21"/>
          <ac:picMkLst>
            <pc:docMk/>
            <pc:sldMk cId="43017441" sldId="256"/>
            <ac:picMk id="1028" creationId="{E271B9D3-1DBF-518E-8431-982210C2328F}"/>
          </ac:picMkLst>
        </pc:picChg>
        <pc:picChg chg="add del mod">
          <ac:chgData name="awn sws" userId="d17f32b1e38d232a" providerId="LiveId" clId="{5AE80C5B-6790-4E33-9C47-E9FC67C1663C}" dt="2023-05-18T07:19:59.354" v="78" actId="1076"/>
          <ac:picMkLst>
            <pc:docMk/>
            <pc:sldMk cId="43017441" sldId="256"/>
            <ac:picMk id="2050" creationId="{9E5F03EF-A4E3-5F34-F0A0-ECA5E212C7BB}"/>
          </ac:picMkLst>
        </pc:picChg>
      </pc:sldChg>
      <pc:sldChg chg="modSp mod">
        <pc:chgData name="awn sws" userId="d17f32b1e38d232a" providerId="LiveId" clId="{5AE80C5B-6790-4E33-9C47-E9FC67C1663C}" dt="2023-05-18T10:43:52.679" v="188" actId="14100"/>
        <pc:sldMkLst>
          <pc:docMk/>
          <pc:sldMk cId="2155549100" sldId="259"/>
        </pc:sldMkLst>
        <pc:spChg chg="mod">
          <ac:chgData name="awn sws" userId="d17f32b1e38d232a" providerId="LiveId" clId="{5AE80C5B-6790-4E33-9C47-E9FC67C1663C}" dt="2023-05-18T10:43:52.679" v="188" actId="14100"/>
          <ac:spMkLst>
            <pc:docMk/>
            <pc:sldMk cId="2155549100" sldId="259"/>
            <ac:spMk id="5" creationId="{ABCA57D0-41C2-EF7F-667E-7FFB0AC2067A}"/>
          </ac:spMkLst>
        </pc:spChg>
      </pc:sldChg>
      <pc:sldChg chg="addSp delSp modSp mod">
        <pc:chgData name="awn sws" userId="d17f32b1e38d232a" providerId="LiveId" clId="{5AE80C5B-6790-4E33-9C47-E9FC67C1663C}" dt="2023-05-18T10:49:39.878" v="205" actId="14100"/>
        <pc:sldMkLst>
          <pc:docMk/>
          <pc:sldMk cId="3307675073" sldId="260"/>
        </pc:sldMkLst>
        <pc:spChg chg="mod">
          <ac:chgData name="awn sws" userId="d17f32b1e38d232a" providerId="LiveId" clId="{5AE80C5B-6790-4E33-9C47-E9FC67C1663C}" dt="2023-05-18T07:25:26.130" v="117" actId="27636"/>
          <ac:spMkLst>
            <pc:docMk/>
            <pc:sldMk cId="3307675073" sldId="260"/>
            <ac:spMk id="3" creationId="{32058603-C135-5ED1-5853-87C80585A8E0}"/>
          </ac:spMkLst>
        </pc:spChg>
        <pc:spChg chg="del mod">
          <ac:chgData name="awn sws" userId="d17f32b1e38d232a" providerId="LiveId" clId="{5AE80C5B-6790-4E33-9C47-E9FC67C1663C}" dt="2023-05-18T07:26:21.072" v="123" actId="478"/>
          <ac:spMkLst>
            <pc:docMk/>
            <pc:sldMk cId="3307675073" sldId="260"/>
            <ac:spMk id="4" creationId="{223AFC28-46E3-F4B4-6BA2-24FECF56E83C}"/>
          </ac:spMkLst>
        </pc:spChg>
        <pc:spChg chg="mod">
          <ac:chgData name="awn sws" userId="d17f32b1e38d232a" providerId="LiveId" clId="{5AE80C5B-6790-4E33-9C47-E9FC67C1663C}" dt="2023-05-18T10:49:39.878" v="205" actId="14100"/>
          <ac:spMkLst>
            <pc:docMk/>
            <pc:sldMk cId="3307675073" sldId="260"/>
            <ac:spMk id="5" creationId="{C221028F-80D6-D7E9-B5A2-DD81089E84BE}"/>
          </ac:spMkLst>
        </pc:spChg>
        <pc:spChg chg="add mod">
          <ac:chgData name="awn sws" userId="d17f32b1e38d232a" providerId="LiveId" clId="{5AE80C5B-6790-4E33-9C47-E9FC67C1663C}" dt="2023-05-18T07:28:03.182" v="139" actId="14100"/>
          <ac:spMkLst>
            <pc:docMk/>
            <pc:sldMk cId="3307675073" sldId="260"/>
            <ac:spMk id="6" creationId="{9E1D9BC5-8E8A-48C7-C872-3865215D8EC9}"/>
          </ac:spMkLst>
        </pc:spChg>
        <pc:picChg chg="add mod">
          <ac:chgData name="awn sws" userId="d17f32b1e38d232a" providerId="LiveId" clId="{5AE80C5B-6790-4E33-9C47-E9FC67C1663C}" dt="2023-05-18T10:49:29.211" v="203" actId="14100"/>
          <ac:picMkLst>
            <pc:docMk/>
            <pc:sldMk cId="3307675073" sldId="260"/>
            <ac:picMk id="3074" creationId="{679135D5-F305-AB72-7BD9-56253EB02FE7}"/>
          </ac:picMkLst>
        </pc:picChg>
      </pc:sldChg>
      <pc:sldChg chg="addSp delSp modSp mod">
        <pc:chgData name="awn sws" userId="d17f32b1e38d232a" providerId="LiveId" clId="{5AE80C5B-6790-4E33-9C47-E9FC67C1663C}" dt="2023-05-18T10:47:08.713" v="202" actId="14100"/>
        <pc:sldMkLst>
          <pc:docMk/>
          <pc:sldMk cId="3325104192" sldId="261"/>
        </pc:sldMkLst>
        <pc:spChg chg="del mod">
          <ac:chgData name="awn sws" userId="d17f32b1e38d232a" providerId="LiveId" clId="{5AE80C5B-6790-4E33-9C47-E9FC67C1663C}" dt="2023-05-18T10:42:45.179" v="180" actId="478"/>
          <ac:spMkLst>
            <pc:docMk/>
            <pc:sldMk cId="3325104192" sldId="261"/>
            <ac:spMk id="2" creationId="{B9265C0A-75DF-1541-27FD-4A65AAF7675A}"/>
          </ac:spMkLst>
        </pc:spChg>
        <pc:spChg chg="mod">
          <ac:chgData name="awn sws" userId="d17f32b1e38d232a" providerId="LiveId" clId="{5AE80C5B-6790-4E33-9C47-E9FC67C1663C}" dt="2023-05-18T10:47:08.713" v="202" actId="14100"/>
          <ac:spMkLst>
            <pc:docMk/>
            <pc:sldMk cId="3325104192" sldId="261"/>
            <ac:spMk id="3" creationId="{EA300A4A-6D98-A529-85E3-E37B77FB814C}"/>
          </ac:spMkLst>
        </pc:spChg>
        <pc:spChg chg="add del mod">
          <ac:chgData name="awn sws" userId="d17f32b1e38d232a" providerId="LiveId" clId="{5AE80C5B-6790-4E33-9C47-E9FC67C1663C}" dt="2023-05-18T10:43:18.371" v="185" actId="478"/>
          <ac:spMkLst>
            <pc:docMk/>
            <pc:sldMk cId="3325104192" sldId="261"/>
            <ac:spMk id="5" creationId="{2E8D9819-B537-9EF0-3F01-AF8DDB69328D}"/>
          </ac:spMkLst>
        </pc:spChg>
        <pc:picChg chg="add del mod">
          <ac:chgData name="awn sws" userId="d17f32b1e38d232a" providerId="LiveId" clId="{5AE80C5B-6790-4E33-9C47-E9FC67C1663C}" dt="2023-05-18T10:46:45.139" v="199" actId="21"/>
          <ac:picMkLst>
            <pc:docMk/>
            <pc:sldMk cId="3325104192" sldId="261"/>
            <ac:picMk id="1026" creationId="{0DCD0BDD-B542-5290-1775-6015C17932FD}"/>
          </ac:picMkLst>
        </pc:picChg>
        <pc:picChg chg="add del mod">
          <ac:chgData name="awn sws" userId="d17f32b1e38d232a" providerId="LiveId" clId="{5AE80C5B-6790-4E33-9C47-E9FC67C1663C}" dt="2023-05-18T10:46:51.866" v="200" actId="21"/>
          <ac:picMkLst>
            <pc:docMk/>
            <pc:sldMk cId="3325104192" sldId="261"/>
            <ac:picMk id="1028" creationId="{3F53A75C-2A01-931C-9FFF-6BCAAE9379EE}"/>
          </ac:picMkLst>
        </pc:picChg>
      </pc:sldChg>
      <pc:sldChg chg="modSp mod">
        <pc:chgData name="awn sws" userId="d17f32b1e38d232a" providerId="LiveId" clId="{5AE80C5B-6790-4E33-9C47-E9FC67C1663C}" dt="2023-05-18T10:44:43.229" v="193" actId="113"/>
        <pc:sldMkLst>
          <pc:docMk/>
          <pc:sldMk cId="877519605" sldId="262"/>
        </pc:sldMkLst>
        <pc:spChg chg="mod">
          <ac:chgData name="awn sws" userId="d17f32b1e38d232a" providerId="LiveId" clId="{5AE80C5B-6790-4E33-9C47-E9FC67C1663C}" dt="2023-05-18T07:18:21.421" v="61" actId="1076"/>
          <ac:spMkLst>
            <pc:docMk/>
            <pc:sldMk cId="877519605" sldId="262"/>
            <ac:spMk id="2" creationId="{85118095-1B91-FA81-B49A-E56D29B0485B}"/>
          </ac:spMkLst>
        </pc:spChg>
        <pc:spChg chg="mod">
          <ac:chgData name="awn sws" userId="d17f32b1e38d232a" providerId="LiveId" clId="{5AE80C5B-6790-4E33-9C47-E9FC67C1663C}" dt="2023-05-18T10:44:43.229" v="193" actId="113"/>
          <ac:spMkLst>
            <pc:docMk/>
            <pc:sldMk cId="877519605" sldId="262"/>
            <ac:spMk id="3" creationId="{61087D34-20D7-7453-9F24-A59C85D86FF0}"/>
          </ac:spMkLst>
        </pc:spChg>
      </pc:sldChg>
      <pc:sldChg chg="modSp mod">
        <pc:chgData name="awn sws" userId="d17f32b1e38d232a" providerId="LiveId" clId="{5AE80C5B-6790-4E33-9C47-E9FC67C1663C}" dt="2023-05-18T10:53:08.259" v="213" actId="115"/>
        <pc:sldMkLst>
          <pc:docMk/>
          <pc:sldMk cId="166116490" sldId="263"/>
        </pc:sldMkLst>
        <pc:spChg chg="mod">
          <ac:chgData name="awn sws" userId="d17f32b1e38d232a" providerId="LiveId" clId="{5AE80C5B-6790-4E33-9C47-E9FC67C1663C}" dt="2023-05-18T10:52:39.597" v="210" actId="207"/>
          <ac:spMkLst>
            <pc:docMk/>
            <pc:sldMk cId="166116490" sldId="263"/>
            <ac:spMk id="2" creationId="{B2D899B7-3DCE-D4B0-EC6F-522B9B4004E4}"/>
          </ac:spMkLst>
        </pc:spChg>
        <pc:spChg chg="mod">
          <ac:chgData name="awn sws" userId="d17f32b1e38d232a" providerId="LiveId" clId="{5AE80C5B-6790-4E33-9C47-E9FC67C1663C}" dt="2023-05-18T10:53:08.259" v="213" actId="115"/>
          <ac:spMkLst>
            <pc:docMk/>
            <pc:sldMk cId="166116490" sldId="263"/>
            <ac:spMk id="3" creationId="{70137B73-990F-3A67-3DE0-3687BE5167BB}"/>
          </ac:spMkLst>
        </pc:spChg>
      </pc:sldChg>
      <pc:sldChg chg="addSp modSp mod">
        <pc:chgData name="awn sws" userId="d17f32b1e38d232a" providerId="LiveId" clId="{5AE80C5B-6790-4E33-9C47-E9FC67C1663C}" dt="2023-05-18T10:44:58.713" v="194" actId="113"/>
        <pc:sldMkLst>
          <pc:docMk/>
          <pc:sldMk cId="1675550573" sldId="264"/>
        </pc:sldMkLst>
        <pc:spChg chg="mod">
          <ac:chgData name="awn sws" userId="d17f32b1e38d232a" providerId="LiveId" clId="{5AE80C5B-6790-4E33-9C47-E9FC67C1663C}" dt="2023-05-18T10:44:58.713" v="194" actId="113"/>
          <ac:spMkLst>
            <pc:docMk/>
            <pc:sldMk cId="1675550573" sldId="264"/>
            <ac:spMk id="3" creationId="{61087D34-20D7-7453-9F24-A59C85D86FF0}"/>
          </ac:spMkLst>
        </pc:spChg>
        <pc:picChg chg="add mod">
          <ac:chgData name="awn sws" userId="d17f32b1e38d232a" providerId="LiveId" clId="{5AE80C5B-6790-4E33-9C47-E9FC67C1663C}" dt="2023-05-18T07:20:18.360" v="81" actId="1076"/>
          <ac:picMkLst>
            <pc:docMk/>
            <pc:sldMk cId="1675550573" sldId="264"/>
            <ac:picMk id="1026" creationId="{D43D6B9B-7485-7260-E3C6-555D974A19EC}"/>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6875EE-FC3F-45D3-A994-FA43341A9AAA}" type="datetimeFigureOut">
              <a:rPr lang="en-US" smtClean="0"/>
              <a:t>5/18/2023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613EE9-2081-4E64-8736-F2FADD26B269}" type="slidenum">
              <a:rPr lang="en-US" smtClean="0"/>
              <a:t>‹#›</a:t>
            </a:fld>
            <a:endParaRPr lang="en-US"/>
          </a:p>
        </p:txBody>
      </p:sp>
    </p:spTree>
    <p:extLst>
      <p:ext uri="{BB962C8B-B14F-4D97-AF65-F5344CB8AC3E}">
        <p14:creationId xmlns:p14="http://schemas.microsoft.com/office/powerpoint/2010/main" val="30692635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2613EE9-2081-4E64-8736-F2FADD26B269}" type="slidenum">
              <a:rPr lang="en-US" smtClean="0"/>
              <a:t>5</a:t>
            </a:fld>
            <a:endParaRPr lang="en-US"/>
          </a:p>
        </p:txBody>
      </p:sp>
    </p:spTree>
    <p:extLst>
      <p:ext uri="{BB962C8B-B14F-4D97-AF65-F5344CB8AC3E}">
        <p14:creationId xmlns:p14="http://schemas.microsoft.com/office/powerpoint/2010/main" val="37596108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DDA51639-B2D6-4652-B8C3-1B4C224A7BAF}" type="datetimeFigureOut">
              <a:rPr lang="en-US" smtClean="0"/>
              <a:t>5/18/2023</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66167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BC48EC7-AF6A-48D3-8284-14BACBEBDD84}" type="datetimeFigureOut">
              <a:rPr lang="en-US" smtClean="0"/>
              <a:t>5/18/2023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68550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BC48EC7-AF6A-48D3-8284-14BACBEBDD84}" type="datetimeFigureOut">
              <a:rPr lang="en-US" smtClean="0"/>
              <a:t>5/18/2023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1113660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BC48EC7-AF6A-48D3-8284-14BACBEBDD84}" type="datetimeFigureOut">
              <a:rPr lang="en-US" smtClean="0"/>
              <a:t>5/18/2023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2502210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BC48EC7-AF6A-48D3-8284-14BACBEBDD84}" type="datetimeFigureOut">
              <a:rPr lang="en-US" smtClean="0"/>
              <a:t>5/18/2023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256389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CBC48EC7-AF6A-48D3-8284-14BACBEBDD84}" type="datetimeFigureOut">
              <a:rPr lang="en-US" smtClean="0"/>
              <a:t>5/18/2023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276535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CBC48EC7-AF6A-48D3-8284-14BACBEBDD84}" type="datetimeFigureOut">
              <a:rPr lang="en-US" smtClean="0"/>
              <a:t>5/18/2023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4705440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C48EC7-AF6A-48D3-8284-14BACBEBDD84}" type="datetimeFigureOut">
              <a:rPr lang="en-US" smtClean="0"/>
              <a:t>5/18/2023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5653575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C48EC7-AF6A-48D3-8284-14BACBEBDD84}" type="datetimeFigureOut">
              <a:rPr lang="en-US" smtClean="0"/>
              <a:t>5/18/2023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089521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C48EC7-AF6A-48D3-8284-14BACBEBDD84}" type="datetimeFigureOut">
              <a:rPr lang="en-US" smtClean="0"/>
              <a:t>5/18/2023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38917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4961B7-6B89-48AB-966F-622E2788EECC}" type="datetimeFigureOut">
              <a:rPr lang="en-US" smtClean="0"/>
              <a:t>5/18/2023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60197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BC48EC7-AF6A-48D3-8284-14BACBEBDD84}" type="datetimeFigureOut">
              <a:rPr lang="en-US" smtClean="0"/>
              <a:t>5/18/2023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22297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BC48EC7-AF6A-48D3-8284-14BACBEBDD84}" type="datetimeFigureOut">
              <a:rPr lang="en-US" smtClean="0"/>
              <a:t>5/18/2023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45317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smtClean="0"/>
              <a:t>5/18/2023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99449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smtClean="0"/>
              <a:t>5/18/2023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23034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BC48EC7-AF6A-48D3-8284-14BACBEBDD84}" type="datetimeFigureOut">
              <a:rPr lang="en-US" smtClean="0"/>
              <a:t>5/18/2023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31392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B334A90-EB03-42F3-8859-2C2B2724C058}" type="datetimeFigureOut">
              <a:rPr lang="en-US" smtClean="0"/>
              <a:t>5/18/2023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06961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BC48EC7-AF6A-48D3-8284-14BACBEBDD84}" type="datetimeFigureOut">
              <a:rPr lang="en-US" smtClean="0"/>
              <a:t>5/18/2023</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05116307"/>
      </p:ext>
    </p:extLst>
  </p:cSld>
  <p:clrMap bg1="dk1" tx1="lt1" bg2="dk2" tx2="lt2" accent1="accent1" accent2="accent2" accent3="accent3" accent4="accent4" accent5="accent5" accent6="accent6" hlink="hlink" folHlink="folHlink"/>
  <p:sldLayoutIdLst>
    <p:sldLayoutId id="2147483807" r:id="rId1"/>
    <p:sldLayoutId id="2147483808" r:id="rId2"/>
    <p:sldLayoutId id="2147483809" r:id="rId3"/>
    <p:sldLayoutId id="2147483810" r:id="rId4"/>
    <p:sldLayoutId id="2147483811" r:id="rId5"/>
    <p:sldLayoutId id="2147483812" r:id="rId6"/>
    <p:sldLayoutId id="2147483813" r:id="rId7"/>
    <p:sldLayoutId id="2147483814" r:id="rId8"/>
    <p:sldLayoutId id="2147483815" r:id="rId9"/>
    <p:sldLayoutId id="2147483816" r:id="rId10"/>
    <p:sldLayoutId id="2147483817" r:id="rId11"/>
    <p:sldLayoutId id="2147483818" r:id="rId12"/>
    <p:sldLayoutId id="2147483819" r:id="rId13"/>
    <p:sldLayoutId id="2147483820" r:id="rId14"/>
    <p:sldLayoutId id="2147483821" r:id="rId15"/>
    <p:sldLayoutId id="2147483822" r:id="rId16"/>
    <p:sldLayoutId id="2147483823"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openknowledge.worldbank.org/entities/publication/11ca3b25-d3ab-5c72-829c-9428fd898164" TargetMode="External"/><Relationship Id="rId2" Type="http://schemas.openxmlformats.org/officeDocument/2006/relationships/hyperlink" Target="https://www.mdpi.com/2073-4441/12/9/2347"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unwater.org/" TargetMode="External"/><Relationship Id="rId2" Type="http://schemas.openxmlformats.org/officeDocument/2006/relationships/hyperlink" Target="https://askaichat.app/" TargetMode="Externa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hyperlink" Target="https://www.concernusa.org/" TargetMode="External"/><Relationship Id="rId4" Type="http://schemas.openxmlformats.org/officeDocument/2006/relationships/hyperlink" Target="https://thewaterproject.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3985-BBED-0D6B-E0CC-E83E3742CA9F}"/>
              </a:ext>
            </a:extLst>
          </p:cNvPr>
          <p:cNvSpPr>
            <a:spLocks noGrp="1"/>
          </p:cNvSpPr>
          <p:nvPr>
            <p:ph type="ctrTitle"/>
          </p:nvPr>
        </p:nvSpPr>
        <p:spPr>
          <a:xfrm>
            <a:off x="1524000" y="518474"/>
            <a:ext cx="9062301" cy="1112363"/>
          </a:xfrm>
        </p:spPr>
        <p:txBody>
          <a:bodyPr>
            <a:normAutofit/>
          </a:bodyPr>
          <a:lstStyle/>
          <a:p>
            <a:pPr algn="ctr"/>
            <a:r>
              <a:rPr lang="en-US" u="sng" dirty="0">
                <a:solidFill>
                  <a:srgbClr val="FF0000"/>
                </a:solidFill>
                <a:latin typeface="Arial Black" panose="020B0A04020102020204" pitchFamily="34" charset="0"/>
              </a:rPr>
              <a:t>Water crisis</a:t>
            </a:r>
          </a:p>
        </p:txBody>
      </p:sp>
      <p:pic>
        <p:nvPicPr>
          <p:cNvPr id="1026" name="Picture 2" descr="Water Scarcity">
            <a:extLst>
              <a:ext uri="{FF2B5EF4-FFF2-40B4-BE49-F238E27FC236}">
                <a16:creationId xmlns:a16="http://schemas.microsoft.com/office/drawing/2014/main" id="{3505718D-16B9-5A7F-E96A-4D4594947D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1984" y="1934850"/>
            <a:ext cx="4644271" cy="440467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Which Cities Face The Biggest Water Shortages?">
            <a:extLst>
              <a:ext uri="{FF2B5EF4-FFF2-40B4-BE49-F238E27FC236}">
                <a16:creationId xmlns:a16="http://schemas.microsoft.com/office/drawing/2014/main" id="{9E5F03EF-A4E3-5F34-F0A0-ECA5E212C7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00095" y="1934851"/>
            <a:ext cx="4852921" cy="43589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017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B3822-E296-78D6-2944-EF00961521BA}"/>
              </a:ext>
            </a:extLst>
          </p:cNvPr>
          <p:cNvSpPr>
            <a:spLocks noGrp="1"/>
          </p:cNvSpPr>
          <p:nvPr>
            <p:ph type="ctrTitle"/>
          </p:nvPr>
        </p:nvSpPr>
        <p:spPr>
          <a:xfrm>
            <a:off x="1274189" y="952107"/>
            <a:ext cx="9643622" cy="1282046"/>
          </a:xfrm>
        </p:spPr>
        <p:txBody>
          <a:bodyPr>
            <a:normAutofit/>
          </a:bodyPr>
          <a:lstStyle/>
          <a:p>
            <a:r>
              <a:rPr lang="en-US" sz="4000" b="1" u="sng" dirty="0">
                <a:solidFill>
                  <a:srgbClr val="FF0000"/>
                </a:solidFill>
                <a:effectLst>
                  <a:outerShdw blurRad="38100" dist="38100" dir="2700000" algn="tl">
                    <a:srgbClr val="000000">
                      <a:alpha val="43137"/>
                    </a:srgbClr>
                  </a:outerShdw>
                </a:effectLst>
              </a:rPr>
              <a:t>Introduction</a:t>
            </a:r>
            <a:br>
              <a:rPr lang="en-US" b="1" u="sng" dirty="0">
                <a:solidFill>
                  <a:schemeClr val="bg1">
                    <a:lumMod val="50000"/>
                    <a:lumOff val="50000"/>
                  </a:schemeClr>
                </a:solidFill>
                <a:effectLst>
                  <a:outerShdw blurRad="38100" dist="38100" dir="2700000" algn="tl">
                    <a:srgbClr val="000000">
                      <a:alpha val="43137"/>
                    </a:srgbClr>
                  </a:outerShdw>
                </a:effectLst>
              </a:rPr>
            </a:br>
            <a:endParaRPr lang="en-US" sz="2800" b="1" u="sng" dirty="0">
              <a:solidFill>
                <a:schemeClr val="bg1">
                  <a:lumMod val="50000"/>
                  <a:lumOff val="50000"/>
                </a:schemeClr>
              </a:solidFill>
              <a:effectLst>
                <a:outerShdw blurRad="38100" dist="38100" dir="2700000" algn="tl">
                  <a:srgbClr val="000000">
                    <a:alpha val="43137"/>
                  </a:srgbClr>
                </a:outerShdw>
              </a:effectLst>
            </a:endParaRPr>
          </a:p>
        </p:txBody>
      </p:sp>
      <p:sp>
        <p:nvSpPr>
          <p:cNvPr id="5" name="TextBox 4">
            <a:extLst>
              <a:ext uri="{FF2B5EF4-FFF2-40B4-BE49-F238E27FC236}">
                <a16:creationId xmlns:a16="http://schemas.microsoft.com/office/drawing/2014/main" id="{ABCA57D0-41C2-EF7F-667E-7FFB0AC2067A}"/>
              </a:ext>
            </a:extLst>
          </p:cNvPr>
          <p:cNvSpPr txBox="1"/>
          <p:nvPr/>
        </p:nvSpPr>
        <p:spPr>
          <a:xfrm>
            <a:off x="1274188" y="2073897"/>
            <a:ext cx="9566637" cy="3785652"/>
          </a:xfrm>
          <a:prstGeom prst="rect">
            <a:avLst/>
          </a:prstGeom>
          <a:noFill/>
        </p:spPr>
        <p:txBody>
          <a:bodyPr wrap="square">
            <a:spAutoFit/>
          </a:bodyPr>
          <a:lstStyle/>
          <a:p>
            <a:pPr algn="l" fontAlgn="base"/>
            <a:endParaRPr lang="en-US" sz="2000" b="1" i="0" dirty="0">
              <a:effectLst/>
              <a:latin typeface="SFPro"/>
              <a:cs typeface="Times New Roman" panose="02020603050405020304" pitchFamily="18" charset="0"/>
            </a:endParaRPr>
          </a:p>
          <a:p>
            <a:pPr algn="just" fontAlgn="base"/>
            <a:r>
              <a:rPr lang="en-US" sz="2000" b="1" i="0" dirty="0">
                <a:effectLst/>
                <a:latin typeface="SFPro"/>
                <a:cs typeface="Times New Roman" panose="02020603050405020304" pitchFamily="18" charset="0"/>
              </a:rPr>
              <a:t>Water covers 70% of our planet, and it is easy to think that it will always be plentiful. However, freshwater—the stuff we drink, bathe in, and irrigate our farm fields with—is incredibly rare. Only 3% of the world’s water is freshwater, and two-thirds of that is tucked away in frozen glaciers or otherwise unavailable </a:t>
            </a:r>
            <a:r>
              <a:rPr lang="en-US" sz="2000" b="1" dirty="0">
                <a:latin typeface="SFPro"/>
                <a:cs typeface="Times New Roman" panose="02020603050405020304" pitchFamily="18" charset="0"/>
              </a:rPr>
              <a:t>for </a:t>
            </a:r>
            <a:r>
              <a:rPr lang="en-US" sz="2000" b="1" i="0" dirty="0">
                <a:effectLst/>
                <a:latin typeface="SFPro"/>
                <a:cs typeface="Times New Roman" panose="02020603050405020304" pitchFamily="18" charset="0"/>
              </a:rPr>
              <a:t>our use.</a:t>
            </a:r>
          </a:p>
          <a:p>
            <a:pPr algn="l" fontAlgn="base"/>
            <a:endParaRPr lang="en-US" sz="2000" b="1" dirty="0">
              <a:latin typeface="SFPro"/>
              <a:cs typeface="Times New Roman" panose="02020603050405020304" pitchFamily="18" charset="0"/>
            </a:endParaRPr>
          </a:p>
          <a:p>
            <a:pPr algn="l" fontAlgn="base"/>
            <a:endParaRPr lang="en-US" sz="2000" b="1" i="0" dirty="0">
              <a:effectLst/>
              <a:latin typeface="SFPro"/>
              <a:cs typeface="Times New Roman" panose="02020603050405020304" pitchFamily="18" charset="0"/>
            </a:endParaRPr>
          </a:p>
          <a:p>
            <a:pPr algn="l" fontAlgn="base"/>
            <a:r>
              <a:rPr lang="en-US" sz="2000" b="1" i="0" dirty="0">
                <a:effectLst/>
                <a:latin typeface="SFPro"/>
                <a:cs typeface="Times New Roman" panose="02020603050405020304" pitchFamily="18" charset="0"/>
              </a:rPr>
              <a:t>As a result, some 1.1 billion people worldwide lack access to water, and a total of 2.7 billion find water scarce for at least one month of the year. Inadequate sanitation is also a problem for 2.4 billion people—they are exposed to diseases, such as cholera and typhoid fever, and other water-borne illnesses. Two million people, mostly children, die each year from diarrheal diseases alone</a:t>
            </a:r>
            <a:r>
              <a:rPr lang="en-US" sz="2000" b="1" dirty="0">
                <a:latin typeface="Times New Roman" panose="02020603050405020304" pitchFamily="18" charset="0"/>
                <a:cs typeface="Times New Roman" panose="02020603050405020304" pitchFamily="18" charset="0"/>
              </a:rPr>
              <a:t>.</a:t>
            </a:r>
            <a:endParaRPr lang="en-US" sz="2000" b="1" i="0" dirty="0">
              <a:solidFill>
                <a:srgbClr val="444444"/>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55491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137B73-990F-3A67-3DE0-3687BE5167BB}"/>
              </a:ext>
            </a:extLst>
          </p:cNvPr>
          <p:cNvSpPr>
            <a:spLocks noGrp="1"/>
          </p:cNvSpPr>
          <p:nvPr>
            <p:ph idx="1"/>
          </p:nvPr>
        </p:nvSpPr>
        <p:spPr>
          <a:xfrm>
            <a:off x="987341" y="1659118"/>
            <a:ext cx="9630383" cy="3902697"/>
          </a:xfrm>
        </p:spPr>
        <p:txBody>
          <a:bodyPr>
            <a:normAutofit fontScale="25000" lnSpcReduction="20000"/>
          </a:bodyPr>
          <a:lstStyle/>
          <a:p>
            <a:pPr algn="l"/>
            <a:endParaRPr lang="en-US" b="0" i="0" dirty="0">
              <a:effectLst/>
              <a:latin typeface="SFPro"/>
            </a:endParaRPr>
          </a:p>
          <a:p>
            <a:pPr algn="just"/>
            <a:r>
              <a:rPr lang="en-US" sz="8000" dirty="0">
                <a:latin typeface="SFPro"/>
              </a:rPr>
              <a:t>The scarcity of water in the Middle East is primarily caused by natural factors, such as limited rainfall and high temperatures, </a:t>
            </a:r>
            <a:r>
              <a:rPr lang="en-US" sz="8000" dirty="0">
                <a:latin typeface="SFPro"/>
                <a:hlinkClick r:id="rId2">
                  <a:extLst>
                    <a:ext uri="{A12FA001-AC4F-418D-AE19-62706E023703}">
                      <ahyp:hlinkClr xmlns:ahyp="http://schemas.microsoft.com/office/drawing/2018/hyperlinkcolor" val="tx"/>
                    </a:ext>
                  </a:extLst>
                </a:hlinkClick>
              </a:rPr>
              <a:t>but also by human activities</a:t>
            </a:r>
            <a:r>
              <a:rPr lang="en-US" sz="8000" dirty="0">
                <a:latin typeface="SFPro"/>
              </a:rPr>
              <a:t>, such as overexploitation of groundwater resources and inefficient irrigation practices. Groundwater is a critical source of water in the region, but it is being </a:t>
            </a:r>
            <a:r>
              <a:rPr lang="en-US" sz="8000" dirty="0">
                <a:latin typeface="SFPro"/>
                <a:hlinkClick r:id="rId3">
                  <a:extLst>
                    <a:ext uri="{A12FA001-AC4F-418D-AE19-62706E023703}">
                      <ahyp:hlinkClr xmlns:ahyp="http://schemas.microsoft.com/office/drawing/2018/hyperlinkcolor" val="tx"/>
                    </a:ext>
                  </a:extLst>
                </a:hlinkClick>
              </a:rPr>
              <a:t>depleted at an alarming rate</a:t>
            </a:r>
            <a:r>
              <a:rPr lang="en-US" sz="8000" dirty="0">
                <a:latin typeface="SFPro"/>
              </a:rPr>
              <a:t>. In addition, climate change is exacerbating the problem by leading to more frequent and severe droughts.</a:t>
            </a:r>
          </a:p>
          <a:p>
            <a:pPr marL="0" indent="0" algn="just">
              <a:buNone/>
            </a:pPr>
            <a:endParaRPr lang="en-US" sz="8000" b="0" i="0" dirty="0">
              <a:effectLst/>
              <a:latin typeface="SFPro"/>
            </a:endParaRPr>
          </a:p>
          <a:p>
            <a:pPr algn="just"/>
            <a:r>
              <a:rPr lang="en-US" sz="8000" b="0" i="0" dirty="0">
                <a:effectLst/>
                <a:latin typeface="SFPro"/>
              </a:rPr>
              <a:t>Overall, the water crisis in Jordan is a complex issue that requires a multifaceted approach, including scientific innovation and technological advancements. It's inspiring to see how science can be used to address real-world problems and improve the lives of people around the world.</a:t>
            </a:r>
          </a:p>
          <a:p>
            <a:pPr algn="just"/>
            <a:endParaRPr lang="en-US" sz="8000" dirty="0">
              <a:latin typeface="SFPro"/>
            </a:endParaRPr>
          </a:p>
          <a:p>
            <a:br>
              <a:rPr lang="en-US" b="0" i="0" dirty="0">
                <a:solidFill>
                  <a:srgbClr val="FFFFFF"/>
                </a:solidFill>
                <a:effectLst/>
                <a:latin typeface="SFPro"/>
              </a:rPr>
            </a:br>
            <a:endParaRPr lang="en-US" dirty="0"/>
          </a:p>
        </p:txBody>
      </p:sp>
      <p:sp>
        <p:nvSpPr>
          <p:cNvPr id="2" name="TextBox 1">
            <a:extLst>
              <a:ext uri="{FF2B5EF4-FFF2-40B4-BE49-F238E27FC236}">
                <a16:creationId xmlns:a16="http://schemas.microsoft.com/office/drawing/2014/main" id="{B2D899B7-3DCE-D4B0-EC6F-522B9B4004E4}"/>
              </a:ext>
            </a:extLst>
          </p:cNvPr>
          <p:cNvSpPr txBox="1"/>
          <p:nvPr/>
        </p:nvSpPr>
        <p:spPr>
          <a:xfrm>
            <a:off x="1200680" y="678135"/>
            <a:ext cx="9630383" cy="584775"/>
          </a:xfrm>
          <a:prstGeom prst="rect">
            <a:avLst/>
          </a:prstGeom>
          <a:noFill/>
        </p:spPr>
        <p:txBody>
          <a:bodyPr wrap="square" rtlCol="0">
            <a:spAutoFit/>
          </a:bodyPr>
          <a:lstStyle/>
          <a:p>
            <a:r>
              <a:rPr lang="en-US" sz="3200" b="1" u="sng" dirty="0">
                <a:solidFill>
                  <a:srgbClr val="FF0000"/>
                </a:solidFill>
                <a:effectLst>
                  <a:outerShdw blurRad="38100" dist="38100" dir="2700000" algn="tl">
                    <a:srgbClr val="000000">
                      <a:alpha val="43137"/>
                    </a:srgbClr>
                  </a:outerShdw>
                </a:effectLst>
                <a:latin typeface="+mj-lt"/>
                <a:ea typeface="+mj-ea"/>
                <a:cs typeface="+mj-cs"/>
              </a:rPr>
              <a:t>Water</a:t>
            </a:r>
            <a:r>
              <a:rPr lang="en-US" sz="3200" b="1" u="sng" dirty="0">
                <a:solidFill>
                  <a:srgbClr val="FF0000"/>
                </a:solidFill>
                <a:latin typeface="Montserrat" panose="020B0604020202020204" pitchFamily="2" charset="0"/>
              </a:rPr>
              <a:t> </a:t>
            </a:r>
            <a:r>
              <a:rPr lang="en-US" sz="3200" b="1" u="sng" dirty="0">
                <a:solidFill>
                  <a:srgbClr val="FF0000"/>
                </a:solidFill>
                <a:effectLst>
                  <a:outerShdw blurRad="38100" dist="38100" dir="2700000" algn="tl">
                    <a:srgbClr val="000000">
                      <a:alpha val="43137"/>
                    </a:srgbClr>
                  </a:outerShdw>
                </a:effectLst>
                <a:latin typeface="+mj-lt"/>
                <a:ea typeface="+mj-ea"/>
                <a:cs typeface="+mj-cs"/>
              </a:rPr>
              <a:t>Crisis </a:t>
            </a:r>
            <a:r>
              <a:rPr lang="en-US" sz="3200" b="1" u="sng" dirty="0">
                <a:solidFill>
                  <a:srgbClr val="FF0000"/>
                </a:solidFill>
                <a:effectLst>
                  <a:outerShdw blurRad="38100" dist="38100" dir="2700000" algn="tl">
                    <a:srgbClr val="000000">
                      <a:alpha val="43137"/>
                    </a:srgbClr>
                  </a:outerShdw>
                </a:effectLst>
                <a:latin typeface="Arial Black" panose="020B0A04020102020204" pitchFamily="34" charset="0"/>
                <a:ea typeface="+mj-ea"/>
                <a:cs typeface="+mj-cs"/>
              </a:rPr>
              <a:t>Nationally</a:t>
            </a:r>
            <a:r>
              <a:rPr lang="en-US" sz="3200" b="1" u="sng" dirty="0">
                <a:solidFill>
                  <a:srgbClr val="FF0000"/>
                </a:solidFill>
                <a:effectLst>
                  <a:outerShdw blurRad="38100" dist="38100" dir="2700000" algn="tl">
                    <a:srgbClr val="000000">
                      <a:alpha val="43137"/>
                    </a:srgbClr>
                  </a:outerShdw>
                </a:effectLst>
                <a:latin typeface="+mj-lt"/>
                <a:ea typeface="+mj-ea"/>
                <a:cs typeface="+mj-cs"/>
              </a:rPr>
              <a:t> And Globally &amp; Reasons</a:t>
            </a:r>
          </a:p>
        </p:txBody>
      </p:sp>
    </p:spTree>
    <p:extLst>
      <p:ext uri="{BB962C8B-B14F-4D97-AF65-F5344CB8AC3E}">
        <p14:creationId xmlns:p14="http://schemas.microsoft.com/office/powerpoint/2010/main" val="166116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300A4A-6D98-A529-85E3-E37B77FB814C}"/>
              </a:ext>
            </a:extLst>
          </p:cNvPr>
          <p:cNvSpPr>
            <a:spLocks noGrp="1"/>
          </p:cNvSpPr>
          <p:nvPr>
            <p:ph idx="1"/>
          </p:nvPr>
        </p:nvSpPr>
        <p:spPr>
          <a:xfrm>
            <a:off x="999241" y="1508289"/>
            <a:ext cx="9908739" cy="3920071"/>
          </a:xfrm>
        </p:spPr>
        <p:txBody>
          <a:bodyPr>
            <a:normAutofit/>
          </a:bodyPr>
          <a:lstStyle/>
          <a:p>
            <a:pPr algn="just"/>
            <a:r>
              <a:rPr lang="en-US" b="0" i="0" dirty="0">
                <a:solidFill>
                  <a:srgbClr val="FFFFFF"/>
                </a:solidFill>
                <a:effectLst/>
                <a:latin typeface="SFPro"/>
              </a:rPr>
              <a:t>It's fascinating to consider how science has revolutionized our understanding of the natural world and the incredible advances that have been made in various fields. When it comes to the topic of water, one interesting fact is that Jordan is one of the most water-scarce countries in the world, with limited natural water resources and a rapidly growing population. However, Jordan has been able to address this crisis through innovative solutions, such as desalination plants, wastewater treatment, and rainwater harvesting.</a:t>
            </a:r>
            <a:endParaRPr lang="en-US" dirty="0"/>
          </a:p>
        </p:txBody>
      </p:sp>
    </p:spTree>
    <p:extLst>
      <p:ext uri="{BB962C8B-B14F-4D97-AF65-F5344CB8AC3E}">
        <p14:creationId xmlns:p14="http://schemas.microsoft.com/office/powerpoint/2010/main" val="3325104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087D34-20D7-7453-9F24-A59C85D86FF0}"/>
              </a:ext>
            </a:extLst>
          </p:cNvPr>
          <p:cNvSpPr>
            <a:spLocks noGrp="1"/>
          </p:cNvSpPr>
          <p:nvPr>
            <p:ph idx="1"/>
          </p:nvPr>
        </p:nvSpPr>
        <p:spPr>
          <a:xfrm>
            <a:off x="1272619" y="1659118"/>
            <a:ext cx="9172280" cy="4520747"/>
          </a:xfrm>
        </p:spPr>
        <p:txBody>
          <a:bodyPr>
            <a:normAutofit fontScale="62500" lnSpcReduction="20000"/>
          </a:bodyPr>
          <a:lstStyle/>
          <a:p>
            <a:r>
              <a:rPr lang="en-US" b="1" dirty="0">
                <a:latin typeface="serifastd-light-webfont"/>
              </a:rPr>
              <a:t>Give people water is the simplest solution to water scarcity: (Mind-blowing, we know.) We need to provide clean, safe water to those who need it most.  Water trucking is one of the quickest short-term solutions to a shortage, whether it’s bringing in water to a refugee camp while infrastructure in the area is improved, or delivering it to communities during a drought. This is an expensive solution and not a long-term fix for a crisis; but it can be life-saving.</a:t>
            </a:r>
            <a:br>
              <a:rPr lang="en-US" b="1" dirty="0"/>
            </a:br>
            <a:endParaRPr lang="en-US" b="1" dirty="0">
              <a:latin typeface="SFPro"/>
            </a:endParaRPr>
          </a:p>
          <a:p>
            <a:pPr algn="just"/>
            <a:r>
              <a:rPr lang="en-US" b="1" i="0" dirty="0">
                <a:effectLst/>
                <a:latin typeface="SFPro"/>
              </a:rPr>
              <a:t>Desalination involves the process of removing salt and other minerals from seawater, making it safe for human consumption. In Jordan, the Aqaba Desalination Plant, located on the Red Sea, has been supplying fresh drinking water to the city of Aqaba and its surrounding areas since 1997. </a:t>
            </a:r>
          </a:p>
          <a:p>
            <a:pPr marL="0" indent="0" algn="just">
              <a:buNone/>
            </a:pPr>
            <a:endParaRPr lang="en-US" b="1" i="0" dirty="0">
              <a:effectLst/>
              <a:latin typeface="SFPro"/>
            </a:endParaRPr>
          </a:p>
          <a:p>
            <a:pPr algn="just"/>
            <a:r>
              <a:rPr lang="en-US" b="1" dirty="0">
                <a:latin typeface="SFPro"/>
              </a:rPr>
              <a:t>W</a:t>
            </a:r>
            <a:r>
              <a:rPr lang="en-US" b="1" i="0" dirty="0">
                <a:effectLst/>
                <a:latin typeface="SFPro"/>
              </a:rPr>
              <a:t>astewater treatment plants have been built to recycle water for agricultural use.  </a:t>
            </a:r>
          </a:p>
          <a:p>
            <a:pPr algn="just"/>
            <a:endParaRPr lang="en-US" b="1" i="0" dirty="0">
              <a:effectLst/>
              <a:latin typeface="SFPro"/>
            </a:endParaRPr>
          </a:p>
          <a:p>
            <a:pPr algn="just"/>
            <a:r>
              <a:rPr lang="en-US" b="1" dirty="0">
                <a:latin typeface="SFPro"/>
              </a:rPr>
              <a:t>A Rainwater Harvesting System </a:t>
            </a:r>
            <a:r>
              <a:rPr lang="en-US" b="1" dirty="0">
                <a:latin typeface="serifastd-light-webfont"/>
              </a:rPr>
              <a:t>is o</a:t>
            </a:r>
            <a:r>
              <a:rPr lang="en-US" b="1" dirty="0">
                <a:latin typeface="SFPro"/>
              </a:rPr>
              <a:t>ne of the lowest-tech and lowest-cost solutions to water scarcity in regions that get enough rainfall. The system does exactly what the name implies: to collect and save rainwater. Using a catchment surface when it rains (a specially-prepared and designated area to collect water), it can collect water for storage and future use.  Such systems can be installed in schools and other public buildings.</a:t>
            </a:r>
          </a:p>
        </p:txBody>
      </p:sp>
      <p:sp>
        <p:nvSpPr>
          <p:cNvPr id="2" name="TextBox 1">
            <a:extLst>
              <a:ext uri="{FF2B5EF4-FFF2-40B4-BE49-F238E27FC236}">
                <a16:creationId xmlns:a16="http://schemas.microsoft.com/office/drawing/2014/main" id="{85118095-1B91-FA81-B49A-E56D29B0485B}"/>
              </a:ext>
            </a:extLst>
          </p:cNvPr>
          <p:cNvSpPr txBox="1"/>
          <p:nvPr/>
        </p:nvSpPr>
        <p:spPr>
          <a:xfrm>
            <a:off x="1200680" y="678135"/>
            <a:ext cx="9630383" cy="646331"/>
          </a:xfrm>
          <a:prstGeom prst="rect">
            <a:avLst/>
          </a:prstGeom>
          <a:noFill/>
        </p:spPr>
        <p:txBody>
          <a:bodyPr wrap="square" rtlCol="0">
            <a:spAutoFit/>
          </a:bodyPr>
          <a:lstStyle/>
          <a:p>
            <a:r>
              <a:rPr lang="en-US" sz="3600" b="1" u="sng" dirty="0">
                <a:solidFill>
                  <a:srgbClr val="FF0000"/>
                </a:solidFill>
                <a:effectLst>
                  <a:outerShdw blurRad="38100" dist="38100" dir="2700000" algn="tl">
                    <a:srgbClr val="000000">
                      <a:alpha val="43137"/>
                    </a:srgbClr>
                  </a:outerShdw>
                </a:effectLst>
                <a:latin typeface="+mj-lt"/>
                <a:ea typeface="+mj-ea"/>
                <a:cs typeface="+mj-cs"/>
              </a:rPr>
              <a:t>Suggested Solutions </a:t>
            </a:r>
          </a:p>
        </p:txBody>
      </p:sp>
    </p:spTree>
    <p:extLst>
      <p:ext uri="{BB962C8B-B14F-4D97-AF65-F5344CB8AC3E}">
        <p14:creationId xmlns:p14="http://schemas.microsoft.com/office/powerpoint/2010/main" val="877519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087D34-20D7-7453-9F24-A59C85D86FF0}"/>
              </a:ext>
            </a:extLst>
          </p:cNvPr>
          <p:cNvSpPr>
            <a:spLocks noGrp="1"/>
          </p:cNvSpPr>
          <p:nvPr>
            <p:ph idx="1"/>
          </p:nvPr>
        </p:nvSpPr>
        <p:spPr>
          <a:xfrm>
            <a:off x="1150071" y="1432874"/>
            <a:ext cx="5203596" cy="4358327"/>
          </a:xfrm>
        </p:spPr>
        <p:txBody>
          <a:bodyPr>
            <a:normAutofit fontScale="77500" lnSpcReduction="20000"/>
          </a:bodyPr>
          <a:lstStyle/>
          <a:p>
            <a:pPr marL="0" indent="0">
              <a:buNone/>
            </a:pPr>
            <a:r>
              <a:rPr lang="en-US" b="1" i="0" dirty="0">
                <a:solidFill>
                  <a:srgbClr val="FFFFFF"/>
                </a:solidFill>
                <a:effectLst/>
                <a:latin typeface="SFPro"/>
              </a:rPr>
              <a:t>Water use has grown at more than twice the rate of population increase in the last</a:t>
            </a:r>
          </a:p>
          <a:p>
            <a:pPr marL="0" indent="0">
              <a:buNone/>
            </a:pPr>
            <a:r>
              <a:rPr lang="en-US" b="1" i="0" dirty="0">
                <a:solidFill>
                  <a:srgbClr val="FFFFFF"/>
                </a:solidFill>
                <a:effectLst/>
                <a:latin typeface="SFPro"/>
              </a:rPr>
              <a:t>century. By 2025, an estimated 1.8 billion people will live in areas plagued by water</a:t>
            </a:r>
          </a:p>
          <a:p>
            <a:pPr marL="0" indent="0">
              <a:buNone/>
            </a:pPr>
            <a:r>
              <a:rPr lang="en-US" b="1" i="0" dirty="0">
                <a:solidFill>
                  <a:srgbClr val="FFFFFF"/>
                </a:solidFill>
                <a:effectLst/>
                <a:latin typeface="SFPro"/>
              </a:rPr>
              <a:t>scarcity, with two-thirds of the world's population living in water-stressed regions as</a:t>
            </a:r>
          </a:p>
          <a:p>
            <a:pPr marL="0" indent="0">
              <a:buNone/>
            </a:pPr>
            <a:r>
              <a:rPr lang="en-US" b="1" i="0" dirty="0">
                <a:solidFill>
                  <a:srgbClr val="FFFFFF"/>
                </a:solidFill>
                <a:effectLst/>
                <a:latin typeface="SFPro"/>
              </a:rPr>
              <a:t>a result of use, growth, and climate change. The challenge we now face as we head</a:t>
            </a:r>
          </a:p>
          <a:p>
            <a:pPr marL="0" indent="0">
              <a:buNone/>
            </a:pPr>
            <a:r>
              <a:rPr lang="en-US" b="1" i="0" dirty="0">
                <a:solidFill>
                  <a:srgbClr val="FFFFFF"/>
                </a:solidFill>
                <a:effectLst/>
                <a:latin typeface="SFPro"/>
              </a:rPr>
              <a:t>into the future is how to effectively conserve, manage, and distribute the water we</a:t>
            </a:r>
          </a:p>
          <a:p>
            <a:pPr marL="0" indent="0">
              <a:buNone/>
            </a:pPr>
            <a:r>
              <a:rPr lang="en-US" b="1" i="0" dirty="0">
                <a:solidFill>
                  <a:srgbClr val="FFFFFF"/>
                </a:solidFill>
                <a:effectLst/>
                <a:latin typeface="SFPro"/>
              </a:rPr>
              <a:t>have</a:t>
            </a:r>
            <a:r>
              <a:rPr lang="en-US" b="0" i="0" dirty="0">
                <a:solidFill>
                  <a:srgbClr val="FFFFFF"/>
                </a:solidFill>
                <a:effectLst/>
                <a:latin typeface="SFPro"/>
              </a:rPr>
              <a:t>.</a:t>
            </a:r>
            <a:br>
              <a:rPr lang="en-US" dirty="0"/>
            </a:br>
            <a:endParaRPr lang="en-US" dirty="0"/>
          </a:p>
        </p:txBody>
      </p:sp>
      <p:sp>
        <p:nvSpPr>
          <p:cNvPr id="2" name="TextBox 1">
            <a:extLst>
              <a:ext uri="{FF2B5EF4-FFF2-40B4-BE49-F238E27FC236}">
                <a16:creationId xmlns:a16="http://schemas.microsoft.com/office/drawing/2014/main" id="{85118095-1B91-FA81-B49A-E56D29B0485B}"/>
              </a:ext>
            </a:extLst>
          </p:cNvPr>
          <p:cNvSpPr txBox="1"/>
          <p:nvPr/>
        </p:nvSpPr>
        <p:spPr>
          <a:xfrm>
            <a:off x="1200680" y="678135"/>
            <a:ext cx="9630383" cy="646331"/>
          </a:xfrm>
          <a:prstGeom prst="rect">
            <a:avLst/>
          </a:prstGeom>
          <a:noFill/>
        </p:spPr>
        <p:txBody>
          <a:bodyPr wrap="square" rtlCol="0">
            <a:spAutoFit/>
          </a:bodyPr>
          <a:lstStyle/>
          <a:p>
            <a:r>
              <a:rPr lang="en-US" sz="3600" b="1" u="sng" dirty="0">
                <a:solidFill>
                  <a:srgbClr val="FF0000"/>
                </a:solidFill>
                <a:effectLst>
                  <a:outerShdw blurRad="38100" dist="38100" dir="2700000" algn="tl">
                    <a:srgbClr val="000000">
                      <a:alpha val="43137"/>
                    </a:srgbClr>
                  </a:outerShdw>
                </a:effectLst>
                <a:latin typeface="+mj-lt"/>
                <a:ea typeface="+mj-ea"/>
                <a:cs typeface="+mj-cs"/>
              </a:rPr>
              <a:t>Conclusion </a:t>
            </a:r>
          </a:p>
        </p:txBody>
      </p:sp>
      <p:pic>
        <p:nvPicPr>
          <p:cNvPr id="1026" name="Picture 2" descr="5 volunteer questions about the Water Crisis in South Africa - Khaya  Volunteer Projects">
            <a:extLst>
              <a:ext uri="{FF2B5EF4-FFF2-40B4-BE49-F238E27FC236}">
                <a16:creationId xmlns:a16="http://schemas.microsoft.com/office/drawing/2014/main" id="{D43D6B9B-7485-7260-E3C6-555D974A19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21313" y="1104024"/>
            <a:ext cx="4270007" cy="42728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5550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2058603-C135-5ED1-5853-87C80585A8E0}"/>
              </a:ext>
            </a:extLst>
          </p:cNvPr>
          <p:cNvSpPr>
            <a:spLocks noGrp="1"/>
          </p:cNvSpPr>
          <p:nvPr>
            <p:ph type="subTitle" idx="1"/>
          </p:nvPr>
        </p:nvSpPr>
        <p:spPr>
          <a:xfrm>
            <a:off x="1454150" y="2055042"/>
            <a:ext cx="3987539" cy="2403835"/>
          </a:xfrm>
        </p:spPr>
        <p:txBody>
          <a:bodyPr>
            <a:normAutofit/>
          </a:bodyPr>
          <a:lstStyle/>
          <a:p>
            <a:endParaRPr lang="en-US" dirty="0">
              <a:solidFill>
                <a:srgbClr val="002060"/>
              </a:solidFill>
              <a:latin typeface="SFPro"/>
            </a:endParaRPr>
          </a:p>
          <a:p>
            <a:pPr marL="342900" indent="-342900">
              <a:buFont typeface="Arial" panose="020B0604020202020204" pitchFamily="34" charset="0"/>
              <a:buChar char="•"/>
            </a:pPr>
            <a:r>
              <a:rPr lang="en-US" sz="1800" b="1" i="0" u="sng" dirty="0">
                <a:solidFill>
                  <a:schemeClr val="bg1"/>
                </a:solidFill>
                <a:effectLst/>
                <a:latin typeface="SFPro"/>
                <a:hlinkClick r:id="rId2">
                  <a:extLst>
                    <a:ext uri="{A12FA001-AC4F-418D-AE19-62706E023703}">
                      <ahyp:hlinkClr xmlns:ahyp="http://schemas.microsoft.com/office/drawing/2018/hyperlinkcolor" val="tx"/>
                    </a:ext>
                  </a:extLst>
                </a:hlinkClick>
              </a:rPr>
              <a:t>HTTPS://ASKAIchat.app</a:t>
            </a:r>
            <a:r>
              <a:rPr lang="en-US" sz="1800" b="1" i="0" u="sng" dirty="0">
                <a:solidFill>
                  <a:schemeClr val="bg1"/>
                </a:solidFill>
                <a:effectLst/>
                <a:latin typeface="SFPro"/>
              </a:rPr>
              <a:t> </a:t>
            </a:r>
            <a:endParaRPr lang="en-US" sz="1800" u="sng" dirty="0">
              <a:solidFill>
                <a:schemeClr val="bg1"/>
              </a:solidFill>
              <a:latin typeface="SFPro"/>
            </a:endParaRPr>
          </a:p>
          <a:p>
            <a:pPr marL="342900" indent="-342900">
              <a:buFont typeface="Arial" panose="020B0604020202020204" pitchFamily="34" charset="0"/>
              <a:buChar char="•"/>
            </a:pPr>
            <a:r>
              <a:rPr lang="en-US" sz="1800" dirty="0">
                <a:solidFill>
                  <a:schemeClr val="bg1"/>
                </a:solidFill>
                <a:latin typeface="SFPro"/>
                <a:hlinkClick r:id="rId3">
                  <a:extLst>
                    <a:ext uri="{A12FA001-AC4F-418D-AE19-62706E023703}">
                      <ahyp:hlinkClr xmlns:ahyp="http://schemas.microsoft.com/office/drawing/2018/hyperlinkcolor" val="tx"/>
                    </a:ext>
                  </a:extLst>
                </a:hlinkClick>
              </a:rPr>
              <a:t>https://unwater.org</a:t>
            </a:r>
            <a:r>
              <a:rPr lang="en-US" sz="1800" dirty="0">
                <a:solidFill>
                  <a:schemeClr val="bg1"/>
                </a:solidFill>
                <a:latin typeface="SFPro"/>
              </a:rPr>
              <a:t>  </a:t>
            </a:r>
          </a:p>
          <a:p>
            <a:pPr marL="342900" indent="-342900">
              <a:buFont typeface="Arial" panose="020B0604020202020204" pitchFamily="34" charset="0"/>
              <a:buChar char="•"/>
            </a:pPr>
            <a:r>
              <a:rPr lang="en-US" sz="1800" dirty="0">
                <a:solidFill>
                  <a:schemeClr val="bg1"/>
                </a:solidFill>
                <a:latin typeface="SFPro"/>
                <a:hlinkClick r:id="rId4">
                  <a:extLst>
                    <a:ext uri="{A12FA001-AC4F-418D-AE19-62706E023703}">
                      <ahyp:hlinkClr xmlns:ahyp="http://schemas.microsoft.com/office/drawing/2018/hyperlinkcolor" val="tx"/>
                    </a:ext>
                  </a:extLst>
                </a:hlinkClick>
              </a:rPr>
              <a:t>https://thewaterproject.org</a:t>
            </a:r>
            <a:r>
              <a:rPr lang="en-US" sz="1800" dirty="0">
                <a:solidFill>
                  <a:schemeClr val="bg1"/>
                </a:solidFill>
                <a:latin typeface="SFPro"/>
              </a:rPr>
              <a:t> </a:t>
            </a:r>
          </a:p>
          <a:p>
            <a:pPr marL="285750" indent="-285750">
              <a:buFont typeface="Arial" panose="020B0604020202020204" pitchFamily="34" charset="0"/>
              <a:buChar char="•"/>
            </a:pPr>
            <a:r>
              <a:rPr lang="en-US" sz="1800" dirty="0">
                <a:solidFill>
                  <a:schemeClr val="bg1"/>
                </a:solidFill>
                <a:latin typeface="SFPro"/>
                <a:hlinkClick r:id="rId5">
                  <a:extLst>
                    <a:ext uri="{A12FA001-AC4F-418D-AE19-62706E023703}">
                      <ahyp:hlinkClr xmlns:ahyp="http://schemas.microsoft.com/office/drawing/2018/hyperlinkcolor" val="tx"/>
                    </a:ext>
                  </a:extLst>
                </a:hlinkClick>
              </a:rPr>
              <a:t>https://www.concernusa.org</a:t>
            </a:r>
            <a:r>
              <a:rPr lang="en-US" sz="1800" dirty="0">
                <a:solidFill>
                  <a:schemeClr val="bg1"/>
                </a:solidFill>
                <a:latin typeface="SFPro"/>
              </a:rPr>
              <a:t> </a:t>
            </a:r>
          </a:p>
        </p:txBody>
      </p:sp>
      <p:sp>
        <p:nvSpPr>
          <p:cNvPr id="5" name="TextBox 4">
            <a:extLst>
              <a:ext uri="{FF2B5EF4-FFF2-40B4-BE49-F238E27FC236}">
                <a16:creationId xmlns:a16="http://schemas.microsoft.com/office/drawing/2014/main" id="{C221028F-80D6-D7E9-B5A2-DD81089E84BE}"/>
              </a:ext>
            </a:extLst>
          </p:cNvPr>
          <p:cNvSpPr txBox="1"/>
          <p:nvPr/>
        </p:nvSpPr>
        <p:spPr>
          <a:xfrm>
            <a:off x="6817774" y="1619547"/>
            <a:ext cx="2750432" cy="2839330"/>
          </a:xfrm>
          <a:prstGeom prst="rect">
            <a:avLst/>
          </a:prstGeom>
          <a:noFill/>
        </p:spPr>
        <p:txBody>
          <a:bodyPr wrap="square">
            <a:spAutoFit/>
          </a:bodyPr>
          <a:lstStyle/>
          <a:p>
            <a:endParaRPr lang="en-US" sz="3600" b="1" u="sng" dirty="0">
              <a:solidFill>
                <a:srgbClr val="FF0000"/>
              </a:solidFill>
              <a:effectLst>
                <a:outerShdw blurRad="38100" dist="38100" dir="2700000" algn="tl">
                  <a:srgbClr val="000000">
                    <a:alpha val="43137"/>
                  </a:srgbClr>
                </a:outerShdw>
              </a:effectLst>
              <a:latin typeface="+mj-lt"/>
              <a:ea typeface="+mj-ea"/>
              <a:cs typeface="+mj-cs"/>
            </a:endParaRPr>
          </a:p>
          <a:p>
            <a:r>
              <a:rPr lang="en-US" sz="3600" b="1" u="sng" dirty="0">
                <a:solidFill>
                  <a:srgbClr val="FF0000"/>
                </a:solidFill>
                <a:effectLst>
                  <a:outerShdw blurRad="38100" dist="38100" dir="2700000" algn="tl">
                    <a:srgbClr val="000000">
                      <a:alpha val="43137"/>
                    </a:srgbClr>
                  </a:outerShdw>
                </a:effectLst>
                <a:latin typeface="+mj-lt"/>
                <a:ea typeface="+mj-ea"/>
                <a:cs typeface="+mj-cs"/>
              </a:rPr>
              <a:t>Prepared By  </a:t>
            </a:r>
          </a:p>
          <a:p>
            <a:endParaRPr lang="en-US" sz="1800" dirty="0">
              <a:solidFill>
                <a:srgbClr val="FFFF00"/>
              </a:solidFill>
              <a:latin typeface="SFPro"/>
            </a:endParaRPr>
          </a:p>
          <a:p>
            <a:pPr marL="285750" indent="-285750">
              <a:buFont typeface="Arial" panose="020B0604020202020204" pitchFamily="34" charset="0"/>
              <a:buChar char="•"/>
            </a:pPr>
            <a:r>
              <a:rPr lang="en-US" sz="1800" dirty="0">
                <a:solidFill>
                  <a:schemeClr val="bg1"/>
                </a:solidFill>
                <a:latin typeface="SFPro"/>
              </a:rPr>
              <a:t>AWN SWEISS</a:t>
            </a:r>
          </a:p>
          <a:p>
            <a:pPr marL="285750" indent="-285750">
              <a:buFont typeface="Arial" panose="020B0604020202020204" pitchFamily="34" charset="0"/>
              <a:buChar char="•"/>
            </a:pPr>
            <a:r>
              <a:rPr lang="en-US" sz="1800" dirty="0">
                <a:solidFill>
                  <a:schemeClr val="bg1"/>
                </a:solidFill>
                <a:latin typeface="SFPro"/>
              </a:rPr>
              <a:t>ABDULRAHMAN TUBEILEH</a:t>
            </a:r>
            <a:endParaRPr lang="en-US" dirty="0">
              <a:solidFill>
                <a:schemeClr val="bg1"/>
              </a:solidFill>
              <a:latin typeface="SFPro"/>
            </a:endParaRPr>
          </a:p>
          <a:p>
            <a:pPr marL="285750" indent="-285750">
              <a:buFont typeface="Arial" panose="020B0604020202020204" pitchFamily="34" charset="0"/>
              <a:buChar char="•"/>
            </a:pPr>
            <a:r>
              <a:rPr lang="en-US" sz="1800" dirty="0">
                <a:solidFill>
                  <a:schemeClr val="bg1"/>
                </a:solidFill>
                <a:latin typeface="SFPro"/>
              </a:rPr>
              <a:t>MICHAEL MADANAT</a:t>
            </a:r>
          </a:p>
          <a:p>
            <a:pPr marL="285750" indent="-285750">
              <a:buFont typeface="Arial" panose="020B0604020202020204" pitchFamily="34" charset="0"/>
              <a:buChar char="•"/>
            </a:pPr>
            <a:r>
              <a:rPr lang="en-US" sz="1800" dirty="0">
                <a:solidFill>
                  <a:schemeClr val="bg1"/>
                </a:solidFill>
                <a:latin typeface="SFPro"/>
              </a:rPr>
              <a:t>YAZAN KHOURY</a:t>
            </a:r>
            <a:endParaRPr lang="en-US" dirty="0">
              <a:solidFill>
                <a:schemeClr val="bg1"/>
              </a:solidFill>
              <a:latin typeface="SFPro"/>
            </a:endParaRPr>
          </a:p>
        </p:txBody>
      </p:sp>
      <p:pic>
        <p:nvPicPr>
          <p:cNvPr id="3074" name="Picture 2" descr="Best wishes card lettering. Beautiful greeting banner poster calligraphy Handwritten isolated vector">
            <a:extLst>
              <a:ext uri="{FF2B5EF4-FFF2-40B4-BE49-F238E27FC236}">
                <a16:creationId xmlns:a16="http://schemas.microsoft.com/office/drawing/2014/main" id="{679135D5-F305-AB72-7BD9-56253EB02FE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25496" y="4508629"/>
            <a:ext cx="1844708" cy="1571660"/>
          </a:xfrm>
          <a:prstGeom prst="rect">
            <a:avLst/>
          </a:prstGeom>
          <a:noFill/>
          <a:extLst>
            <a:ext uri="{909E8E84-426E-40DD-AFC4-6F175D3DCCD1}">
              <a14:hiddenFill xmlns:a14="http://schemas.microsoft.com/office/drawing/2010/main">
                <a:solidFill>
                  <a:srgbClr val="FFFFFF"/>
                </a:solidFill>
              </a14:hiddenFill>
            </a:ext>
          </a:extLst>
        </p:spPr>
      </p:pic>
      <p:sp>
        <p:nvSpPr>
          <p:cNvPr id="6" name="Title 5">
            <a:extLst>
              <a:ext uri="{FF2B5EF4-FFF2-40B4-BE49-F238E27FC236}">
                <a16:creationId xmlns:a16="http://schemas.microsoft.com/office/drawing/2014/main" id="{9E1D9BC5-8E8A-48C7-C872-3865215D8EC9}"/>
              </a:ext>
            </a:extLst>
          </p:cNvPr>
          <p:cNvSpPr>
            <a:spLocks noGrp="1"/>
          </p:cNvSpPr>
          <p:nvPr>
            <p:ph type="ctrTitle"/>
          </p:nvPr>
        </p:nvSpPr>
        <p:spPr>
          <a:xfrm>
            <a:off x="1489435" y="999241"/>
            <a:ext cx="5665510" cy="857838"/>
          </a:xfrm>
        </p:spPr>
        <p:txBody>
          <a:bodyPr>
            <a:normAutofit/>
          </a:bodyPr>
          <a:lstStyle/>
          <a:p>
            <a:r>
              <a:rPr lang="en-US" sz="3600" b="1" u="sng" cap="none" dirty="0">
                <a:solidFill>
                  <a:srgbClr val="FF0000"/>
                </a:solidFill>
                <a:effectLst>
                  <a:outerShdw blurRad="38100" dist="38100" dir="2700000" algn="tl">
                    <a:srgbClr val="000000">
                      <a:alpha val="43137"/>
                    </a:srgbClr>
                  </a:outerShdw>
                </a:effectLst>
              </a:rPr>
              <a:t>Citation &amp; Resources</a:t>
            </a:r>
            <a:endParaRPr lang="en-US" sz="3600" dirty="0"/>
          </a:p>
        </p:txBody>
      </p:sp>
    </p:spTree>
    <p:extLst>
      <p:ext uri="{BB962C8B-B14F-4D97-AF65-F5344CB8AC3E}">
        <p14:creationId xmlns:p14="http://schemas.microsoft.com/office/powerpoint/2010/main" val="3307675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TM04033919[[fn=Circuit]]</Template>
  <TotalTime>227</TotalTime>
  <Words>730</Words>
  <Application>Microsoft Office PowerPoint</Application>
  <PresentationFormat>Widescreen</PresentationFormat>
  <Paragraphs>43</Paragraphs>
  <Slides>7</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vt:i4>
      </vt:variant>
    </vt:vector>
  </HeadingPairs>
  <TitlesOfParts>
    <vt:vector size="16" baseType="lpstr">
      <vt:lpstr>Arial</vt:lpstr>
      <vt:lpstr>Arial Black</vt:lpstr>
      <vt:lpstr>Calibri</vt:lpstr>
      <vt:lpstr>Montserrat</vt:lpstr>
      <vt:lpstr>serifastd-light-webfont</vt:lpstr>
      <vt:lpstr>SFPro</vt:lpstr>
      <vt:lpstr>Times New Roman</vt:lpstr>
      <vt:lpstr>Tw Cen MT</vt:lpstr>
      <vt:lpstr>Circuit</vt:lpstr>
      <vt:lpstr>Water crisis</vt:lpstr>
      <vt:lpstr>Introduction </vt:lpstr>
      <vt:lpstr>PowerPoint Presentation</vt:lpstr>
      <vt:lpstr>PowerPoint Presentation</vt:lpstr>
      <vt:lpstr>PowerPoint Presentation</vt:lpstr>
      <vt:lpstr>PowerPoint Presentation</vt:lpstr>
      <vt:lpstr>Citation &amp; 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crisis</dc:title>
  <dc:creator>awn sws</dc:creator>
  <cp:lastModifiedBy>awn sws</cp:lastModifiedBy>
  <cp:revision>6</cp:revision>
  <dcterms:created xsi:type="dcterms:W3CDTF">2023-05-09T06:23:55Z</dcterms:created>
  <dcterms:modified xsi:type="dcterms:W3CDTF">2023-05-18T10:53:20Z</dcterms:modified>
</cp:coreProperties>
</file>