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p:normalViewPr>
  <p:slideViewPr>
    <p:cSldViewPr snapToGrid="0">
      <p:cViewPr varScale="1">
        <p:scale>
          <a:sx n="69" d="100"/>
          <a:sy n="69"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46AFB49-D3A0-4E4F-94DA-BD9A12233AD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050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AFB49-D3A0-4E4F-94DA-BD9A12233AD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237875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AFB49-D3A0-4E4F-94DA-BD9A12233AD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96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AFB49-D3A0-4E4F-94DA-BD9A12233AD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60449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AFB49-D3A0-4E4F-94DA-BD9A12233AD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BB85-A1E5-474F-99C5-7B23950D173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791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AFB49-D3A0-4E4F-94DA-BD9A12233AD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299627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AFB49-D3A0-4E4F-94DA-BD9A12233ADF}"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266402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AFB49-D3A0-4E4F-94DA-BD9A12233ADF}" type="datetimeFigureOut">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346466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AFB49-D3A0-4E4F-94DA-BD9A12233ADF}" type="datetimeFigureOut">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130565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6AFB49-D3A0-4E4F-94DA-BD9A12233AD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5BB85-A1E5-474F-99C5-7B23950D173E}" type="slidenum">
              <a:rPr lang="en-US" smtClean="0"/>
              <a:t>‹#›</a:t>
            </a:fld>
            <a:endParaRPr lang="en-US"/>
          </a:p>
        </p:txBody>
      </p:sp>
    </p:spTree>
    <p:extLst>
      <p:ext uri="{BB962C8B-B14F-4D97-AF65-F5344CB8AC3E}">
        <p14:creationId xmlns:p14="http://schemas.microsoft.com/office/powerpoint/2010/main" val="366951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6AFB49-D3A0-4E4F-94DA-BD9A12233AD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5BB85-A1E5-474F-99C5-7B23950D173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17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6AFB49-D3A0-4E4F-94DA-BD9A12233ADF}" type="datetimeFigureOut">
              <a:rPr lang="en-US" smtClean="0"/>
              <a:t>5/13/2023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195BB85-A1E5-474F-99C5-7B23950D173E}"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17836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mayoclinic.org/" TargetMode="External"/><Relationship Id="rId2" Type="http://schemas.openxmlformats.org/officeDocument/2006/relationships/hyperlink" Target="https://www.moh.gov.sa/" TargetMode="External"/><Relationship Id="rId1" Type="http://schemas.openxmlformats.org/officeDocument/2006/relationships/slideLayout" Target="../slideLayouts/slideLayout2.xml"/><Relationship Id="rId5" Type="http://schemas.openxmlformats.org/officeDocument/2006/relationships/hyperlink" Target="https://extranet.who.int/" TargetMode="External"/><Relationship Id="rId4" Type="http://schemas.openxmlformats.org/officeDocument/2006/relationships/hyperlink" Target="https://www.who.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latin typeface="Calibri" panose="020F0502020204030204" pitchFamily="34" charset="0"/>
                <a:cs typeface="Calibri" panose="020F0502020204030204" pitchFamily="34" charset="0"/>
              </a:rPr>
              <a:t>السمنة</a:t>
            </a: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lstStyle/>
          <a:p>
            <a:r>
              <a:rPr lang="ar-JO" dirty="0" smtClean="0">
                <a:latin typeface="Calibri" panose="020F0502020204030204" pitchFamily="34" charset="0"/>
                <a:cs typeface="Calibri" panose="020F0502020204030204" pitchFamily="34" charset="0"/>
              </a:rPr>
              <a:t>فارس صوالحة</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240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latin typeface="Calibri" panose="020F0502020204030204" pitchFamily="34" charset="0"/>
                <a:cs typeface="Calibri" panose="020F0502020204030204" pitchFamily="34" charset="0"/>
              </a:rPr>
              <a:t>ما هي السمنة؟</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r">
              <a:lnSpc>
                <a:spcPct val="150000"/>
              </a:lnSpc>
              <a:buNone/>
            </a:pPr>
            <a:r>
              <a:rPr lang="ar-JO" sz="2800" b="1" dirty="0" smtClean="0">
                <a:latin typeface="Calibri" panose="020F0502020204030204" pitchFamily="34" charset="0"/>
                <a:cs typeface="Calibri" panose="020F0502020204030204" pitchFamily="34" charset="0"/>
              </a:rPr>
              <a:t>السمنة هي تراكم الدهون الزائد في الجسم, والذي يسبب الضرر لصحة الأنسان ؛ حيث انه السبب الرئيسي لزيادة الوزن والسمنة,والتي تسبب الكثير من الأمراض والمشاكل الصحية مثل ارتفاع ضغط الدم وأمراض القلب والسكري وانواع مختلفة من السرطان.</a:t>
            </a:r>
            <a:r>
              <a:rPr lang="en-US" sz="2800" b="1" dirty="0" smtClean="0">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pic>
        <p:nvPicPr>
          <p:cNvPr id="4" name="Picture 3" descr="American &lt;strong&gt;Obesity&lt;/strong&gt; – Proud to be Americ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535" y="5394037"/>
            <a:ext cx="6061629" cy="1116492"/>
          </a:xfrm>
          <a:prstGeom prst="rect">
            <a:avLst/>
          </a:prstGeom>
        </p:spPr>
      </p:pic>
    </p:spTree>
    <p:extLst>
      <p:ext uri="{BB962C8B-B14F-4D97-AF65-F5344CB8AC3E}">
        <p14:creationId xmlns:p14="http://schemas.microsoft.com/office/powerpoint/2010/main" val="3021391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latin typeface="Calibri" panose="020F0502020204030204" pitchFamily="34" charset="0"/>
                <a:cs typeface="Calibri" panose="020F0502020204030204" pitchFamily="34" charset="0"/>
              </a:rPr>
              <a:t>ما أسباب الأصابة بالسمنة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1225296" lvl="8" indent="0" algn="r">
              <a:lnSpc>
                <a:spcPct val="100000"/>
              </a:lnSpc>
              <a:buNone/>
            </a:pPr>
            <a:r>
              <a:rPr lang="ar-JO" sz="2800" dirty="0" smtClean="0">
                <a:latin typeface="Calibri" panose="020F0502020204030204" pitchFamily="34" charset="0"/>
                <a:cs typeface="Calibri" panose="020F0502020204030204" pitchFamily="34" charset="0"/>
              </a:rPr>
              <a:t>1.عدم او قلة ممارسة الرياضة.</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2.بعض الأمراض :كخمول الغدة الدرقية. </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3.بعض الأدوية : مثل مضادات </a:t>
            </a:r>
            <a:r>
              <a:rPr lang="ar-JO" sz="2800" dirty="0" smtClean="0">
                <a:latin typeface="Calibri" panose="020F0502020204030204" pitchFamily="34" charset="0"/>
                <a:cs typeface="Calibri" panose="020F0502020204030204" pitchFamily="34" charset="0"/>
              </a:rPr>
              <a:t>ا</a:t>
            </a:r>
            <a:r>
              <a:rPr lang="ar-JO" sz="2800" dirty="0" smtClean="0">
                <a:latin typeface="Calibri" panose="020F0502020204030204" pitchFamily="34" charset="0"/>
                <a:cs typeface="Calibri" panose="020F0502020204030204" pitchFamily="34" charset="0"/>
              </a:rPr>
              <a:t>لإ</a:t>
            </a:r>
            <a:r>
              <a:rPr lang="ar-JO" sz="2800" dirty="0" smtClean="0">
                <a:latin typeface="Calibri" panose="020F0502020204030204" pitchFamily="34" charset="0"/>
                <a:cs typeface="Calibri" panose="020F0502020204030204" pitchFamily="34" charset="0"/>
              </a:rPr>
              <a:t>كتئاب </a:t>
            </a:r>
            <a:r>
              <a:rPr lang="ar-JO" sz="2800" dirty="0" smtClean="0">
                <a:latin typeface="Calibri" panose="020F0502020204030204" pitchFamily="34" charset="0"/>
                <a:cs typeface="Calibri" panose="020F0502020204030204" pitchFamily="34" charset="0"/>
              </a:rPr>
              <a:t>و بعض أدوية السكري.</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4.طبيعة النظام الغذائي.</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5.العامل الوراثي.</a:t>
            </a:r>
          </a:p>
          <a:p>
            <a:pPr marL="1225296" lvl="8" indent="0" algn="r">
              <a:lnSpc>
                <a:spcPct val="100000"/>
              </a:lnSpc>
              <a:buNone/>
            </a:pPr>
            <a:r>
              <a:rPr lang="ar-JO" sz="2800" dirty="0" smtClean="0">
                <a:latin typeface="Calibri" panose="020F0502020204030204" pitchFamily="34" charset="0"/>
                <a:cs typeface="Calibri" panose="020F0502020204030204" pitchFamily="34" charset="0"/>
              </a:rPr>
              <a:t>6.عدم أنتظام النوم.</a:t>
            </a:r>
          </a:p>
          <a:p>
            <a:pPr marL="1225296" lvl="8" indent="0" algn="r">
              <a:buNone/>
            </a:pPr>
            <a:endParaRPr lang="ar-JO" sz="2800" dirty="0" smtClean="0">
              <a:latin typeface="Calibri" panose="020F0502020204030204" pitchFamily="34" charset="0"/>
              <a:cs typeface="Calibri" panose="020F0502020204030204" pitchFamily="34" charset="0"/>
            </a:endParaRPr>
          </a:p>
          <a:p>
            <a:pPr marL="1225296" lvl="8" indent="0" algn="r">
              <a:buNone/>
            </a:pPr>
            <a:endParaRPr lang="en-US" sz="2800" dirty="0">
              <a:latin typeface="Calibri" panose="020F0502020204030204" pitchFamily="34" charset="0"/>
              <a:cs typeface="Calibri" panose="020F0502020204030204" pitchFamily="34" charset="0"/>
            </a:endParaRPr>
          </a:p>
        </p:txBody>
      </p:sp>
      <p:pic>
        <p:nvPicPr>
          <p:cNvPr id="4" name="Picture 3" descr="Happy &lt;strong&gt;Fat&lt;/strong&gt; Man with Big Smile Stock Vector Image &amp; Art - Alam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5511" y="4302538"/>
            <a:ext cx="5050998" cy="1531150"/>
          </a:xfrm>
          <a:prstGeom prst="rect">
            <a:avLst/>
          </a:prstGeom>
        </p:spPr>
      </p:pic>
    </p:spTree>
    <p:extLst>
      <p:ext uri="{BB962C8B-B14F-4D97-AF65-F5344CB8AC3E}">
        <p14:creationId xmlns:p14="http://schemas.microsoft.com/office/powerpoint/2010/main" val="1690487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28" y="474380"/>
            <a:ext cx="9720072" cy="1499616"/>
          </a:xfrm>
        </p:spPr>
        <p:txBody>
          <a:bodyPr>
            <a:normAutofit/>
          </a:bodyPr>
          <a:lstStyle/>
          <a:p>
            <a:pPr algn="r"/>
            <a:r>
              <a:rPr lang="ar-JO" dirty="0" smtClean="0">
                <a:latin typeface="Calibri" panose="020F0502020204030204" pitchFamily="34" charset="0"/>
                <a:cs typeface="Calibri" panose="020F0502020204030204" pitchFamily="34" charset="0"/>
              </a:rPr>
              <a:t>تؤدي السمنة الى </a:t>
            </a:r>
            <a:r>
              <a:rPr lang="ar-JO" dirty="0" smtClean="0">
                <a:latin typeface="Calibri" panose="020F0502020204030204" pitchFamily="34" charset="0"/>
                <a:cs typeface="Calibri" panose="020F0502020204030204" pitchFamily="34" charset="0"/>
              </a:rPr>
              <a:t>الإصابة </a:t>
            </a:r>
            <a:r>
              <a:rPr lang="ar-JO" dirty="0" smtClean="0">
                <a:latin typeface="Calibri" panose="020F0502020204030204" pitchFamily="34" charset="0"/>
                <a:cs typeface="Calibri" panose="020F0502020204030204" pitchFamily="34" charset="0"/>
              </a:rPr>
              <a:t>بالعديد من الأمراض والمشاكل الصحية ومنها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17243" y="2673927"/>
            <a:ext cx="9720073" cy="4023360"/>
          </a:xfrm>
        </p:spPr>
        <p:txBody>
          <a:bodyPr/>
          <a:lstStyle/>
          <a:p>
            <a:pPr algn="r"/>
            <a:r>
              <a:rPr lang="ar-JO" sz="2800" dirty="0" smtClean="0">
                <a:latin typeface="Calibri" panose="020F0502020204030204" pitchFamily="34" charset="0"/>
                <a:cs typeface="Calibri" panose="020F0502020204030204" pitchFamily="34" charset="0"/>
              </a:rPr>
              <a:t> 1.امراض القلب والسكتات الدماغية ,حيث أن السمنة تجعل الأشخاص اكثر عرضة لإرتفاع ضغط الدم و مستويات الكوليسترول.</a:t>
            </a:r>
          </a:p>
          <a:p>
            <a:pPr algn="r"/>
            <a:r>
              <a:rPr lang="ar-JO" sz="2800" dirty="0" smtClean="0">
                <a:latin typeface="Calibri" panose="020F0502020204030204" pitchFamily="34" charset="0"/>
                <a:cs typeface="Calibri" panose="020F0502020204030204" pitchFamily="34" charset="0"/>
              </a:rPr>
              <a:t>2.مرض السكري</a:t>
            </a:r>
          </a:p>
          <a:p>
            <a:pPr algn="r"/>
            <a:r>
              <a:rPr lang="ar-JO" sz="2800" dirty="0" smtClean="0">
                <a:latin typeface="Calibri" panose="020F0502020204030204" pitchFamily="34" charset="0"/>
                <a:cs typeface="Calibri" panose="020F0502020204030204" pitchFamily="34" charset="0"/>
              </a:rPr>
              <a:t>3.أنواع معينة من السرطان , مثل سرطان القولون ,الكبد ,الرحم و غيرها...</a:t>
            </a:r>
          </a:p>
          <a:p>
            <a:pPr marL="0" indent="0" algn="r">
              <a:buNone/>
            </a:pPr>
            <a:r>
              <a:rPr lang="ar-JO" sz="2800" dirty="0" smtClean="0">
                <a:latin typeface="Calibri" panose="020F0502020204030204" pitchFamily="34" charset="0"/>
                <a:cs typeface="Calibri" panose="020F0502020204030204" pitchFamily="34" charset="0"/>
              </a:rPr>
              <a:t>4.إنقطاع </a:t>
            </a:r>
            <a:r>
              <a:rPr lang="ar-JO" sz="2800" dirty="0" smtClean="0">
                <a:latin typeface="Calibri" panose="020F0502020204030204" pitchFamily="34" charset="0"/>
                <a:cs typeface="Calibri" panose="020F0502020204030204" pitchFamily="34" charset="0"/>
              </a:rPr>
              <a:t>النفس الليلي </a:t>
            </a:r>
            <a:r>
              <a:rPr lang="ar-JO" sz="2800" dirty="0" smtClean="0">
                <a:latin typeface="Calibri" panose="020F0502020204030204" pitchFamily="34" charset="0"/>
                <a:cs typeface="Calibri" panose="020F0502020204030204" pitchFamily="34" charset="0"/>
              </a:rPr>
              <a:t>وهب حالة </a:t>
            </a:r>
            <a:r>
              <a:rPr lang="ar-JO" sz="2800" dirty="0" smtClean="0">
                <a:latin typeface="Calibri" panose="020F0502020204030204" pitchFamily="34" charset="0"/>
                <a:cs typeface="Calibri" panose="020F0502020204030204" pitchFamily="34" charset="0"/>
              </a:rPr>
              <a:t>من انقطاع النفس المؤقت أثناء النوم.</a:t>
            </a:r>
          </a:p>
          <a:p>
            <a:pPr algn="r"/>
            <a:r>
              <a:rPr lang="ar-JO" sz="2800" dirty="0" smtClean="0">
                <a:latin typeface="Calibri" panose="020F0502020204030204" pitchFamily="34" charset="0"/>
                <a:cs typeface="Calibri" panose="020F0502020204030204" pitchFamily="34" charset="0"/>
              </a:rPr>
              <a:t>5.التهابات المفاصل و ذلك بسبب الحمل الزائد الواقع على المفاصل.</a:t>
            </a:r>
          </a:p>
          <a:p>
            <a:pPr marL="0" indent="0" algn="r">
              <a:buNone/>
            </a:pPr>
            <a:r>
              <a:rPr lang="ar-JO" sz="2800" dirty="0" smtClean="0">
                <a:latin typeface="Calibri" panose="020F0502020204030204" pitchFamily="34" charset="0"/>
                <a:cs typeface="Calibri" panose="020F0502020204030204" pitchFamily="34" charset="0"/>
              </a:rPr>
              <a:t>6.أضرار نفسية.</a:t>
            </a:r>
          </a:p>
          <a:p>
            <a:pPr algn="r"/>
            <a:endParaRPr lang="ar-JO" dirty="0" smtClean="0"/>
          </a:p>
          <a:p>
            <a:pPr algn="r"/>
            <a:endParaRPr lang="en-US" dirty="0"/>
          </a:p>
        </p:txBody>
      </p:sp>
      <p:sp>
        <p:nvSpPr>
          <p:cNvPr id="4" name="AutoShape 2" descr="Fat Viper by MichiGuy on Devian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lt;strong&gt;heart&lt;/strong&gt; to &lt;strong&gt;heart&lt;/strong&gt; on &lt;strong&gt;Heart attack&lt;/strong&gt;! - Nagpur Today : Nagpur New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3251201"/>
            <a:ext cx="2881745" cy="1921163"/>
          </a:xfrm>
          <a:prstGeom prst="rect">
            <a:avLst/>
          </a:prstGeom>
        </p:spPr>
      </p:pic>
    </p:spTree>
    <p:extLst>
      <p:ext uri="{BB962C8B-B14F-4D97-AF65-F5344CB8AC3E}">
        <p14:creationId xmlns:p14="http://schemas.microsoft.com/office/powerpoint/2010/main" val="1745566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837" y="863599"/>
            <a:ext cx="9720073" cy="5269345"/>
          </a:xfrm>
        </p:spPr>
        <p:txBody>
          <a:bodyPr>
            <a:normAutofit/>
          </a:bodyPr>
          <a:lstStyle/>
          <a:p>
            <a:pPr algn="r"/>
            <a:r>
              <a:rPr lang="ar-JO" sz="2800" dirty="0">
                <a:latin typeface="Calibri" panose="020F0502020204030204" pitchFamily="34" charset="0"/>
                <a:cs typeface="Calibri" panose="020F0502020204030204" pitchFamily="34" charset="0"/>
              </a:rPr>
              <a:t>في عام 2016، كان أكثر من 1.9 مليار من البالغين </a:t>
            </a:r>
            <a:r>
              <a:rPr lang="ar-JO" sz="2800" dirty="0" smtClean="0">
                <a:latin typeface="Calibri" panose="020F0502020204030204" pitchFamily="34" charset="0"/>
                <a:cs typeface="Calibri" panose="020F0502020204030204" pitchFamily="34" charset="0"/>
              </a:rPr>
              <a:t>يعانون </a:t>
            </a:r>
            <a:r>
              <a:rPr lang="ar-JO" sz="2800" dirty="0">
                <a:latin typeface="Calibri" panose="020F0502020204030204" pitchFamily="34" charset="0"/>
                <a:cs typeface="Calibri" panose="020F0502020204030204" pitchFamily="34" charset="0"/>
              </a:rPr>
              <a:t>من فرط الوزن. وكان أكثر من 650 مليون بالغ من بينهم يعانون من السمنة</a:t>
            </a:r>
            <a:r>
              <a:rPr lang="ar-JO" sz="2800" dirty="0" smtClean="0">
                <a:latin typeface="Calibri" panose="020F0502020204030204" pitchFamily="34" charset="0"/>
                <a:cs typeface="Calibri" panose="020F0502020204030204" pitchFamily="34" charset="0"/>
              </a:rPr>
              <a:t>.</a:t>
            </a:r>
          </a:p>
          <a:p>
            <a:pPr algn="r"/>
            <a:r>
              <a:rPr lang="ar-JO" sz="2800" dirty="0">
                <a:latin typeface="Calibri" panose="020F0502020204030204" pitchFamily="34" charset="0"/>
                <a:cs typeface="Calibri" panose="020F0502020204030204" pitchFamily="34" charset="0"/>
              </a:rPr>
              <a:t>كان 13‏٪‏ من سكان العالم من البالغين (11‏٪‏ من الرجال و15‏٪‏ من النساء) يعانون من السمنة في عام </a:t>
            </a:r>
            <a:r>
              <a:rPr lang="ar-JO" sz="2800" dirty="0" smtClean="0">
                <a:latin typeface="Calibri" panose="020F0502020204030204" pitchFamily="34" charset="0"/>
                <a:cs typeface="Calibri" panose="020F0502020204030204" pitchFamily="34" charset="0"/>
              </a:rPr>
              <a:t>2016.</a:t>
            </a:r>
          </a:p>
          <a:p>
            <a:pPr algn="r"/>
            <a:r>
              <a:rPr lang="ar-JO" sz="2800" dirty="0">
                <a:latin typeface="Calibri" panose="020F0502020204030204" pitchFamily="34" charset="0"/>
                <a:cs typeface="Calibri" panose="020F0502020204030204" pitchFamily="34" charset="0"/>
              </a:rPr>
              <a:t>كان 340 مليون طفل ومراهق تتراوح أعمارهم بين 5 أعوام و19 عاماً يعانون من </a:t>
            </a:r>
            <a:r>
              <a:rPr lang="ar-JO" sz="2800" dirty="0" smtClean="0">
                <a:latin typeface="Calibri" panose="020F0502020204030204" pitchFamily="34" charset="0"/>
                <a:cs typeface="Calibri" panose="020F0502020204030204" pitchFamily="34" charset="0"/>
              </a:rPr>
              <a:t>فرط الوزن أو السمنة في عام2016 </a:t>
            </a:r>
          </a:p>
          <a:p>
            <a:pPr marL="0" indent="0" algn="r">
              <a:buNone/>
            </a:pPr>
            <a:r>
              <a:rPr lang="ar-JO" sz="2800" dirty="0">
                <a:latin typeface="Calibri" panose="020F0502020204030204" pitchFamily="34" charset="0"/>
                <a:cs typeface="Calibri" panose="020F0502020204030204" pitchFamily="34" charset="0"/>
              </a:rPr>
              <a:t> يؤدي فرط الوزن والسمنة إلى عدد أكبر من الوفيات في العالم مقارنة بنقص الوزن. وعلى صعيد العالم، يزيد عدد الأشخاص الذين يعانون من فرط الوزن على عدد الأشخاص الذين يعانون من نقص </a:t>
            </a:r>
            <a:r>
              <a:rPr lang="ar-JO" sz="2800" dirty="0" smtClean="0">
                <a:latin typeface="Calibri" panose="020F0502020204030204" pitchFamily="34" charset="0"/>
                <a:cs typeface="Calibri" panose="020F0502020204030204" pitchFamily="34" charset="0"/>
              </a:rPr>
              <a:t>الوزن.</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3106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latin typeface="Calibri" panose="020F0502020204030204" pitchFamily="34" charset="0"/>
                <a:cs typeface="Calibri" panose="020F0502020204030204" pitchFamily="34" charset="0"/>
              </a:rPr>
              <a:t>تقليل نسبة انتشار السمنة في المجتمع:</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lgn="r"/>
            <a:r>
              <a:rPr lang="ar-JO" sz="2800" dirty="0" smtClean="0">
                <a:latin typeface="Calibri" panose="020F0502020204030204" pitchFamily="34" charset="0"/>
                <a:cs typeface="Calibri" panose="020F0502020204030204" pitchFamily="34" charset="0"/>
              </a:rPr>
              <a:t> </a:t>
            </a:r>
            <a:r>
              <a:rPr lang="ar-JO" sz="2800" dirty="0">
                <a:latin typeface="Calibri" panose="020F0502020204030204" pitchFamily="34" charset="0"/>
                <a:cs typeface="Calibri" panose="020F0502020204030204" pitchFamily="34" charset="0"/>
              </a:rPr>
              <a:t>رفع مستوى الوعي الصحي بمرض </a:t>
            </a:r>
            <a:r>
              <a:rPr lang="ar-JO" sz="2800" dirty="0" smtClean="0">
                <a:latin typeface="Calibri" panose="020F0502020204030204" pitchFamily="34" charset="0"/>
                <a:cs typeface="Calibri" panose="020F0502020204030204" pitchFamily="34" charset="0"/>
              </a:rPr>
              <a:t>السمنة.</a:t>
            </a:r>
          </a:p>
          <a:p>
            <a:pPr algn="r"/>
            <a:r>
              <a:rPr lang="ar-JO" sz="2800" dirty="0">
                <a:latin typeface="Calibri" panose="020F0502020204030204" pitchFamily="34" charset="0"/>
                <a:cs typeface="Calibri" panose="020F0502020204030204" pitchFamily="34" charset="0"/>
              </a:rPr>
              <a:t>خفض معدل تناول </a:t>
            </a:r>
            <a:r>
              <a:rPr lang="ar-JO" sz="2800" dirty="0" smtClean="0">
                <a:latin typeface="Calibri" panose="020F0502020204030204" pitchFamily="34" charset="0"/>
                <a:cs typeface="Calibri" panose="020F0502020204030204" pitchFamily="34" charset="0"/>
              </a:rPr>
              <a:t>الأطعمة </a:t>
            </a:r>
            <a:r>
              <a:rPr lang="ar-JO" sz="2800" dirty="0">
                <a:latin typeface="Calibri" panose="020F0502020204030204" pitchFamily="34" charset="0"/>
                <a:cs typeface="Calibri" panose="020F0502020204030204" pitchFamily="34" charset="0"/>
              </a:rPr>
              <a:t>الغنية </a:t>
            </a:r>
            <a:r>
              <a:rPr lang="ar-JO" sz="2800" dirty="0" smtClean="0">
                <a:latin typeface="Calibri" panose="020F0502020204030204" pitchFamily="34" charset="0"/>
                <a:cs typeface="Calibri" panose="020F0502020204030204" pitchFamily="34" charset="0"/>
              </a:rPr>
              <a:t>بالسكريات.</a:t>
            </a:r>
          </a:p>
          <a:p>
            <a:pPr algn="r"/>
            <a:r>
              <a:rPr lang="ar-JO" sz="2800" dirty="0">
                <a:latin typeface="Calibri" panose="020F0502020204030204" pitchFamily="34" charset="0"/>
                <a:cs typeface="Calibri" panose="020F0502020204030204" pitchFamily="34" charset="0"/>
              </a:rPr>
              <a:t>زيادة نسبة الممارسين للنشاط </a:t>
            </a:r>
            <a:r>
              <a:rPr lang="ar-JO" sz="2800" dirty="0" smtClean="0">
                <a:latin typeface="Calibri" panose="020F0502020204030204" pitchFamily="34" charset="0"/>
                <a:cs typeface="Calibri" panose="020F0502020204030204" pitchFamily="34" charset="0"/>
              </a:rPr>
              <a:t>البدني.</a:t>
            </a:r>
          </a:p>
          <a:p>
            <a:pPr algn="r"/>
            <a:r>
              <a:rPr lang="ar-JO" sz="2800" dirty="0" smtClean="0">
                <a:latin typeface="Calibri" panose="020F0502020204030204" pitchFamily="34" charset="0"/>
                <a:cs typeface="Calibri" panose="020F0502020204030204" pitchFamily="34" charset="0"/>
              </a:rPr>
              <a:t>نشر الوعي وتشجيع التغذية الصحية بين فئات المجتمع.</a:t>
            </a:r>
          </a:p>
          <a:p>
            <a:pPr algn="r"/>
            <a:endParaRPr lang="en-US" sz="2800" dirty="0">
              <a:latin typeface="Calibri" panose="020F0502020204030204" pitchFamily="34" charset="0"/>
              <a:cs typeface="Calibri" panose="020F0502020204030204" pitchFamily="34" charset="0"/>
            </a:endParaRPr>
          </a:p>
        </p:txBody>
      </p:sp>
      <p:pic>
        <p:nvPicPr>
          <p:cNvPr id="4" name="Picture 3" descr="&lt;strong&gt;Healthy Food&lt;/strong&gt; Made Easy | County Wicklow Partner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27" y="1981200"/>
            <a:ext cx="2863273" cy="2147455"/>
          </a:xfrm>
          <a:prstGeom prst="rect">
            <a:avLst/>
          </a:prstGeom>
        </p:spPr>
      </p:pic>
      <p:pic>
        <p:nvPicPr>
          <p:cNvPr id="5" name="Picture 4" descr="Tips to Avoid Getting Thirsty in Ramadan - Top Pakistan"/>
          <p:cNvPicPr>
            <a:picLocks noChangeAspect="1"/>
          </p:cNvPicPr>
          <p:nvPr/>
        </p:nvPicPr>
        <p:blipFill>
          <a:blip r:embed="rId3" cstate="print">
            <a:extLst>
              <a:ext uri="{BEBA8EAE-BF5A-486C-A8C5-ECC9F3942E4B}">
                <a14:imgProps xmlns:a14="http://schemas.microsoft.com/office/drawing/2010/main">
                  <a14:imgLayer r:embed="rId4">
                    <a14:imgEffect>
                      <a14:backgroundRemoval t="0" b="99506" l="2686" r="92969"/>
                    </a14:imgEffect>
                  </a14:imgLayer>
                </a14:imgProps>
              </a:ext>
              <a:ext uri="{28A0092B-C50C-407E-A947-70E740481C1C}">
                <a14:useLocalDpi xmlns:a14="http://schemas.microsoft.com/office/drawing/2010/main" val="0"/>
              </a:ext>
            </a:extLst>
          </a:blip>
          <a:stretch>
            <a:fillRect/>
          </a:stretch>
        </p:blipFill>
        <p:spPr>
          <a:xfrm>
            <a:off x="3418953" y="4414982"/>
            <a:ext cx="4330356" cy="2246815"/>
          </a:xfrm>
          <a:prstGeom prst="rect">
            <a:avLst/>
          </a:prstGeom>
        </p:spPr>
      </p:pic>
    </p:spTree>
    <p:extLst>
      <p:ext uri="{BB962C8B-B14F-4D97-AF65-F5344CB8AC3E}">
        <p14:creationId xmlns:p14="http://schemas.microsoft.com/office/powerpoint/2010/main" val="387832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292" y="835890"/>
            <a:ext cx="10410490" cy="4613565"/>
          </a:xfrm>
        </p:spPr>
        <p:txBody>
          <a:bodyPr>
            <a:normAutofit/>
          </a:bodyPr>
          <a:lstStyle/>
          <a:p>
            <a:pPr marL="0" indent="0" algn="r" rtl="1">
              <a:buNone/>
            </a:pPr>
            <a:r>
              <a:rPr lang="ar-JO" sz="2800" dirty="0" smtClean="0">
                <a:latin typeface="Calibri" panose="020F0502020204030204" pitchFamily="34" charset="0"/>
                <a:cs typeface="Calibri" panose="020F0502020204030204" pitchFamily="34" charset="0"/>
              </a:rPr>
              <a:t>لاحظنا بالتقرير بأن نسبة الأشخاص الذين يعانون من السمنة في العالم كبيرة و في تزايد , لأسباب مختلفة لذا علينا ان نحافظ على اجسامنا للحفاظ على صحتنا .</a:t>
            </a:r>
          </a:p>
          <a:p>
            <a:pPr marL="0" indent="0" algn="r" rtl="1">
              <a:buNone/>
            </a:pPr>
            <a:r>
              <a:rPr lang="ar-JO" sz="2800" dirty="0" smtClean="0">
                <a:latin typeface="Calibri" panose="020F0502020204030204" pitchFamily="34" charset="0"/>
                <a:cs typeface="Calibri" panose="020F0502020204030204" pitchFamily="34" charset="0"/>
              </a:rPr>
              <a:t>علينا ان نتجه الى النظام الغذائي الصحي , ممارسة الرياضة بشكل مستمر لتصبح جزء من حياتنا اليومية مثل المشي او الهرولة او السباحة, الأبتعاد عن الدهون المشبعة والسكريات , الأعتماد على طعام المنزل بدل الوجبات الجاهزة.</a:t>
            </a:r>
          </a:p>
          <a:p>
            <a:pPr marL="0" indent="0" algn="r" rtl="1">
              <a:buNone/>
            </a:pPr>
            <a:r>
              <a:rPr lang="ar-JO" sz="2800" dirty="0" smtClean="0">
                <a:latin typeface="Calibri" panose="020F0502020204030204" pitchFamily="34" charset="0"/>
                <a:cs typeface="Calibri" panose="020F0502020204030204" pitchFamily="34" charset="0"/>
              </a:rPr>
              <a:t>لنحافظ على اجسامنا لنبقى بصحة جيدة.</a:t>
            </a:r>
          </a:p>
          <a:p>
            <a:pPr marL="0" indent="0" algn="r" rtl="1">
              <a:buNone/>
            </a:pPr>
            <a:endParaRPr lang="en-US" sz="2800" dirty="0">
              <a:latin typeface="Calibri" panose="020F0502020204030204" pitchFamily="34" charset="0"/>
              <a:cs typeface="Calibri" panose="020F0502020204030204" pitchFamily="34" charset="0"/>
            </a:endParaRPr>
          </a:p>
        </p:txBody>
      </p:sp>
      <p:pic>
        <p:nvPicPr>
          <p:cNvPr id="2" name="Picture 1" descr="Jett by thatguyman8 on DeviantArt | Fan art, Digital art girl, Girls ..."/>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1723724" y="2680101"/>
            <a:ext cx="2628739" cy="3763478"/>
          </a:xfrm>
          <a:prstGeom prst="rect">
            <a:avLst/>
          </a:prstGeom>
        </p:spPr>
      </p:pic>
      <p:pic>
        <p:nvPicPr>
          <p:cNvPr id="4" name="Picture 3" descr="The &lt;strong&gt;letter&lt;/strong&gt; &lt;strong&gt;X&lt;/strong&gt;"/>
          <p:cNvPicPr>
            <a:picLocks noChangeAspect="1"/>
          </p:cNvPicPr>
          <p:nvPr/>
        </p:nvPicPr>
        <p:blipFill rotWithShape="1">
          <a:blip r:embed="rId4" cstate="print">
            <a:extLst>
              <a:ext uri="{28A0092B-C50C-407E-A947-70E740481C1C}">
                <a14:useLocalDpi xmlns:a14="http://schemas.microsoft.com/office/drawing/2010/main" val="0"/>
              </a:ext>
            </a:extLst>
          </a:blip>
          <a:srcRect l="15739" t="4578" r="48190" b="9092"/>
          <a:stretch/>
        </p:blipFill>
        <p:spPr>
          <a:xfrm>
            <a:off x="2320543" y="3393585"/>
            <a:ext cx="1463619" cy="2462415"/>
          </a:xfrm>
          <a:prstGeom prst="rect">
            <a:avLst/>
          </a:prstGeom>
        </p:spPr>
      </p:pic>
      <p:pic>
        <p:nvPicPr>
          <p:cNvPr id="5" name="Picture 4" descr="Eat Good, Feel Good: Impact of Diet on &lt;strong&gt;Men&lt;/strong&gt;'s Emotional &lt;strong&gt;Health&lt;/strong&g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3882" y="3789048"/>
            <a:ext cx="3504762" cy="2336508"/>
          </a:xfrm>
          <a:prstGeom prst="rect">
            <a:avLst/>
          </a:prstGeom>
        </p:spPr>
      </p:pic>
    </p:spTree>
    <p:extLst>
      <p:ext uri="{BB962C8B-B14F-4D97-AF65-F5344CB8AC3E}">
        <p14:creationId xmlns:p14="http://schemas.microsoft.com/office/powerpoint/2010/main" val="2739320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709" y="1186873"/>
            <a:ext cx="9720073" cy="4023360"/>
          </a:xfrm>
        </p:spPr>
        <p:txBody>
          <a:bodyPr/>
          <a:lstStyle/>
          <a:p>
            <a:r>
              <a:rPr lang="en-US" sz="4000" dirty="0">
                <a:latin typeface="Calibri" panose="020F0502020204030204" pitchFamily="34" charset="0"/>
                <a:cs typeface="Calibri" panose="020F0502020204030204" pitchFamily="34" charset="0"/>
                <a:hlinkClick r:id="rId2"/>
              </a:rPr>
              <a:t>https://www.moh.gov.sa</a:t>
            </a:r>
            <a:r>
              <a:rPr lang="en-US" sz="4000" dirty="0" smtClean="0">
                <a:latin typeface="Calibri" panose="020F0502020204030204" pitchFamily="34" charset="0"/>
                <a:cs typeface="Calibri" panose="020F0502020204030204" pitchFamily="34" charset="0"/>
                <a:hlinkClick r:id="rId2"/>
              </a:rPr>
              <a:t>/</a:t>
            </a:r>
            <a:endParaRPr lang="en-US" sz="4000" dirty="0" smtClean="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hlinkClick r:id="rId3"/>
              </a:rPr>
              <a:t>https://www.mayoclinic.org</a:t>
            </a:r>
            <a:r>
              <a:rPr lang="en-US" sz="4000" dirty="0" smtClean="0">
                <a:latin typeface="Calibri" panose="020F0502020204030204" pitchFamily="34" charset="0"/>
                <a:cs typeface="Calibri" panose="020F0502020204030204" pitchFamily="34" charset="0"/>
                <a:hlinkClick r:id="rId3"/>
              </a:rPr>
              <a:t>/</a:t>
            </a:r>
            <a:endParaRPr lang="en-US" sz="4000" dirty="0" smtClean="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hlinkClick r:id="rId4"/>
              </a:rPr>
              <a:t>https://www.who.int</a:t>
            </a:r>
            <a:r>
              <a:rPr lang="en-US" sz="4000" dirty="0" smtClean="0">
                <a:latin typeface="Calibri" panose="020F0502020204030204" pitchFamily="34" charset="0"/>
                <a:cs typeface="Calibri" panose="020F0502020204030204" pitchFamily="34" charset="0"/>
                <a:hlinkClick r:id="rId4"/>
              </a:rPr>
              <a:t>/</a:t>
            </a:r>
            <a:endParaRPr lang="en-US" sz="4000" dirty="0" smtClean="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hlinkClick r:id="rId5"/>
              </a:rPr>
              <a:t>https://extranet.who.int</a:t>
            </a:r>
            <a:r>
              <a:rPr lang="en-US" sz="4000" dirty="0" smtClean="0">
                <a:latin typeface="Calibri" panose="020F0502020204030204" pitchFamily="34" charset="0"/>
                <a:cs typeface="Calibri" panose="020F0502020204030204" pitchFamily="34" charset="0"/>
                <a:hlinkClick r:id="rId5"/>
              </a:rPr>
              <a:t>/</a:t>
            </a:r>
            <a:endParaRPr lang="en-US" sz="40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18171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5649</TotalTime>
  <Words>402</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Tw Cen MT</vt:lpstr>
      <vt:lpstr>Tw Cen MT Condensed</vt:lpstr>
      <vt:lpstr>Wingdings 3</vt:lpstr>
      <vt:lpstr>Integral</vt:lpstr>
      <vt:lpstr>السمنة</vt:lpstr>
      <vt:lpstr>ما هي السمنة؟</vt:lpstr>
      <vt:lpstr>ما أسباب الأصابة بالسمنة ؟</vt:lpstr>
      <vt:lpstr>تؤدي السمنة الى الإصابة بالعديد من الأمراض والمشاكل الصحية ومنها :</vt:lpstr>
      <vt:lpstr>PowerPoint Presentation</vt:lpstr>
      <vt:lpstr>تقليل نسبة انتشار السمنة في المجتمع:</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dc:title>
  <dc:creator>Fares</dc:creator>
  <cp:lastModifiedBy>Fares</cp:lastModifiedBy>
  <cp:revision>40</cp:revision>
  <dcterms:created xsi:type="dcterms:W3CDTF">2023-05-06T17:13:51Z</dcterms:created>
  <dcterms:modified xsi:type="dcterms:W3CDTF">2023-05-13T16:34:47Z</dcterms:modified>
</cp:coreProperties>
</file>