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2" r:id="rId4"/>
    <p:sldId id="263" r:id="rId5"/>
    <p:sldId id="258" r:id="rId6"/>
    <p:sldId id="259"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3A8B03-8201-4153-A074-51CC80B85DD1}" v="251" dt="2023-05-17T15:48:02.3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7" d="100"/>
          <a:sy n="77" d="100"/>
        </p:scale>
        <p:origin x="4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7T15:33:01.482"/>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1:38:45.175"/>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2:07:37.967"/>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5/17/2023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110554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535497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1060882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72296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25451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9559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249714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50755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847704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6791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5/17/2023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3898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5/17/2023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0634416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customXml" Target="../ink/ink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news.stanford.edu" TargetMode="External"/><Relationship Id="rId2" Type="http://schemas.openxmlformats.org/officeDocument/2006/relationships/hyperlink" Target="https://jordan.mercycorps.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Water Drops And Ripple">
            <a:extLst>
              <a:ext uri="{FF2B5EF4-FFF2-40B4-BE49-F238E27FC236}">
                <a16:creationId xmlns:a16="http://schemas.microsoft.com/office/drawing/2014/main" id="{EC398BC7-1F65-298B-4772-2551E5AC25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58"/>
          <a:stretch/>
        </p:blipFill>
        <p:spPr>
          <a:xfrm>
            <a:off x="20" y="10"/>
            <a:ext cx="12188930" cy="6857990"/>
          </a:xfrm>
          <a:prstGeom prst="rect">
            <a:avLst/>
          </a:prstGeom>
        </p:spPr>
      </p:pic>
      <p:sp>
        <p:nvSpPr>
          <p:cNvPr id="11" name="Rectangle 10">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12798-172F-A41F-F410-3D3B8277213E}"/>
              </a:ext>
            </a:extLst>
          </p:cNvPr>
          <p:cNvSpPr>
            <a:spLocks noGrp="1"/>
          </p:cNvSpPr>
          <p:nvPr>
            <p:ph type="ctrTitle"/>
          </p:nvPr>
        </p:nvSpPr>
        <p:spPr>
          <a:xfrm>
            <a:off x="1524000" y="1122363"/>
            <a:ext cx="9144000" cy="3063240"/>
          </a:xfrm>
        </p:spPr>
        <p:txBody>
          <a:bodyPr>
            <a:normAutofit/>
          </a:bodyPr>
          <a:lstStyle/>
          <a:p>
            <a:pPr algn="ctr"/>
            <a:r>
              <a:rPr lang="en-US" sz="10800" dirty="0">
                <a:solidFill>
                  <a:schemeClr val="bg1"/>
                </a:solidFill>
              </a:rPr>
              <a:t>Water Crisis</a:t>
            </a:r>
          </a:p>
        </p:txBody>
      </p:sp>
      <p:sp>
        <p:nvSpPr>
          <p:cNvPr id="3" name="Subtitle 2">
            <a:extLst>
              <a:ext uri="{FF2B5EF4-FFF2-40B4-BE49-F238E27FC236}">
                <a16:creationId xmlns:a16="http://schemas.microsoft.com/office/drawing/2014/main" id="{0A1EC452-A747-53FF-1AAA-CD6D037733F7}"/>
              </a:ext>
            </a:extLst>
          </p:cNvPr>
          <p:cNvSpPr>
            <a:spLocks noGrp="1"/>
          </p:cNvSpPr>
          <p:nvPr>
            <p:ph type="subTitle" idx="1"/>
          </p:nvPr>
        </p:nvSpPr>
        <p:spPr>
          <a:xfrm>
            <a:off x="1527048" y="4599432"/>
            <a:ext cx="9144000" cy="1536192"/>
          </a:xfrm>
        </p:spPr>
        <p:txBody>
          <a:bodyPr>
            <a:normAutofit/>
          </a:bodyPr>
          <a:lstStyle/>
          <a:p>
            <a:pPr algn="ctr"/>
            <a:r>
              <a:rPr lang="en-US" sz="3200">
                <a:solidFill>
                  <a:schemeClr val="bg1"/>
                </a:solidFill>
              </a:rPr>
              <a:t>By: Adam M, Faris D, Sanad Q</a:t>
            </a:r>
          </a:p>
        </p:txBody>
      </p:sp>
      <p:sp>
        <p:nvSpPr>
          <p:cNvPr id="1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3580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8E164-CB82-FDAB-D0C9-78B8030C73E4}"/>
              </a:ext>
            </a:extLst>
          </p:cNvPr>
          <p:cNvSpPr>
            <a:spLocks noGrp="1"/>
          </p:cNvSpPr>
          <p:nvPr>
            <p:ph type="title"/>
          </p:nvPr>
        </p:nvSpPr>
        <p:spPr>
          <a:xfrm>
            <a:off x="5297762" y="329184"/>
            <a:ext cx="6251110" cy="1783080"/>
          </a:xfrm>
        </p:spPr>
        <p:txBody>
          <a:bodyPr anchor="b">
            <a:normAutofit/>
          </a:bodyPr>
          <a:lstStyle/>
          <a:p>
            <a:r>
              <a:rPr lang="en-US" sz="7200" dirty="0"/>
              <a:t>What is water crisis?</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47B548"/>
          </a:solidFill>
          <a:ln w="38100" cap="rnd">
            <a:solidFill>
              <a:srgbClr val="47B54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76A03E-C752-3DD3-01EC-606011EF29F8}"/>
              </a:ext>
            </a:extLst>
          </p:cNvPr>
          <p:cNvSpPr>
            <a:spLocks noGrp="1"/>
          </p:cNvSpPr>
          <p:nvPr>
            <p:ph idx="1"/>
          </p:nvPr>
        </p:nvSpPr>
        <p:spPr>
          <a:xfrm>
            <a:off x="5297762" y="2706624"/>
            <a:ext cx="6251110" cy="3483864"/>
          </a:xfrm>
        </p:spPr>
        <p:txBody>
          <a:bodyPr>
            <a:noAutofit/>
          </a:bodyPr>
          <a:lstStyle/>
          <a:p>
            <a:pPr marL="0" indent="0">
              <a:buNone/>
            </a:pPr>
            <a:r>
              <a:rPr lang="en-US" sz="3600" b="1" dirty="0"/>
              <a:t>Water crisis is a serious problem, it limits the amount of water a individual can use, Jordan is the 2nd most water scarce country</a:t>
            </a:r>
          </a:p>
        </p:txBody>
      </p:sp>
      <p:pic>
        <p:nvPicPr>
          <p:cNvPr id="5" name="Picture 4" descr="Elevated view of marsh and tidelands at dusk">
            <a:extLst>
              <a:ext uri="{FF2B5EF4-FFF2-40B4-BE49-F238E27FC236}">
                <a16:creationId xmlns:a16="http://schemas.microsoft.com/office/drawing/2014/main" id="{523A933F-6532-6675-910E-40A428562583}"/>
              </a:ext>
            </a:extLst>
          </p:cNvPr>
          <p:cNvPicPr>
            <a:picLocks noChangeAspect="1"/>
          </p:cNvPicPr>
          <p:nvPr/>
        </p:nvPicPr>
        <p:blipFill rotWithShape="1">
          <a:blip r:embed="rId2"/>
          <a:srcRect l="34254" r="2041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2660389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5B2CD-359C-891D-4A97-2777F6B5788D}"/>
              </a:ext>
            </a:extLst>
          </p:cNvPr>
          <p:cNvSpPr>
            <a:spLocks noGrp="1"/>
          </p:cNvSpPr>
          <p:nvPr>
            <p:ph type="title"/>
          </p:nvPr>
        </p:nvSpPr>
        <p:spPr>
          <a:xfrm>
            <a:off x="630936" y="640080"/>
            <a:ext cx="4818888" cy="1481328"/>
          </a:xfrm>
        </p:spPr>
        <p:txBody>
          <a:bodyPr anchor="b">
            <a:normAutofit/>
          </a:bodyPr>
          <a:lstStyle/>
          <a:p>
            <a:pPr>
              <a:lnSpc>
                <a:spcPct val="90000"/>
              </a:lnSpc>
            </a:pPr>
            <a:r>
              <a:rPr lang="en-US" sz="4800" dirty="0"/>
              <a:t>WHAT IS THE causes of water pollution in Jordan?</a:t>
            </a:r>
          </a:p>
        </p:txBody>
      </p:sp>
      <p:sp>
        <p:nvSpPr>
          <p:cNvPr id="1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47B548"/>
          </a:solidFill>
          <a:ln w="38100" cap="rnd">
            <a:solidFill>
              <a:srgbClr val="47B54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7433A9-3AE7-A0FD-7BA4-77479E7CCE03}"/>
              </a:ext>
            </a:extLst>
          </p:cNvPr>
          <p:cNvSpPr>
            <a:spLocks noGrp="1"/>
          </p:cNvSpPr>
          <p:nvPr>
            <p:ph idx="1"/>
          </p:nvPr>
        </p:nvSpPr>
        <p:spPr>
          <a:xfrm>
            <a:off x="630936" y="2660904"/>
            <a:ext cx="4818888" cy="3547872"/>
          </a:xfrm>
        </p:spPr>
        <p:txBody>
          <a:bodyPr anchor="t">
            <a:normAutofit lnSpcReduction="10000"/>
          </a:bodyPr>
          <a:lstStyle/>
          <a:p>
            <a:pPr marL="0" indent="0">
              <a:buNone/>
            </a:pPr>
            <a:r>
              <a:rPr lang="en-US" sz="3600" dirty="0"/>
              <a:t>How are Jordan's surface river sources being polluted, specifically due to factors such as the overflow from wastewater pumping stations, leaks from sewage systems, and the discharge of industrial and commercial waste?</a:t>
            </a:r>
          </a:p>
        </p:txBody>
      </p:sp>
      <mc:AlternateContent xmlns:mc="http://schemas.openxmlformats.org/markup-compatibility/2006">
        <mc:Choice xmlns:p14="http://schemas.microsoft.com/office/powerpoint/2010/main" Requires="p14">
          <p:contentPart p14:bwMode="auto" r:id="rId2">
            <p14:nvContentPartPr>
              <p14:cNvPr id="16"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p:pic>
            <p:nvPicPr>
              <p:cNvPr id="16"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7" name="Graphic 6" descr="Ferry">
            <a:extLst>
              <a:ext uri="{FF2B5EF4-FFF2-40B4-BE49-F238E27FC236}">
                <a16:creationId xmlns:a16="http://schemas.microsoft.com/office/drawing/2014/main" id="{F6BAB304-F8FC-F23C-15C3-EB5BD394F7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6104799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12D88E-2415-06F0-40C7-CDD16C5A1297}"/>
              </a:ext>
            </a:extLst>
          </p:cNvPr>
          <p:cNvSpPr>
            <a:spLocks noGrp="1"/>
          </p:cNvSpPr>
          <p:nvPr>
            <p:ph type="title"/>
          </p:nvPr>
        </p:nvSpPr>
        <p:spPr>
          <a:xfrm>
            <a:off x="640080" y="325369"/>
            <a:ext cx="4368602" cy="1956841"/>
          </a:xfrm>
        </p:spPr>
        <p:txBody>
          <a:bodyPr anchor="b">
            <a:normAutofit/>
          </a:bodyPr>
          <a:lstStyle/>
          <a:p>
            <a:pPr>
              <a:lnSpc>
                <a:spcPct val="90000"/>
              </a:lnSpc>
            </a:pPr>
            <a:r>
              <a:rPr lang="en-US" sz="4100" dirty="0"/>
              <a:t>What are the consequences of water pollution in Jordan?</a:t>
            </a:r>
          </a:p>
        </p:txBody>
      </p:sp>
      <p:sp>
        <p:nvSpPr>
          <p:cNvPr id="2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47B548"/>
          </a:solidFill>
          <a:ln w="38100" cap="rnd">
            <a:solidFill>
              <a:srgbClr val="47B54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EFA718-AF13-110B-F8F2-CAA71110F0F2}"/>
              </a:ext>
            </a:extLst>
          </p:cNvPr>
          <p:cNvSpPr>
            <a:spLocks noGrp="1"/>
          </p:cNvSpPr>
          <p:nvPr>
            <p:ph idx="1"/>
          </p:nvPr>
        </p:nvSpPr>
        <p:spPr>
          <a:xfrm>
            <a:off x="640080" y="2872899"/>
            <a:ext cx="4243589" cy="3320668"/>
          </a:xfrm>
        </p:spPr>
        <p:txBody>
          <a:bodyPr>
            <a:normAutofit fontScale="92500"/>
          </a:bodyPr>
          <a:lstStyle/>
          <a:p>
            <a:pPr marL="0" indent="0">
              <a:lnSpc>
                <a:spcPct val="100000"/>
              </a:lnSpc>
              <a:buNone/>
            </a:pPr>
            <a:r>
              <a:rPr lang="en-US" sz="2400" dirty="0"/>
              <a:t>Water shortages can have a notable negative impact on the service sector. As businesses face limited water availability, they may be compelled to implement costly measures like water rationing or seek alternative water sources, resulting in increased operational expenses. Furthermore, the scarcity of water can disrupt supply chains, causing delays in deliveries, higher transportation costs, and added complexities in managing logistics, which can pose challenges to the smooth functioning and profitability of the service sector.</a:t>
            </a:r>
          </a:p>
        </p:txBody>
      </p:sp>
      <p:pic>
        <p:nvPicPr>
          <p:cNvPr id="16" name="Picture 4" descr="Plastic water bottle floating on the water surface">
            <a:extLst>
              <a:ext uri="{FF2B5EF4-FFF2-40B4-BE49-F238E27FC236}">
                <a16:creationId xmlns:a16="http://schemas.microsoft.com/office/drawing/2014/main" id="{EA4054AA-8C55-555D-E21A-2FBB0A982F9B}"/>
              </a:ext>
            </a:extLst>
          </p:cNvPr>
          <p:cNvPicPr>
            <a:picLocks noChangeAspect="1"/>
          </p:cNvPicPr>
          <p:nvPr/>
        </p:nvPicPr>
        <p:blipFill rotWithShape="1">
          <a:blip r:embed="rId2"/>
          <a:srcRect l="26294" r="675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928558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17803-2C18-44B8-76FD-78AA44C97957}"/>
              </a:ext>
            </a:extLst>
          </p:cNvPr>
          <p:cNvSpPr>
            <a:spLocks noGrp="1"/>
          </p:cNvSpPr>
          <p:nvPr>
            <p:ph type="title"/>
          </p:nvPr>
        </p:nvSpPr>
        <p:spPr>
          <a:xfrm>
            <a:off x="630936" y="640080"/>
            <a:ext cx="4818888" cy="1481328"/>
          </a:xfrm>
        </p:spPr>
        <p:txBody>
          <a:bodyPr anchor="b">
            <a:normAutofit/>
          </a:bodyPr>
          <a:lstStyle/>
          <a:p>
            <a:pPr>
              <a:lnSpc>
                <a:spcPct val="90000"/>
              </a:lnSpc>
            </a:pPr>
            <a:r>
              <a:rPr lang="en-US" sz="3500" dirty="0"/>
              <a:t>How is water pollution contributing to water shortages in Jordan?</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47B548"/>
          </a:solidFill>
          <a:ln w="38100" cap="rnd">
            <a:solidFill>
              <a:srgbClr val="47B54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2FE851-F9C8-86FC-0192-7A1E5AE4BC22}"/>
              </a:ext>
            </a:extLst>
          </p:cNvPr>
          <p:cNvSpPr>
            <a:spLocks noGrp="1"/>
          </p:cNvSpPr>
          <p:nvPr>
            <p:ph idx="1"/>
          </p:nvPr>
        </p:nvSpPr>
        <p:spPr>
          <a:xfrm>
            <a:off x="630936" y="2660904"/>
            <a:ext cx="4818888" cy="3547872"/>
          </a:xfrm>
        </p:spPr>
        <p:txBody>
          <a:bodyPr anchor="t">
            <a:normAutofit fontScale="92500"/>
          </a:bodyPr>
          <a:lstStyle/>
          <a:p>
            <a:pPr marL="0" indent="0">
              <a:buNone/>
            </a:pPr>
            <a:r>
              <a:rPr lang="en-US" sz="3600" b="1" dirty="0"/>
              <a:t>One of the causes are water Pollution : pollution is exacerbating water shortages. The overflow of wastewater pumping </a:t>
            </a:r>
            <a:r>
              <a:rPr lang="en-US" sz="3600" b="1" dirty="0" err="1"/>
              <a:t>stations,leaks</a:t>
            </a:r>
            <a:r>
              <a:rPr lang="en-US" sz="3600" b="1" dirty="0"/>
              <a:t> from sewage systems and exposure to industrial and commercial  waste are polluting Jordan’s surface river sources</a:t>
            </a:r>
          </a:p>
          <a:p>
            <a:endParaRPr lang="en-US" sz="3600" b="1" dirty="0"/>
          </a:p>
          <a:p>
            <a:endParaRPr lang="en-US" sz="3600" b="1" dirty="0"/>
          </a:p>
        </p:txBody>
      </p:sp>
      <mc:AlternateContent xmlns:mc="http://schemas.openxmlformats.org/markup-compatibility/2006" xmlns:p14="http://schemas.microsoft.com/office/powerpoint/2010/main">
        <mc:Choice Requires="p14">
          <p:contentPart p14:bwMode="auto" r:id="rId2">
            <p14:nvContentPartPr>
              <p14:cNvPr id="17"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7"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7" name="Graphic 6" descr="Water">
            <a:extLst>
              <a:ext uri="{FF2B5EF4-FFF2-40B4-BE49-F238E27FC236}">
                <a16:creationId xmlns:a16="http://schemas.microsoft.com/office/drawing/2014/main" id="{CB251A1E-F6C7-C9C8-F251-2793B2FC3C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0368633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BC6E26-E20C-15D7-C6F0-EE3E824D8FB3}"/>
              </a:ext>
            </a:extLst>
          </p:cNvPr>
          <p:cNvSpPr>
            <a:spLocks noGrp="1"/>
          </p:cNvSpPr>
          <p:nvPr>
            <p:ph type="title"/>
          </p:nvPr>
        </p:nvSpPr>
        <p:spPr>
          <a:xfrm>
            <a:off x="5297762" y="329184"/>
            <a:ext cx="6251110" cy="1783080"/>
          </a:xfrm>
        </p:spPr>
        <p:txBody>
          <a:bodyPr anchor="b">
            <a:normAutofit/>
          </a:bodyPr>
          <a:lstStyle/>
          <a:p>
            <a:pPr>
              <a:lnSpc>
                <a:spcPct val="90000"/>
              </a:lnSpc>
            </a:pPr>
            <a:r>
              <a:rPr lang="en-US" sz="4000" dirty="0"/>
              <a:t>What are the pros and cons of planting seedlings in the desert to solve Jordan's water crisis?</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47B548"/>
          </a:solidFill>
          <a:ln w="38100" cap="rnd">
            <a:solidFill>
              <a:srgbClr val="47B54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D793C8-892A-F856-FEB2-ED31F2CFCC98}"/>
              </a:ext>
            </a:extLst>
          </p:cNvPr>
          <p:cNvSpPr>
            <a:spLocks noGrp="1"/>
          </p:cNvSpPr>
          <p:nvPr>
            <p:ph idx="1"/>
          </p:nvPr>
        </p:nvSpPr>
        <p:spPr>
          <a:xfrm>
            <a:off x="5297762" y="2706624"/>
            <a:ext cx="6251110" cy="3483864"/>
          </a:xfrm>
        </p:spPr>
        <p:txBody>
          <a:bodyPr>
            <a:normAutofit/>
          </a:bodyPr>
          <a:lstStyle/>
          <a:p>
            <a:pPr marL="0" indent="0">
              <a:buNone/>
            </a:pPr>
            <a:r>
              <a:rPr lang="en-US" b="1" dirty="0"/>
              <a:t>In an effort to address the water crisis in Jordan, a potential solution is the strategic planting of seedlings in the desert. This approach aims to utilize available land and resources to create green spaces and increase water absorption. While it offers hope for restoring balance, implementing this solution may pose challenges such as ensuring sufficient irrigation and managing the long-term sustainability of the planted seedlings.</a:t>
            </a:r>
          </a:p>
          <a:p>
            <a:endParaRPr lang="en-US" b="1" dirty="0"/>
          </a:p>
          <a:p>
            <a:endParaRPr lang="en-US" b="1" dirty="0"/>
          </a:p>
          <a:p>
            <a:endParaRPr lang="en-US" b="1" dirty="0"/>
          </a:p>
          <a:p>
            <a:endParaRPr lang="en-US" b="1" dirty="0"/>
          </a:p>
          <a:p>
            <a:endParaRPr lang="en-US" b="1" dirty="0"/>
          </a:p>
        </p:txBody>
      </p:sp>
      <p:pic>
        <p:nvPicPr>
          <p:cNvPr id="5" name="Picture 4" descr="A growing plant">
            <a:extLst>
              <a:ext uri="{FF2B5EF4-FFF2-40B4-BE49-F238E27FC236}">
                <a16:creationId xmlns:a16="http://schemas.microsoft.com/office/drawing/2014/main" id="{ACB800D4-6CDC-C61B-B382-9D268479CCEA}"/>
              </a:ext>
            </a:extLst>
          </p:cNvPr>
          <p:cNvPicPr>
            <a:picLocks noChangeAspect="1"/>
          </p:cNvPicPr>
          <p:nvPr/>
        </p:nvPicPr>
        <p:blipFill rotWithShape="1">
          <a:blip r:embed="rId2"/>
          <a:srcRect l="30803" r="2386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0729803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7BDEEB-DD8F-F752-576F-6753D5538ED8}"/>
              </a:ext>
            </a:extLst>
          </p:cNvPr>
          <p:cNvSpPr>
            <a:spLocks noGrp="1"/>
          </p:cNvSpPr>
          <p:nvPr>
            <p:ph type="title"/>
          </p:nvPr>
        </p:nvSpPr>
        <p:spPr>
          <a:xfrm>
            <a:off x="630936" y="751840"/>
            <a:ext cx="4818888" cy="1481328"/>
          </a:xfrm>
        </p:spPr>
        <p:txBody>
          <a:bodyPr anchor="b">
            <a:noAutofit/>
          </a:bodyPr>
          <a:lstStyle/>
          <a:p>
            <a:pPr>
              <a:lnSpc>
                <a:spcPct val="90000"/>
              </a:lnSpc>
            </a:pPr>
            <a:r>
              <a:rPr lang="en-US" sz="2800" dirty="0"/>
              <a:t>How can tapping deep groundwater reserves help address the water crisis in Jordan, and what challenges and considerations are involved?</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47B548"/>
          </a:solidFill>
          <a:ln w="38100" cap="rnd">
            <a:solidFill>
              <a:srgbClr val="47B54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3AE20A-5A91-CEC1-39E7-C59602EB2A5C}"/>
              </a:ext>
            </a:extLst>
          </p:cNvPr>
          <p:cNvSpPr>
            <a:spLocks noGrp="1"/>
          </p:cNvSpPr>
          <p:nvPr>
            <p:ph idx="1"/>
          </p:nvPr>
        </p:nvSpPr>
        <p:spPr>
          <a:xfrm>
            <a:off x="630936" y="2660904"/>
            <a:ext cx="4818888" cy="3547872"/>
          </a:xfrm>
        </p:spPr>
        <p:txBody>
          <a:bodyPr anchor="t">
            <a:normAutofit fontScale="25000" lnSpcReduction="20000"/>
          </a:bodyPr>
          <a:lstStyle/>
          <a:p>
            <a:pPr marL="0" indent="0">
              <a:lnSpc>
                <a:spcPct val="100000"/>
              </a:lnSpc>
              <a:buNone/>
            </a:pPr>
            <a:r>
              <a:rPr lang="en-US" sz="11200" b="1" dirty="0"/>
              <a:t>To address the crisis in Jordan, tapping deep groundwater reserves is seen as a viable solution. By accessing underground water sources, it offers a potential sustainable supply. However, the environmental impact and long-term consequences need to be carefully considered, along with the need for effective management and monitoring to ensure fair distribution and conservation of this crucial resource.</a:t>
            </a:r>
          </a:p>
          <a:p>
            <a:pPr>
              <a:lnSpc>
                <a:spcPct val="100000"/>
              </a:lnSpc>
            </a:pPr>
            <a:endParaRPr lang="en-US" sz="2600" b="1" dirty="0"/>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7" name="Graphic 6" descr="Rain">
            <a:extLst>
              <a:ext uri="{FF2B5EF4-FFF2-40B4-BE49-F238E27FC236}">
                <a16:creationId xmlns:a16="http://schemas.microsoft.com/office/drawing/2014/main" id="{182E7176-F820-1C77-4BDB-1FFF4C7D9A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32807107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A394-2D61-BE46-F5B1-0AA4627404E5}"/>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63DD4E5C-E954-7CC3-8735-F708FB27730D}"/>
              </a:ext>
            </a:extLst>
          </p:cNvPr>
          <p:cNvSpPr>
            <a:spLocks noGrp="1"/>
          </p:cNvSpPr>
          <p:nvPr>
            <p:ph idx="1"/>
          </p:nvPr>
        </p:nvSpPr>
        <p:spPr/>
        <p:txBody>
          <a:bodyPr/>
          <a:lstStyle/>
          <a:p>
            <a:r>
              <a:rPr lang="en-US" dirty="0">
                <a:effectLst/>
              </a:rPr>
              <a:t>The power of community-led advocacy: Key learnings from Jordan. Homepage. (2023, March 23). </a:t>
            </a:r>
            <a:r>
              <a:rPr lang="en-US" dirty="0">
                <a:effectLst/>
                <a:hlinkClick r:id="rId2"/>
              </a:rPr>
              <a:t>https://</a:t>
            </a:r>
            <a:r>
              <a:rPr lang="en-US" dirty="0" err="1">
                <a:effectLst/>
                <a:hlinkClick r:id="rId2"/>
              </a:rPr>
              <a:t>jordan.mercycorps.org</a:t>
            </a:r>
            <a:endParaRPr lang="en-CA" dirty="0">
              <a:effectLst/>
            </a:endParaRPr>
          </a:p>
          <a:p>
            <a:r>
              <a:rPr lang="en-US" dirty="0">
                <a:effectLst/>
              </a:rPr>
              <a:t>/ 2, M., 14, A., &amp;amp; 11, A. (n.d.). Ballard Brief. https://</a:t>
            </a:r>
            <a:r>
              <a:rPr lang="en-US" dirty="0" err="1">
                <a:effectLst/>
              </a:rPr>
              <a:t>ballardbrief.byu.edu</a:t>
            </a:r>
            <a:r>
              <a:rPr lang="en-US" dirty="0">
                <a:effectLst/>
              </a:rPr>
              <a:t>/ </a:t>
            </a:r>
            <a:endParaRPr lang="en-CA" dirty="0">
              <a:effectLst/>
            </a:endParaRPr>
          </a:p>
          <a:p>
            <a:r>
              <a:rPr lang="en-US" dirty="0">
                <a:effectLst/>
              </a:rPr>
              <a:t>University, S. (n.d.). Stanford News. </a:t>
            </a:r>
            <a:r>
              <a:rPr lang="en-US" dirty="0">
                <a:effectLst/>
                <a:hlinkClick r:id="rId3"/>
              </a:rPr>
              <a:t>https://news.stanford.edu</a:t>
            </a:r>
            <a:endParaRPr lang="en-CA" dirty="0">
              <a:effectLst/>
            </a:endParaRPr>
          </a:p>
          <a:p>
            <a:r>
              <a:rPr lang="en-US" dirty="0">
                <a:effectLst/>
              </a:rPr>
              <a:t>/ U.S. Agency for International Development. (2023, May 9). </a:t>
            </a:r>
            <a:endParaRPr lang="en-CA" dirty="0">
              <a:effectLst/>
            </a:endParaRPr>
          </a:p>
          <a:p>
            <a:r>
              <a:rPr lang="en-US" dirty="0">
                <a:effectLst/>
              </a:rPr>
              <a:t>https://www.usaid.gov/ https://www.unicef.org</a:t>
            </a:r>
          </a:p>
        </p:txBody>
      </p:sp>
    </p:spTree>
    <p:extLst>
      <p:ext uri="{BB962C8B-B14F-4D97-AF65-F5344CB8AC3E}">
        <p14:creationId xmlns:p14="http://schemas.microsoft.com/office/powerpoint/2010/main" val="1614069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SketchyVTI">
  <a:themeElements>
    <a:clrScheme name="AnalogousFromRegularSeedRightStep">
      <a:dk1>
        <a:srgbClr val="000000"/>
      </a:dk1>
      <a:lt1>
        <a:srgbClr val="FFFFFF"/>
      </a:lt1>
      <a:dk2>
        <a:srgbClr val="1B242F"/>
      </a:dk2>
      <a:lt2>
        <a:srgbClr val="F3F0F3"/>
      </a:lt2>
      <a:accent1>
        <a:srgbClr val="47B548"/>
      </a:accent1>
      <a:accent2>
        <a:srgbClr val="3BB16D"/>
      </a:accent2>
      <a:accent3>
        <a:srgbClr val="45B1A0"/>
      </a:accent3>
      <a:accent4>
        <a:srgbClr val="3B93B1"/>
      </a:accent4>
      <a:accent5>
        <a:srgbClr val="4D73C3"/>
      </a:accent5>
      <a:accent6>
        <a:srgbClr val="4C41B4"/>
      </a:accent6>
      <a:hlink>
        <a:srgbClr val="BF3FBD"/>
      </a:hlink>
      <a:folHlink>
        <a:srgbClr val="7F7F7F"/>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77</TotalTime>
  <Words>519</Words>
  <Application>Microsoft Office PowerPoint</Application>
  <PresentationFormat>Widescreen</PresentationFormat>
  <Paragraphs>23</Paragraphs>
  <Slides>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The Hand Bold</vt:lpstr>
      <vt:lpstr>The Serif Hand Black</vt:lpstr>
      <vt:lpstr>SketchyVTI</vt:lpstr>
      <vt:lpstr>Water Crisis</vt:lpstr>
      <vt:lpstr>What is water crisis?</vt:lpstr>
      <vt:lpstr>WHAT IS THE causes of water pollution in Jordan?</vt:lpstr>
      <vt:lpstr>What are the consequences of water pollution in Jordan?</vt:lpstr>
      <vt:lpstr>How is water pollution contributing to water shortages in Jordan?</vt:lpstr>
      <vt:lpstr>What are the pros and cons of planting seedlings in the desert to solve Jordan's water crisis?</vt:lpstr>
      <vt:lpstr>How can tapping deep groundwater reserves help address the water crisis in Jordan, and what challenges and considerations are involved?</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Crisis</dc:title>
  <dc:creator>sanad qussous</dc:creator>
  <cp:lastModifiedBy>sanad qussous</cp:lastModifiedBy>
  <cp:revision>5</cp:revision>
  <dcterms:created xsi:type="dcterms:W3CDTF">2023-05-16T11:22:57Z</dcterms:created>
  <dcterms:modified xsi:type="dcterms:W3CDTF">2023-05-17T15:48:35Z</dcterms:modified>
</cp:coreProperties>
</file>