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wn sws" userId="d17f32b1e38d232a" providerId="LiveId" clId="{A98E20E3-7F4E-4A6C-98B1-D6E70836412C}"/>
    <pc:docChg chg="undo custSel modSld">
      <pc:chgData name="awn sws" userId="d17f32b1e38d232a" providerId="LiveId" clId="{A98E20E3-7F4E-4A6C-98B1-D6E70836412C}" dt="2023-05-15T16:17:41.977" v="53" actId="403"/>
      <pc:docMkLst>
        <pc:docMk/>
      </pc:docMkLst>
      <pc:sldChg chg="modSp mod">
        <pc:chgData name="awn sws" userId="d17f32b1e38d232a" providerId="LiveId" clId="{A98E20E3-7F4E-4A6C-98B1-D6E70836412C}" dt="2023-05-15T16:17:41.977" v="53" actId="403"/>
        <pc:sldMkLst>
          <pc:docMk/>
          <pc:sldMk cId="3714134729" sldId="258"/>
        </pc:sldMkLst>
        <pc:spChg chg="mod">
          <ac:chgData name="awn sws" userId="d17f32b1e38d232a" providerId="LiveId" clId="{A98E20E3-7F4E-4A6C-98B1-D6E70836412C}" dt="2023-05-15T16:17:41.977" v="53" actId="403"/>
          <ac:spMkLst>
            <pc:docMk/>
            <pc:sldMk cId="3714134729" sldId="258"/>
            <ac:spMk id="3" creationId="{00000000-0000-0000-0000-000000000000}"/>
          </ac:spMkLst>
        </pc:spChg>
      </pc:sldChg>
      <pc:sldChg chg="modSp mod">
        <pc:chgData name="awn sws" userId="d17f32b1e38d232a" providerId="LiveId" clId="{A98E20E3-7F4E-4A6C-98B1-D6E70836412C}" dt="2023-05-14T08:04:08.231" v="28" actId="20577"/>
        <pc:sldMkLst>
          <pc:docMk/>
          <pc:sldMk cId="1018099895" sldId="259"/>
        </pc:sldMkLst>
        <pc:spChg chg="mod">
          <ac:chgData name="awn sws" userId="d17f32b1e38d232a" providerId="LiveId" clId="{A98E20E3-7F4E-4A6C-98B1-D6E70836412C}" dt="2023-05-14T08:04:08.231" v="28" actId="20577"/>
          <ac:spMkLst>
            <pc:docMk/>
            <pc:sldMk cId="1018099895" sldId="259"/>
            <ac:spMk id="3" creationId="{00000000-0000-0000-0000-000000000000}"/>
          </ac:spMkLst>
        </pc:spChg>
      </pc:sldChg>
      <pc:sldChg chg="modSp mod">
        <pc:chgData name="awn sws" userId="d17f32b1e38d232a" providerId="LiveId" clId="{A98E20E3-7F4E-4A6C-98B1-D6E70836412C}" dt="2023-05-14T08:05:38.167" v="43" actId="14100"/>
        <pc:sldMkLst>
          <pc:docMk/>
          <pc:sldMk cId="3989230746" sldId="260"/>
        </pc:sldMkLst>
        <pc:spChg chg="mod">
          <ac:chgData name="awn sws" userId="d17f32b1e38d232a" providerId="LiveId" clId="{A98E20E3-7F4E-4A6C-98B1-D6E70836412C}" dt="2023-05-14T08:05:38.167" v="43" actId="14100"/>
          <ac:spMkLst>
            <pc:docMk/>
            <pc:sldMk cId="3989230746" sldId="260"/>
            <ac:spMk id="3" creationId="{00000000-0000-0000-0000-000000000000}"/>
          </ac:spMkLst>
        </pc:spChg>
      </pc:sldChg>
      <pc:sldChg chg="modSp mod">
        <pc:chgData name="awn sws" userId="d17f32b1e38d232a" providerId="LiveId" clId="{A98E20E3-7F4E-4A6C-98B1-D6E70836412C}" dt="2023-05-14T08:05:46.077" v="45" actId="27636"/>
        <pc:sldMkLst>
          <pc:docMk/>
          <pc:sldMk cId="930931883" sldId="261"/>
        </pc:sldMkLst>
        <pc:spChg chg="mod">
          <ac:chgData name="awn sws" userId="d17f32b1e38d232a" providerId="LiveId" clId="{A98E20E3-7F4E-4A6C-98B1-D6E70836412C}" dt="2023-05-14T08:05:46.077" v="45" actId="27636"/>
          <ac:spMkLst>
            <pc:docMk/>
            <pc:sldMk cId="930931883" sldId="261"/>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266CB0A-DF08-4926-8411-A4F021319BDA}" type="datetimeFigureOut">
              <a:rPr lang="en-US" smtClean="0"/>
              <a:t>5/15/2023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BEF3B51-1DD9-41AA-B4D1-92A611ACC12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0488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66CB0A-DF08-4926-8411-A4F021319BDA}" type="datetimeFigureOut">
              <a:rPr lang="en-US" smtClean="0"/>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EF3B51-1DD9-41AA-B4D1-92A611ACC122}" type="slidenum">
              <a:rPr lang="en-US" smtClean="0"/>
              <a:t>‹#›</a:t>
            </a:fld>
            <a:endParaRPr lang="en-US"/>
          </a:p>
        </p:txBody>
      </p:sp>
    </p:spTree>
    <p:extLst>
      <p:ext uri="{BB962C8B-B14F-4D97-AF65-F5344CB8AC3E}">
        <p14:creationId xmlns:p14="http://schemas.microsoft.com/office/powerpoint/2010/main" val="1830999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66CB0A-DF08-4926-8411-A4F021319BDA}"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F3B51-1DD9-41AA-B4D1-92A611ACC12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0576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66CB0A-DF08-4926-8411-A4F021319BDA}"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F3B51-1DD9-41AA-B4D1-92A611ACC12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7199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66CB0A-DF08-4926-8411-A4F021319BDA}"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F3B51-1DD9-41AA-B4D1-92A611ACC122}" type="slidenum">
              <a:rPr lang="en-US" smtClean="0"/>
              <a:t>‹#›</a:t>
            </a:fld>
            <a:endParaRPr lang="en-US"/>
          </a:p>
        </p:txBody>
      </p:sp>
    </p:spTree>
    <p:extLst>
      <p:ext uri="{BB962C8B-B14F-4D97-AF65-F5344CB8AC3E}">
        <p14:creationId xmlns:p14="http://schemas.microsoft.com/office/powerpoint/2010/main" val="4142445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66CB0A-DF08-4926-8411-A4F021319BDA}"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F3B51-1DD9-41AA-B4D1-92A611ACC12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2024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66CB0A-DF08-4926-8411-A4F021319BDA}"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F3B51-1DD9-41AA-B4D1-92A611ACC12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3403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66CB0A-DF08-4926-8411-A4F021319BDA}"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F3B51-1DD9-41AA-B4D1-92A611ACC12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5255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66CB0A-DF08-4926-8411-A4F021319BDA}"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F3B51-1DD9-41AA-B4D1-92A611ACC12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074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66CB0A-DF08-4926-8411-A4F021319BDA}"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F3B51-1DD9-41AA-B4D1-92A611ACC122}" type="slidenum">
              <a:rPr lang="en-US" smtClean="0"/>
              <a:t>‹#›</a:t>
            </a:fld>
            <a:endParaRPr lang="en-US"/>
          </a:p>
        </p:txBody>
      </p:sp>
    </p:spTree>
    <p:extLst>
      <p:ext uri="{BB962C8B-B14F-4D97-AF65-F5344CB8AC3E}">
        <p14:creationId xmlns:p14="http://schemas.microsoft.com/office/powerpoint/2010/main" val="329974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66CB0A-DF08-4926-8411-A4F021319BDA}" type="datetimeFigureOut">
              <a:rPr lang="en-US" smtClean="0"/>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EF3B51-1DD9-41AA-B4D1-92A611ACC12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5248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66CB0A-DF08-4926-8411-A4F021319BDA}" type="datetimeFigureOut">
              <a:rPr lang="en-US" smtClean="0"/>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EF3B51-1DD9-41AA-B4D1-92A611ACC122}" type="slidenum">
              <a:rPr lang="en-US" smtClean="0"/>
              <a:t>‹#›</a:t>
            </a:fld>
            <a:endParaRPr lang="en-US"/>
          </a:p>
        </p:txBody>
      </p:sp>
    </p:spTree>
    <p:extLst>
      <p:ext uri="{BB962C8B-B14F-4D97-AF65-F5344CB8AC3E}">
        <p14:creationId xmlns:p14="http://schemas.microsoft.com/office/powerpoint/2010/main" val="407418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66CB0A-DF08-4926-8411-A4F021319BDA}" type="datetimeFigureOut">
              <a:rPr lang="en-US" smtClean="0"/>
              <a:t>5/15/2023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EF3B51-1DD9-41AA-B4D1-92A611ACC12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462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66CB0A-DF08-4926-8411-A4F021319BDA}" type="datetimeFigureOut">
              <a:rPr lang="en-US" smtClean="0"/>
              <a:t>5/15/2023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EF3B51-1DD9-41AA-B4D1-92A611ACC12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1277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6CB0A-DF08-4926-8411-A4F021319BDA}" type="datetimeFigureOut">
              <a:rPr lang="en-US" smtClean="0"/>
              <a:t>5/15/2023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EF3B51-1DD9-41AA-B4D1-92A611ACC122}" type="slidenum">
              <a:rPr lang="en-US" smtClean="0"/>
              <a:t>‹#›</a:t>
            </a:fld>
            <a:endParaRPr lang="en-US"/>
          </a:p>
        </p:txBody>
      </p:sp>
    </p:spTree>
    <p:extLst>
      <p:ext uri="{BB962C8B-B14F-4D97-AF65-F5344CB8AC3E}">
        <p14:creationId xmlns:p14="http://schemas.microsoft.com/office/powerpoint/2010/main" val="324909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66CB0A-DF08-4926-8411-A4F021319BDA}" type="datetimeFigureOut">
              <a:rPr lang="en-US" smtClean="0"/>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EF3B51-1DD9-41AA-B4D1-92A611ACC12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2930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66CB0A-DF08-4926-8411-A4F021319BDA}" type="datetimeFigureOut">
              <a:rPr lang="en-US" smtClean="0"/>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EF3B51-1DD9-41AA-B4D1-92A611ACC122}" type="slidenum">
              <a:rPr lang="en-US" smtClean="0"/>
              <a:t>‹#›</a:t>
            </a:fld>
            <a:endParaRPr lang="en-US"/>
          </a:p>
        </p:txBody>
      </p:sp>
    </p:spTree>
    <p:extLst>
      <p:ext uri="{BB962C8B-B14F-4D97-AF65-F5344CB8AC3E}">
        <p14:creationId xmlns:p14="http://schemas.microsoft.com/office/powerpoint/2010/main" val="3521369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266CB0A-DF08-4926-8411-A4F021319BDA}" type="datetimeFigureOut">
              <a:rPr lang="en-US" smtClean="0"/>
              <a:t>5/15/2023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BEF3B51-1DD9-41AA-B4D1-92A611ACC122}" type="slidenum">
              <a:rPr lang="en-US" smtClean="0"/>
              <a:t>‹#›</a:t>
            </a:fld>
            <a:endParaRPr lang="en-US"/>
          </a:p>
        </p:txBody>
      </p:sp>
    </p:spTree>
    <p:extLst>
      <p:ext uri="{BB962C8B-B14F-4D97-AF65-F5344CB8AC3E}">
        <p14:creationId xmlns:p14="http://schemas.microsoft.com/office/powerpoint/2010/main" val="2036025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Substances</a:t>
            </a:r>
          </a:p>
        </p:txBody>
      </p:sp>
      <p:sp>
        <p:nvSpPr>
          <p:cNvPr id="3" name="Subtitle 2"/>
          <p:cNvSpPr>
            <a:spLocks noGrp="1"/>
          </p:cNvSpPr>
          <p:nvPr>
            <p:ph type="subTitle" idx="1"/>
          </p:nvPr>
        </p:nvSpPr>
        <p:spPr/>
        <p:txBody>
          <a:bodyPr/>
          <a:lstStyle/>
          <a:p>
            <a:r>
              <a:rPr lang="en-US" b="1" dirty="0"/>
              <a:t>By: Abdulrahman Tubeileh, Awn Sweiss, Michael Madanat, Yazan Khoury</a:t>
            </a:r>
          </a:p>
        </p:txBody>
      </p:sp>
    </p:spTree>
    <p:extLst>
      <p:ext uri="{BB962C8B-B14F-4D97-AF65-F5344CB8AC3E}">
        <p14:creationId xmlns:p14="http://schemas.microsoft.com/office/powerpoint/2010/main" val="387553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031" y="1068511"/>
            <a:ext cx="9306656" cy="637198"/>
          </a:xfrm>
        </p:spPr>
        <p:txBody>
          <a:bodyPr>
            <a:normAutofit/>
          </a:bodyPr>
          <a:lstStyle/>
          <a:p>
            <a:pPr algn="ctr"/>
            <a:r>
              <a:rPr lang="en-US" sz="2800" b="1" u="sng" dirty="0">
                <a:solidFill>
                  <a:srgbClr val="FF0000"/>
                </a:solidFill>
              </a:rPr>
              <a:t>How do </a:t>
            </a:r>
            <a:r>
              <a:rPr lang="en-US" sz="2500" b="1" u="sng" dirty="0">
                <a:solidFill>
                  <a:srgbClr val="FF0000"/>
                </a:solidFill>
              </a:rPr>
              <a:t>substances</a:t>
            </a:r>
            <a:r>
              <a:rPr lang="en-US" sz="2800" b="1" u="sng" dirty="0">
                <a:solidFill>
                  <a:srgbClr val="FF0000"/>
                </a:solidFill>
              </a:rPr>
              <a:t> react with water</a:t>
            </a:r>
          </a:p>
        </p:txBody>
      </p:sp>
      <p:sp>
        <p:nvSpPr>
          <p:cNvPr id="3" name="Content Placeholder 2"/>
          <p:cNvSpPr>
            <a:spLocks noGrp="1"/>
          </p:cNvSpPr>
          <p:nvPr>
            <p:ph idx="1"/>
          </p:nvPr>
        </p:nvSpPr>
        <p:spPr>
          <a:xfrm>
            <a:off x="1116623" y="2092570"/>
            <a:ext cx="9481036" cy="3719146"/>
          </a:xfrm>
        </p:spPr>
        <p:txBody>
          <a:bodyPr>
            <a:normAutofit fontScale="47500" lnSpcReduction="20000"/>
          </a:bodyPr>
          <a:lstStyle/>
          <a:p>
            <a:pPr marL="0" indent="0" algn="ctr">
              <a:buNone/>
            </a:pPr>
            <a:r>
              <a:rPr lang="en-US" sz="4000" b="1" dirty="0"/>
              <a:t>Magnesium(Mg) </a:t>
            </a:r>
          </a:p>
          <a:p>
            <a:pPr marL="0" indent="0">
              <a:buNone/>
            </a:pPr>
            <a:endParaRPr lang="en-US" b="1" dirty="0"/>
          </a:p>
          <a:p>
            <a:pPr marL="0" indent="0">
              <a:buNone/>
            </a:pPr>
            <a:r>
              <a:rPr lang="en-US" sz="3300" b="1" dirty="0"/>
              <a:t>Magnesium hydroxide and hydrogen are formed when magnesium reacts with hot water and sometimes with water vapor. Magnesium does not react with cold water because it is coated with insoluble Magnesium hydroxide, which prevents water from coming into contact with it.</a:t>
            </a:r>
          </a:p>
          <a:p>
            <a:pPr marL="0" indent="0">
              <a:buNone/>
            </a:pPr>
            <a:r>
              <a:rPr lang="en-US" sz="3300" b="1" dirty="0"/>
              <a:t>A scientist uses magnesium in medicine. It's commonly used to treat skin issues, attention deficit hyperactivity disorder (ADHD), anxiety, mania, and post-surgery recuperation, among other things.</a:t>
            </a:r>
          </a:p>
          <a:p>
            <a:pPr marL="0" indent="0">
              <a:buNone/>
            </a:pPr>
            <a:r>
              <a:rPr lang="en-US" sz="3600" b="1" dirty="0">
                <a:solidFill>
                  <a:srgbClr val="FF0000"/>
                </a:solidFill>
              </a:rPr>
              <a:t>Result: </a:t>
            </a:r>
            <a:r>
              <a:rPr lang="en-US" sz="2900" b="1" dirty="0"/>
              <a:t>Mg(OH)2</a:t>
            </a:r>
            <a:endParaRPr lang="en-US" sz="2900" b="1" dirty="0">
              <a:solidFill>
                <a:srgbClr val="FF0000"/>
              </a:solidFill>
            </a:endParaRPr>
          </a:p>
          <a:p>
            <a:pPr marL="0" indent="0">
              <a:buNone/>
            </a:pPr>
            <a:endParaRPr lang="en-US" sz="2900" b="1" dirty="0"/>
          </a:p>
          <a:p>
            <a:pPr marL="0" indent="0">
              <a:buNone/>
            </a:pPr>
            <a:r>
              <a:rPr lang="en-US" sz="3300" b="1" dirty="0"/>
              <a:t>Boiling point:</a:t>
            </a:r>
            <a:r>
              <a:rPr lang="en-US" sz="2900" b="1" dirty="0"/>
              <a:t> </a:t>
            </a:r>
            <a:r>
              <a:rPr lang="en-US" sz="2900" b="1" dirty="0">
                <a:solidFill>
                  <a:srgbClr val="FF0000"/>
                </a:solidFill>
              </a:rPr>
              <a:t>1,091 °C</a:t>
            </a:r>
          </a:p>
          <a:p>
            <a:pPr marL="0" indent="0">
              <a:buNone/>
            </a:pPr>
            <a:r>
              <a:rPr lang="en-US" sz="3300" b="1" dirty="0"/>
              <a:t>Melting point: </a:t>
            </a:r>
            <a:r>
              <a:rPr lang="en-US" sz="2900" b="1" dirty="0">
                <a:solidFill>
                  <a:srgbClr val="FF0000"/>
                </a:solidFill>
              </a:rPr>
              <a:t>650 °C</a:t>
            </a:r>
            <a:r>
              <a:rPr lang="en-US" sz="4400" b="1" dirty="0">
                <a:solidFill>
                  <a:srgbClr val="FF0000"/>
                </a:solidFill>
              </a:rPr>
              <a:t> </a:t>
            </a:r>
          </a:p>
          <a:p>
            <a:pPr marL="0" indent="0">
              <a:buNone/>
            </a:pPr>
            <a:r>
              <a:rPr lang="en-US" sz="3300" b="1" dirty="0"/>
              <a:t>Density: </a:t>
            </a:r>
            <a:r>
              <a:rPr lang="en-US" sz="2900" b="1" dirty="0">
                <a:solidFill>
                  <a:srgbClr val="FF0000"/>
                </a:solidFill>
              </a:rPr>
              <a:t>1.738 g/cm³</a:t>
            </a:r>
            <a:endParaRPr lang="en-US" sz="4400" b="1" dirty="0">
              <a:solidFill>
                <a:srgbClr val="FF0000"/>
              </a:solidFill>
            </a:endParaRPr>
          </a:p>
        </p:txBody>
      </p:sp>
    </p:spTree>
    <p:extLst>
      <p:ext uri="{BB962C8B-B14F-4D97-AF65-F5344CB8AC3E}">
        <p14:creationId xmlns:p14="http://schemas.microsoft.com/office/powerpoint/2010/main" val="3178854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761" y="967152"/>
            <a:ext cx="8469919" cy="703385"/>
          </a:xfrm>
        </p:spPr>
        <p:txBody>
          <a:bodyPr>
            <a:noAutofit/>
          </a:bodyPr>
          <a:lstStyle/>
          <a:p>
            <a:r>
              <a:rPr lang="en-US" sz="2500" b="1" u="sng" dirty="0">
                <a:solidFill>
                  <a:srgbClr val="FF0000"/>
                </a:solidFill>
              </a:rPr>
              <a:t>How do substances react with water</a:t>
            </a:r>
            <a:endParaRPr lang="en-US" sz="2500" dirty="0"/>
          </a:p>
        </p:txBody>
      </p:sp>
      <p:sp>
        <p:nvSpPr>
          <p:cNvPr id="3" name="Content Placeholder 2"/>
          <p:cNvSpPr>
            <a:spLocks noGrp="1"/>
          </p:cNvSpPr>
          <p:nvPr>
            <p:ph idx="1"/>
          </p:nvPr>
        </p:nvSpPr>
        <p:spPr>
          <a:xfrm>
            <a:off x="1213338" y="1670538"/>
            <a:ext cx="9683259" cy="4026878"/>
          </a:xfrm>
        </p:spPr>
        <p:txBody>
          <a:bodyPr>
            <a:normAutofit fontScale="25000" lnSpcReduction="20000"/>
          </a:bodyPr>
          <a:lstStyle/>
          <a:p>
            <a:pPr marL="0" indent="0" algn="ctr">
              <a:buNone/>
            </a:pPr>
            <a:endParaRPr lang="en-US" sz="3500" b="1" dirty="0">
              <a:solidFill>
                <a:schemeClr val="tx1"/>
              </a:solidFill>
            </a:endParaRPr>
          </a:p>
          <a:p>
            <a:pPr marL="0" indent="0">
              <a:buNone/>
            </a:pPr>
            <a:endParaRPr lang="en-US" b="1" dirty="0">
              <a:solidFill>
                <a:schemeClr val="tx1"/>
              </a:solidFill>
            </a:endParaRPr>
          </a:p>
          <a:p>
            <a:pPr marL="0" indent="0" algn="ctr">
              <a:buNone/>
            </a:pPr>
            <a:r>
              <a:rPr lang="en-US" sz="8800" b="1" dirty="0">
                <a:solidFill>
                  <a:schemeClr val="tx1"/>
                </a:solidFill>
              </a:rPr>
              <a:t>Sodium(Na)</a:t>
            </a:r>
            <a:endParaRPr lang="en-US" sz="6400" b="1" dirty="0">
              <a:solidFill>
                <a:schemeClr val="tx1"/>
              </a:solidFill>
            </a:endParaRPr>
          </a:p>
          <a:p>
            <a:pPr marL="0" indent="0">
              <a:buNone/>
            </a:pPr>
            <a:r>
              <a:rPr lang="en-US" sz="7200" b="1" dirty="0"/>
              <a:t>Sodium readily interacts with water.</a:t>
            </a:r>
          </a:p>
          <a:p>
            <a:pPr marL="0" indent="0">
              <a:buNone/>
            </a:pPr>
            <a:r>
              <a:rPr lang="en-US" sz="7200" b="1" dirty="0"/>
              <a:t>It reacts vigorously with water to produce a solution of sodium hydroxide and hydrogen gas. The nature of the reaction is very exothermic. The solution of sodium hydroxide results from the simple evolution of hydrogen gas, which occurs naturally as a vapor.</a:t>
            </a:r>
            <a:endParaRPr lang="en-US" sz="7200" b="1" dirty="0">
              <a:solidFill>
                <a:schemeClr val="tx1"/>
              </a:solidFill>
            </a:endParaRPr>
          </a:p>
          <a:p>
            <a:pPr marL="0" indent="0">
              <a:buNone/>
            </a:pPr>
            <a:r>
              <a:rPr lang="en-US" sz="8000" b="1" dirty="0">
                <a:solidFill>
                  <a:srgbClr val="FF0000"/>
                </a:solidFill>
              </a:rPr>
              <a:t>Result: </a:t>
            </a:r>
            <a:r>
              <a:rPr lang="en-US" sz="6400" b="1" dirty="0" err="1"/>
              <a:t>NaOH</a:t>
            </a:r>
            <a:endParaRPr lang="en-US" sz="6400" b="1" dirty="0">
              <a:solidFill>
                <a:srgbClr val="FF0000"/>
              </a:solidFill>
            </a:endParaRPr>
          </a:p>
          <a:p>
            <a:pPr marL="0" indent="0">
              <a:buNone/>
            </a:pPr>
            <a:endParaRPr lang="en-US" b="1" dirty="0">
              <a:solidFill>
                <a:schemeClr val="tx1"/>
              </a:solidFill>
            </a:endParaRPr>
          </a:p>
          <a:p>
            <a:pPr marL="0" indent="0">
              <a:buNone/>
            </a:pPr>
            <a:endParaRPr lang="en-US" b="1" dirty="0">
              <a:solidFill>
                <a:schemeClr val="tx1"/>
              </a:solidFill>
            </a:endParaRPr>
          </a:p>
          <a:p>
            <a:pPr marL="0" indent="0">
              <a:buNone/>
            </a:pPr>
            <a:endParaRPr lang="en-US" b="1" dirty="0">
              <a:solidFill>
                <a:schemeClr val="tx1"/>
              </a:solidFill>
            </a:endParaRPr>
          </a:p>
          <a:p>
            <a:pPr marL="0" indent="0">
              <a:buNone/>
            </a:pPr>
            <a:r>
              <a:rPr lang="en-US" sz="6400" b="1" dirty="0">
                <a:solidFill>
                  <a:schemeClr val="tx1"/>
                </a:solidFill>
              </a:rPr>
              <a:t>Boiling point:   </a:t>
            </a:r>
            <a:r>
              <a:rPr lang="en-US" sz="6400" b="1" dirty="0">
                <a:solidFill>
                  <a:srgbClr val="FF0000"/>
                </a:solidFill>
              </a:rPr>
              <a:t>882.8 °C</a:t>
            </a:r>
          </a:p>
          <a:p>
            <a:pPr marL="0" indent="0">
              <a:buNone/>
            </a:pPr>
            <a:r>
              <a:rPr lang="en-US" sz="6400" b="1" dirty="0">
                <a:solidFill>
                  <a:schemeClr val="tx1"/>
                </a:solidFill>
              </a:rPr>
              <a:t>Melting point:</a:t>
            </a:r>
            <a:r>
              <a:rPr lang="en-US" sz="6400" b="1" dirty="0"/>
              <a:t>  </a:t>
            </a:r>
            <a:r>
              <a:rPr lang="en-US" sz="6400" b="1" dirty="0">
                <a:solidFill>
                  <a:srgbClr val="FF0000"/>
                </a:solidFill>
              </a:rPr>
              <a:t>97.79 °C</a:t>
            </a:r>
          </a:p>
          <a:p>
            <a:pPr marL="0" indent="0">
              <a:buNone/>
            </a:pPr>
            <a:r>
              <a:rPr lang="en-US" sz="6400" b="1" dirty="0">
                <a:solidFill>
                  <a:schemeClr val="tx1"/>
                </a:solidFill>
              </a:rPr>
              <a:t>Density:</a:t>
            </a:r>
            <a:r>
              <a:rPr lang="en-US" dirty="0"/>
              <a:t>    		</a:t>
            </a:r>
            <a:r>
              <a:rPr lang="en-US" sz="6400" b="1" dirty="0">
                <a:solidFill>
                  <a:srgbClr val="FF0000"/>
                </a:solidFill>
              </a:rPr>
              <a:t>0.971 g/cm</a:t>
            </a:r>
            <a:r>
              <a:rPr lang="en-US" sz="6600" b="1" dirty="0">
                <a:solidFill>
                  <a:srgbClr val="FF0000"/>
                </a:solidFill>
              </a:rPr>
              <a:t>³</a:t>
            </a:r>
            <a:endParaRPr lang="en-US" sz="8800" b="1" dirty="0">
              <a:solidFill>
                <a:srgbClr val="FF0000"/>
              </a:solidFill>
            </a:endParaRPr>
          </a:p>
          <a:p>
            <a:pPr marL="0" indent="0">
              <a:buNone/>
            </a:pPr>
            <a:endParaRPr lang="en-US" sz="6400" b="1" dirty="0">
              <a:solidFill>
                <a:srgbClr val="FF0000"/>
              </a:solidFill>
            </a:endParaRPr>
          </a:p>
        </p:txBody>
      </p:sp>
    </p:spTree>
    <p:extLst>
      <p:ext uri="{BB962C8B-B14F-4D97-AF65-F5344CB8AC3E}">
        <p14:creationId xmlns:p14="http://schemas.microsoft.com/office/powerpoint/2010/main" val="1018099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0538" y="1037491"/>
            <a:ext cx="8475784" cy="457201"/>
          </a:xfrm>
        </p:spPr>
        <p:txBody>
          <a:bodyPr>
            <a:normAutofit fontScale="90000"/>
          </a:bodyPr>
          <a:lstStyle/>
          <a:p>
            <a:r>
              <a:rPr lang="en-US" sz="2800" b="1" u="sng" dirty="0">
                <a:solidFill>
                  <a:srgbClr val="FF0000"/>
                </a:solidFill>
              </a:rPr>
              <a:t>How do substances react with water </a:t>
            </a:r>
            <a:endParaRPr lang="en-US" sz="2800" b="1" dirty="0"/>
          </a:p>
        </p:txBody>
      </p:sp>
      <p:sp>
        <p:nvSpPr>
          <p:cNvPr id="3" name="Content Placeholder 2"/>
          <p:cNvSpPr>
            <a:spLocks noGrp="1"/>
          </p:cNvSpPr>
          <p:nvPr>
            <p:ph idx="1"/>
          </p:nvPr>
        </p:nvSpPr>
        <p:spPr>
          <a:xfrm>
            <a:off x="1295401" y="2110154"/>
            <a:ext cx="9601196" cy="3765714"/>
          </a:xfrm>
        </p:spPr>
        <p:txBody>
          <a:bodyPr>
            <a:normAutofit fontScale="25000" lnSpcReduction="20000"/>
          </a:bodyPr>
          <a:lstStyle/>
          <a:p>
            <a:pPr marL="0" indent="0" algn="ctr">
              <a:buNone/>
            </a:pPr>
            <a:r>
              <a:rPr lang="en-US" sz="9600" b="1" dirty="0"/>
              <a:t>Calcium(Ca)</a:t>
            </a:r>
          </a:p>
          <a:p>
            <a:pPr marL="0" indent="0">
              <a:buNone/>
            </a:pPr>
            <a:endParaRPr lang="en-US" sz="2100" b="1" dirty="0"/>
          </a:p>
          <a:p>
            <a:pPr marL="0" indent="0">
              <a:buNone/>
            </a:pPr>
            <a:r>
              <a:rPr lang="en-US" sz="7200" b="1" dirty="0"/>
              <a:t>In this case, calcium reacts less vigorously with water to form calcium hydroxide and hydrogen gas.</a:t>
            </a:r>
          </a:p>
          <a:p>
            <a:pPr marL="0" indent="0">
              <a:buNone/>
            </a:pPr>
            <a:r>
              <a:rPr lang="en-US" sz="7200" b="1" dirty="0"/>
              <a:t>After the reaction is complete we observe that the metal floats in water because of the hydrogen gas which sticks to the surface of the metal.</a:t>
            </a:r>
          </a:p>
          <a:p>
            <a:pPr marL="0" indent="0">
              <a:buNone/>
            </a:pPr>
            <a:r>
              <a:rPr lang="en-US" sz="7200" b="1" dirty="0">
                <a:solidFill>
                  <a:srgbClr val="FF0000"/>
                </a:solidFill>
              </a:rPr>
              <a:t>Result: </a:t>
            </a:r>
            <a:r>
              <a:rPr lang="en-US" sz="7200" b="1" dirty="0"/>
              <a:t>Ca(OH)₂</a:t>
            </a:r>
            <a:endParaRPr lang="en-US" sz="7200" b="1" dirty="0">
              <a:solidFill>
                <a:srgbClr val="FF0000"/>
              </a:solidFill>
            </a:endParaRPr>
          </a:p>
          <a:p>
            <a:pPr marL="0" indent="0">
              <a:buNone/>
            </a:pPr>
            <a:endParaRPr lang="en-US" sz="7200" b="1" dirty="0">
              <a:solidFill>
                <a:schemeClr val="tx1"/>
              </a:solidFill>
            </a:endParaRPr>
          </a:p>
          <a:p>
            <a:pPr marL="0" indent="0">
              <a:buNone/>
            </a:pPr>
            <a:r>
              <a:rPr lang="en-US" sz="7200" b="1" dirty="0">
                <a:solidFill>
                  <a:schemeClr val="tx1"/>
                </a:solidFill>
              </a:rPr>
              <a:t>Boiling point:  </a:t>
            </a:r>
            <a:r>
              <a:rPr lang="en-US" sz="7200" b="1" dirty="0">
                <a:solidFill>
                  <a:srgbClr val="FF0000"/>
                </a:solidFill>
              </a:rPr>
              <a:t>1,484 °C</a:t>
            </a:r>
          </a:p>
          <a:p>
            <a:pPr marL="0" indent="0">
              <a:buNone/>
            </a:pPr>
            <a:r>
              <a:rPr lang="en-US" sz="7200" b="1" dirty="0">
                <a:solidFill>
                  <a:schemeClr val="tx1"/>
                </a:solidFill>
              </a:rPr>
              <a:t>Melting point : </a:t>
            </a:r>
            <a:r>
              <a:rPr lang="en-US" sz="7200" b="1" dirty="0">
                <a:solidFill>
                  <a:srgbClr val="FF0000"/>
                </a:solidFill>
              </a:rPr>
              <a:t>842 °C</a:t>
            </a:r>
          </a:p>
          <a:p>
            <a:pPr marL="0" indent="0">
              <a:buNone/>
            </a:pPr>
            <a:r>
              <a:rPr lang="en-US" sz="7200" b="1" dirty="0">
                <a:solidFill>
                  <a:schemeClr val="tx1"/>
                </a:solidFill>
              </a:rPr>
              <a:t>Density: 	 	  </a:t>
            </a:r>
            <a:r>
              <a:rPr lang="en-US" sz="7200" b="1" dirty="0">
                <a:solidFill>
                  <a:srgbClr val="FF0000"/>
                </a:solidFill>
              </a:rPr>
              <a:t>1.55 g/cm</a:t>
            </a:r>
            <a:r>
              <a:rPr lang="en-US" sz="7200" b="1" baseline="30000" dirty="0">
                <a:solidFill>
                  <a:srgbClr val="FF0000"/>
                </a:solidFill>
              </a:rPr>
              <a:t>3</a:t>
            </a:r>
            <a:endParaRPr lang="en-US" sz="7200" b="1" dirty="0">
              <a:solidFill>
                <a:srgbClr val="FF0000"/>
              </a:solidFill>
            </a:endParaRPr>
          </a:p>
          <a:p>
            <a:pPr marL="0" indent="0">
              <a:buNone/>
            </a:pPr>
            <a:endParaRPr lang="en-US" sz="7200"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r>
              <a:rPr lang="en-US" b="1" dirty="0"/>
              <a:t> </a:t>
            </a:r>
          </a:p>
        </p:txBody>
      </p:sp>
    </p:spTree>
    <p:extLst>
      <p:ext uri="{BB962C8B-B14F-4D97-AF65-F5344CB8AC3E}">
        <p14:creationId xmlns:p14="http://schemas.microsoft.com/office/powerpoint/2010/main" val="3714134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2423" y="1166773"/>
            <a:ext cx="8804028" cy="494974"/>
          </a:xfrm>
        </p:spPr>
        <p:txBody>
          <a:bodyPr>
            <a:normAutofit/>
          </a:bodyPr>
          <a:lstStyle/>
          <a:p>
            <a:r>
              <a:rPr lang="en-US" sz="2500" b="1" u="sng" dirty="0">
                <a:solidFill>
                  <a:srgbClr val="FF0000"/>
                </a:solidFill>
              </a:rPr>
              <a:t>How do substances react with water </a:t>
            </a:r>
            <a:endParaRPr lang="en-US" sz="2500" dirty="0"/>
          </a:p>
        </p:txBody>
      </p:sp>
      <p:sp>
        <p:nvSpPr>
          <p:cNvPr id="3" name="Content Placeholder 2"/>
          <p:cNvSpPr>
            <a:spLocks noGrp="1"/>
          </p:cNvSpPr>
          <p:nvPr>
            <p:ph idx="1"/>
          </p:nvPr>
        </p:nvSpPr>
        <p:spPr>
          <a:xfrm>
            <a:off x="1281953" y="2083776"/>
            <a:ext cx="9614644" cy="3384695"/>
          </a:xfrm>
        </p:spPr>
        <p:txBody>
          <a:bodyPr>
            <a:normAutofit/>
          </a:bodyPr>
          <a:lstStyle/>
          <a:p>
            <a:pPr marL="0" indent="0" algn="ctr">
              <a:buNone/>
            </a:pPr>
            <a:r>
              <a:rPr lang="en-US" sz="2100" b="1" dirty="0"/>
              <a:t>Potassium(K)</a:t>
            </a:r>
          </a:p>
          <a:p>
            <a:pPr marL="0" indent="0">
              <a:buNone/>
            </a:pPr>
            <a:r>
              <a:rPr lang="en-US" sz="1800" b="1" dirty="0"/>
              <a:t>When Potassium reacted with water it produces potassium hydroxide and hydrogen with a large amount of heat. Since heat evolved in this reaction. So, this is an example of an Exothermic reaction</a:t>
            </a:r>
          </a:p>
          <a:p>
            <a:pPr marL="0" indent="0">
              <a:buNone/>
            </a:pPr>
            <a:r>
              <a:rPr lang="en-US" sz="2000" b="1" dirty="0">
                <a:solidFill>
                  <a:srgbClr val="FF0000"/>
                </a:solidFill>
              </a:rPr>
              <a:t>Result: </a:t>
            </a:r>
            <a:r>
              <a:rPr lang="en-US" sz="1600" b="1" dirty="0"/>
              <a:t>KOH</a:t>
            </a:r>
            <a:endParaRPr lang="en-US" sz="1800" b="1" dirty="0"/>
          </a:p>
          <a:p>
            <a:pPr marL="0" indent="0">
              <a:buNone/>
            </a:pPr>
            <a:r>
              <a:rPr lang="en-US" sz="1800" b="1" dirty="0">
                <a:solidFill>
                  <a:schemeClr val="tx1"/>
                </a:solidFill>
              </a:rPr>
              <a:t>Boiling point: </a:t>
            </a:r>
            <a:r>
              <a:rPr lang="en-US" sz="1600" b="1" dirty="0">
                <a:solidFill>
                  <a:srgbClr val="FF0000"/>
                </a:solidFill>
              </a:rPr>
              <a:t>758.8 °C</a:t>
            </a:r>
          </a:p>
          <a:p>
            <a:pPr marL="0" indent="0">
              <a:buNone/>
            </a:pPr>
            <a:r>
              <a:rPr lang="en-US" sz="1800" b="1" dirty="0">
                <a:solidFill>
                  <a:schemeClr val="tx1"/>
                </a:solidFill>
              </a:rPr>
              <a:t>Melting point:</a:t>
            </a:r>
            <a:r>
              <a:rPr lang="en-US" sz="1800" dirty="0">
                <a:solidFill>
                  <a:srgbClr val="FF0000"/>
                </a:solidFill>
              </a:rPr>
              <a:t> </a:t>
            </a:r>
            <a:r>
              <a:rPr lang="en-US" sz="1600" b="1" dirty="0">
                <a:solidFill>
                  <a:srgbClr val="FF0000"/>
                </a:solidFill>
              </a:rPr>
              <a:t>63.5 °C</a:t>
            </a:r>
          </a:p>
          <a:p>
            <a:pPr marL="0" indent="0">
              <a:buNone/>
            </a:pPr>
            <a:r>
              <a:rPr lang="en-US" sz="1800" b="1" dirty="0">
                <a:solidFill>
                  <a:schemeClr val="tx1"/>
                </a:solidFill>
              </a:rPr>
              <a:t>Density: 		</a:t>
            </a:r>
            <a:r>
              <a:rPr lang="en-US" sz="1600" b="1" dirty="0">
                <a:solidFill>
                  <a:srgbClr val="FF0000"/>
                </a:solidFill>
              </a:rPr>
              <a:t>0.862 g/cc</a:t>
            </a:r>
            <a:endParaRPr lang="en-US" sz="1200" b="1" dirty="0">
              <a:solidFill>
                <a:srgbClr val="FF0000"/>
              </a:solidFill>
            </a:endParaRPr>
          </a:p>
        </p:txBody>
      </p:sp>
    </p:spTree>
    <p:extLst>
      <p:ext uri="{BB962C8B-B14F-4D97-AF65-F5344CB8AC3E}">
        <p14:creationId xmlns:p14="http://schemas.microsoft.com/office/powerpoint/2010/main" val="3989230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6337" y="1254694"/>
            <a:ext cx="6761285" cy="530144"/>
          </a:xfrm>
        </p:spPr>
        <p:txBody>
          <a:bodyPr>
            <a:normAutofit/>
          </a:bodyPr>
          <a:lstStyle/>
          <a:p>
            <a:pPr algn="r"/>
            <a:r>
              <a:rPr lang="en-US" sz="2500" b="1" u="sng" dirty="0">
                <a:solidFill>
                  <a:srgbClr val="FF0000"/>
                </a:solidFill>
              </a:rPr>
              <a:t>How do substances react with water </a:t>
            </a:r>
            <a:endParaRPr lang="en-US" sz="2500" dirty="0"/>
          </a:p>
        </p:txBody>
      </p:sp>
      <p:sp>
        <p:nvSpPr>
          <p:cNvPr id="3" name="Content Placeholder 2"/>
          <p:cNvSpPr>
            <a:spLocks noGrp="1"/>
          </p:cNvSpPr>
          <p:nvPr>
            <p:ph idx="1"/>
          </p:nvPr>
        </p:nvSpPr>
        <p:spPr>
          <a:xfrm>
            <a:off x="1264024" y="2083777"/>
            <a:ext cx="9623781" cy="3519529"/>
          </a:xfrm>
        </p:spPr>
        <p:txBody>
          <a:bodyPr>
            <a:normAutofit fontScale="92500" lnSpcReduction="10000"/>
          </a:bodyPr>
          <a:lstStyle/>
          <a:p>
            <a:pPr marL="0" indent="0" algn="ctr">
              <a:buNone/>
            </a:pPr>
            <a:r>
              <a:rPr lang="en-US" sz="2300" b="1" dirty="0">
                <a:solidFill>
                  <a:schemeClr val="tx1"/>
                </a:solidFill>
              </a:rPr>
              <a:t>Lithium(Li)</a:t>
            </a:r>
          </a:p>
          <a:p>
            <a:pPr marL="0" indent="0">
              <a:buNone/>
            </a:pPr>
            <a:r>
              <a:rPr lang="en-US" sz="2300" b="1" dirty="0"/>
              <a:t>Lithium reacts intensely with water, forming lithium hydroxide and highly flammable hydrogen. The colorless solution is highly alkaline. The exothermal reactions last longer than the reaction of sodium and water.</a:t>
            </a:r>
            <a:endParaRPr lang="en-US" b="1" dirty="0">
              <a:solidFill>
                <a:schemeClr val="tx1"/>
              </a:solidFill>
            </a:endParaRPr>
          </a:p>
          <a:p>
            <a:pPr marL="0" indent="0">
              <a:buNone/>
            </a:pPr>
            <a:r>
              <a:rPr lang="en-US" sz="2200" b="1" dirty="0">
                <a:solidFill>
                  <a:srgbClr val="FF0000"/>
                </a:solidFill>
              </a:rPr>
              <a:t>Result: </a:t>
            </a:r>
            <a:r>
              <a:rPr lang="en-US" sz="1700" b="1" dirty="0" err="1"/>
              <a:t>LiOH</a:t>
            </a:r>
            <a:r>
              <a:rPr lang="en-US" sz="1700" b="1" dirty="0"/>
              <a:t> + H₂</a:t>
            </a:r>
            <a:r>
              <a:rPr lang="en-US" b="1" dirty="0"/>
              <a:t> </a:t>
            </a:r>
            <a:endParaRPr lang="en-US" sz="2200" b="1" dirty="0">
              <a:solidFill>
                <a:srgbClr val="FF0000"/>
              </a:solidFill>
            </a:endParaRPr>
          </a:p>
          <a:p>
            <a:pPr marL="0" indent="0">
              <a:buNone/>
            </a:pPr>
            <a:endParaRPr lang="en-US" sz="1900" b="1" dirty="0">
              <a:solidFill>
                <a:schemeClr val="tx1"/>
              </a:solidFill>
            </a:endParaRPr>
          </a:p>
          <a:p>
            <a:pPr marL="0" indent="0">
              <a:buNone/>
            </a:pPr>
            <a:r>
              <a:rPr lang="en-US" sz="1800" b="1" dirty="0">
                <a:solidFill>
                  <a:schemeClr val="tx1"/>
                </a:solidFill>
              </a:rPr>
              <a:t>Boiling point: </a:t>
            </a:r>
            <a:r>
              <a:rPr lang="en-US" sz="1700" b="1" dirty="0">
                <a:solidFill>
                  <a:srgbClr val="FF0000"/>
                </a:solidFill>
              </a:rPr>
              <a:t>1,342 °C</a:t>
            </a:r>
          </a:p>
          <a:p>
            <a:pPr marL="0" indent="0">
              <a:buNone/>
            </a:pPr>
            <a:r>
              <a:rPr lang="en-US" sz="1800" b="1" dirty="0">
                <a:solidFill>
                  <a:schemeClr val="tx1"/>
                </a:solidFill>
              </a:rPr>
              <a:t>Melting point:</a:t>
            </a:r>
            <a:r>
              <a:rPr lang="en-US" sz="1800" b="1" dirty="0">
                <a:solidFill>
                  <a:srgbClr val="FF0000"/>
                </a:solidFill>
              </a:rPr>
              <a:t> </a:t>
            </a:r>
            <a:r>
              <a:rPr lang="en-US" sz="1700" b="1" dirty="0">
                <a:solidFill>
                  <a:srgbClr val="FF0000"/>
                </a:solidFill>
              </a:rPr>
              <a:t>180.5 °C</a:t>
            </a:r>
          </a:p>
          <a:p>
            <a:pPr marL="0" indent="0">
              <a:buNone/>
            </a:pPr>
            <a:r>
              <a:rPr lang="en-US" sz="1800" b="1" dirty="0">
                <a:solidFill>
                  <a:schemeClr val="tx1"/>
                </a:solidFill>
              </a:rPr>
              <a:t>Density:		 </a:t>
            </a:r>
            <a:r>
              <a:rPr lang="en-US" sz="1700" b="1" dirty="0">
                <a:solidFill>
                  <a:srgbClr val="FF0000"/>
                </a:solidFill>
              </a:rPr>
              <a:t>0.53 g.cm </a:t>
            </a:r>
            <a:r>
              <a:rPr lang="en-US" sz="1700" b="1" baseline="30000" dirty="0">
                <a:solidFill>
                  <a:srgbClr val="FF0000"/>
                </a:solidFill>
              </a:rPr>
              <a:t>-3</a:t>
            </a:r>
            <a:endParaRPr lang="en-US" sz="1700" b="1" dirty="0">
              <a:solidFill>
                <a:srgbClr val="FF0000"/>
              </a:solidFill>
            </a:endParaRPr>
          </a:p>
          <a:p>
            <a:pPr marL="0" indent="0">
              <a:buNone/>
            </a:pPr>
            <a:endParaRPr lang="en-US" dirty="0"/>
          </a:p>
        </p:txBody>
      </p:sp>
    </p:spTree>
    <p:extLst>
      <p:ext uri="{BB962C8B-B14F-4D97-AF65-F5344CB8AC3E}">
        <p14:creationId xmlns:p14="http://schemas.microsoft.com/office/powerpoint/2010/main" val="9309318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521</TotalTime>
  <Words>438</Words>
  <Application>Microsoft Office PowerPoint</Application>
  <PresentationFormat>Widescreen</PresentationFormat>
  <Paragraphs>56</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Garamond</vt:lpstr>
      <vt:lpstr>Organic</vt:lpstr>
      <vt:lpstr>Substances</vt:lpstr>
      <vt:lpstr>How do substances react with water</vt:lpstr>
      <vt:lpstr>How do substances react with water</vt:lpstr>
      <vt:lpstr>How do substances react with water </vt:lpstr>
      <vt:lpstr>How do substances react with water </vt:lpstr>
      <vt:lpstr>How do substances react with water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Substances</dc:title>
  <dc:creator>lenovo</dc:creator>
  <cp:lastModifiedBy>awn sws</cp:lastModifiedBy>
  <cp:revision>30</cp:revision>
  <dcterms:created xsi:type="dcterms:W3CDTF">2023-05-09T16:05:01Z</dcterms:created>
  <dcterms:modified xsi:type="dcterms:W3CDTF">2023-05-15T16:17:50Z</dcterms:modified>
</cp:coreProperties>
</file>