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sldIdLst>
    <p:sldId id="256" r:id="rId2"/>
    <p:sldId id="257" r:id="rId3"/>
    <p:sldId id="259" r:id="rId4"/>
    <p:sldId id="260" r:id="rId5"/>
    <p:sldId id="261" r:id="rId6"/>
    <p:sldId id="262" r:id="rId7"/>
    <p:sldId id="263" r:id="rId8"/>
    <p:sldId id="264" r:id="rId9"/>
    <p:sldId id="25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D4F142E-F70B-4744-8FD5-E3DD541F120B}" type="datetimeFigureOut">
              <a:rPr lang="en-US" smtClean="0"/>
              <a:t>5/13/2023</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F9ED79E5-591A-44CE-A913-A6514C78F234}" type="slidenum">
              <a:rPr lang="en-US" smtClean="0"/>
              <a:t>‹#›</a:t>
            </a:fld>
            <a:endParaRPr lang="en-US"/>
          </a:p>
        </p:txBody>
      </p:sp>
    </p:spTree>
    <p:extLst>
      <p:ext uri="{BB962C8B-B14F-4D97-AF65-F5344CB8AC3E}">
        <p14:creationId xmlns:p14="http://schemas.microsoft.com/office/powerpoint/2010/main" val="2086812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D4F142E-F70B-4744-8FD5-E3DD541F120B}" type="datetimeFigureOut">
              <a:rPr lang="en-US" smtClean="0"/>
              <a:t>5/13/2023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ED79E5-591A-44CE-A913-A6514C78F234}" type="slidenum">
              <a:rPr lang="en-US" smtClean="0"/>
              <a:t>‹#›</a:t>
            </a:fld>
            <a:endParaRPr lang="en-US"/>
          </a:p>
        </p:txBody>
      </p:sp>
    </p:spTree>
    <p:extLst>
      <p:ext uri="{BB962C8B-B14F-4D97-AF65-F5344CB8AC3E}">
        <p14:creationId xmlns:p14="http://schemas.microsoft.com/office/powerpoint/2010/main" val="46283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D4F142E-F70B-4744-8FD5-E3DD541F120B}" type="datetimeFigureOut">
              <a:rPr lang="en-US" smtClean="0"/>
              <a:t>5/13/2023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ED79E5-591A-44CE-A913-A6514C78F234}" type="slidenum">
              <a:rPr lang="en-US" smtClean="0"/>
              <a:t>‹#›</a:t>
            </a:fld>
            <a:endParaRPr lang="en-US"/>
          </a:p>
        </p:txBody>
      </p:sp>
    </p:spTree>
    <p:extLst>
      <p:ext uri="{BB962C8B-B14F-4D97-AF65-F5344CB8AC3E}">
        <p14:creationId xmlns:p14="http://schemas.microsoft.com/office/powerpoint/2010/main" val="5711769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D4F142E-F70B-4744-8FD5-E3DD541F120B}" type="datetimeFigureOut">
              <a:rPr lang="en-US" smtClean="0"/>
              <a:t>5/13/2023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ED79E5-591A-44CE-A913-A6514C78F234}" type="slidenum">
              <a:rPr lang="en-US" smtClean="0"/>
              <a:t>‹#›</a:t>
            </a:fld>
            <a:endParaRPr lang="en-US"/>
          </a:p>
        </p:txBody>
      </p:sp>
    </p:spTree>
    <p:extLst>
      <p:ext uri="{BB962C8B-B14F-4D97-AF65-F5344CB8AC3E}">
        <p14:creationId xmlns:p14="http://schemas.microsoft.com/office/powerpoint/2010/main" val="15786059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D4F142E-F70B-4744-8FD5-E3DD541F120B}" type="datetimeFigureOut">
              <a:rPr lang="en-US" smtClean="0"/>
              <a:t>5/13/2023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ED79E5-591A-44CE-A913-A6514C78F234}" type="slidenum">
              <a:rPr lang="en-US" smtClean="0"/>
              <a:t>‹#›</a:t>
            </a:fld>
            <a:endParaRPr lang="en-US"/>
          </a:p>
        </p:txBody>
      </p:sp>
    </p:spTree>
    <p:extLst>
      <p:ext uri="{BB962C8B-B14F-4D97-AF65-F5344CB8AC3E}">
        <p14:creationId xmlns:p14="http://schemas.microsoft.com/office/powerpoint/2010/main" val="11539364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D4F142E-F70B-4744-8FD5-E3DD541F120B}" type="datetimeFigureOut">
              <a:rPr lang="en-US" smtClean="0"/>
              <a:t>5/13/2023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ED79E5-591A-44CE-A913-A6514C78F234}" type="slidenum">
              <a:rPr lang="en-US" smtClean="0"/>
              <a:t>‹#›</a:t>
            </a:fld>
            <a:endParaRPr lang="en-US"/>
          </a:p>
        </p:txBody>
      </p:sp>
    </p:spTree>
    <p:extLst>
      <p:ext uri="{BB962C8B-B14F-4D97-AF65-F5344CB8AC3E}">
        <p14:creationId xmlns:p14="http://schemas.microsoft.com/office/powerpoint/2010/main" val="25107217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D4F142E-F70B-4744-8FD5-E3DD541F120B}" type="datetimeFigureOut">
              <a:rPr lang="en-US" smtClean="0"/>
              <a:t>5/13/2023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ED79E5-591A-44CE-A913-A6514C78F234}" type="slidenum">
              <a:rPr lang="en-US" smtClean="0"/>
              <a:t>‹#›</a:t>
            </a:fld>
            <a:endParaRPr lang="en-US"/>
          </a:p>
        </p:txBody>
      </p:sp>
    </p:spTree>
    <p:extLst>
      <p:ext uri="{BB962C8B-B14F-4D97-AF65-F5344CB8AC3E}">
        <p14:creationId xmlns:p14="http://schemas.microsoft.com/office/powerpoint/2010/main" val="23109751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D4F142E-F70B-4744-8FD5-E3DD541F120B}" type="datetimeFigureOut">
              <a:rPr lang="en-US" smtClean="0"/>
              <a:t>5/13/2023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ED79E5-591A-44CE-A913-A6514C78F234}" type="slidenum">
              <a:rPr lang="en-US" smtClean="0"/>
              <a:t>‹#›</a:t>
            </a:fld>
            <a:endParaRPr lang="en-US"/>
          </a:p>
        </p:txBody>
      </p:sp>
    </p:spTree>
    <p:extLst>
      <p:ext uri="{BB962C8B-B14F-4D97-AF65-F5344CB8AC3E}">
        <p14:creationId xmlns:p14="http://schemas.microsoft.com/office/powerpoint/2010/main" val="7133158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D4F142E-F70B-4744-8FD5-E3DD541F120B}" type="datetimeFigureOut">
              <a:rPr lang="en-US" smtClean="0"/>
              <a:t>5/13/2023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ED79E5-591A-44CE-A913-A6514C78F234}" type="slidenum">
              <a:rPr lang="en-US" smtClean="0"/>
              <a:t>‹#›</a:t>
            </a:fld>
            <a:endParaRPr lang="en-US"/>
          </a:p>
        </p:txBody>
      </p:sp>
    </p:spTree>
    <p:extLst>
      <p:ext uri="{BB962C8B-B14F-4D97-AF65-F5344CB8AC3E}">
        <p14:creationId xmlns:p14="http://schemas.microsoft.com/office/powerpoint/2010/main" val="2021024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D4F142E-F70B-4744-8FD5-E3DD541F120B}" type="datetimeFigureOut">
              <a:rPr lang="en-US" smtClean="0"/>
              <a:t>5/13/2023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F9ED79E5-591A-44CE-A913-A6514C78F234}" type="slidenum">
              <a:rPr lang="en-US" smtClean="0"/>
              <a:t>‹#›</a:t>
            </a:fld>
            <a:endParaRPr lang="en-US"/>
          </a:p>
        </p:txBody>
      </p:sp>
    </p:spTree>
    <p:extLst>
      <p:ext uri="{BB962C8B-B14F-4D97-AF65-F5344CB8AC3E}">
        <p14:creationId xmlns:p14="http://schemas.microsoft.com/office/powerpoint/2010/main" val="21436323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D4F142E-F70B-4744-8FD5-E3DD541F120B}" type="datetimeFigureOut">
              <a:rPr lang="en-US" smtClean="0"/>
              <a:t>5/13/2023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ED79E5-591A-44CE-A913-A6514C78F234}" type="slidenum">
              <a:rPr lang="en-US" smtClean="0"/>
              <a:t>‹#›</a:t>
            </a:fld>
            <a:endParaRPr lang="en-US"/>
          </a:p>
        </p:txBody>
      </p:sp>
    </p:spTree>
    <p:extLst>
      <p:ext uri="{BB962C8B-B14F-4D97-AF65-F5344CB8AC3E}">
        <p14:creationId xmlns:p14="http://schemas.microsoft.com/office/powerpoint/2010/main" val="2754380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D4F142E-F70B-4744-8FD5-E3DD541F120B}" type="datetimeFigureOut">
              <a:rPr lang="en-US" smtClean="0"/>
              <a:t>5/13/2023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ED79E5-591A-44CE-A913-A6514C78F234}" type="slidenum">
              <a:rPr lang="en-US" smtClean="0"/>
              <a:t>‹#›</a:t>
            </a:fld>
            <a:endParaRPr lang="en-US"/>
          </a:p>
        </p:txBody>
      </p:sp>
    </p:spTree>
    <p:extLst>
      <p:ext uri="{BB962C8B-B14F-4D97-AF65-F5344CB8AC3E}">
        <p14:creationId xmlns:p14="http://schemas.microsoft.com/office/powerpoint/2010/main" val="2069089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D4F142E-F70B-4744-8FD5-E3DD541F120B}" type="datetimeFigureOut">
              <a:rPr lang="en-US" smtClean="0"/>
              <a:t>5/13/2023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9ED79E5-591A-44CE-A913-A6514C78F234}" type="slidenum">
              <a:rPr lang="en-US" smtClean="0"/>
              <a:t>‹#›</a:t>
            </a:fld>
            <a:endParaRPr lang="en-US"/>
          </a:p>
        </p:txBody>
      </p:sp>
    </p:spTree>
    <p:extLst>
      <p:ext uri="{BB962C8B-B14F-4D97-AF65-F5344CB8AC3E}">
        <p14:creationId xmlns:p14="http://schemas.microsoft.com/office/powerpoint/2010/main" val="1668079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D4F142E-F70B-4744-8FD5-E3DD541F120B}" type="datetimeFigureOut">
              <a:rPr lang="en-US" smtClean="0"/>
              <a:t>5/13/2023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9ED79E5-591A-44CE-A913-A6514C78F234}" type="slidenum">
              <a:rPr lang="en-US" smtClean="0"/>
              <a:t>‹#›</a:t>
            </a:fld>
            <a:endParaRPr lang="en-US"/>
          </a:p>
        </p:txBody>
      </p:sp>
    </p:spTree>
    <p:extLst>
      <p:ext uri="{BB962C8B-B14F-4D97-AF65-F5344CB8AC3E}">
        <p14:creationId xmlns:p14="http://schemas.microsoft.com/office/powerpoint/2010/main" val="3010278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4F142E-F70B-4744-8FD5-E3DD541F120B}" type="datetimeFigureOut">
              <a:rPr lang="en-US" smtClean="0"/>
              <a:t>5/13/2023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9ED79E5-591A-44CE-A913-A6514C78F234}" type="slidenum">
              <a:rPr lang="en-US" smtClean="0"/>
              <a:t>‹#›</a:t>
            </a:fld>
            <a:endParaRPr lang="en-US"/>
          </a:p>
        </p:txBody>
      </p:sp>
    </p:spTree>
    <p:extLst>
      <p:ext uri="{BB962C8B-B14F-4D97-AF65-F5344CB8AC3E}">
        <p14:creationId xmlns:p14="http://schemas.microsoft.com/office/powerpoint/2010/main" val="2090983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D4F142E-F70B-4744-8FD5-E3DD541F120B}" type="datetimeFigureOut">
              <a:rPr lang="en-US" smtClean="0"/>
              <a:t>5/13/2023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ED79E5-591A-44CE-A913-A6514C78F234}" type="slidenum">
              <a:rPr lang="en-US" smtClean="0"/>
              <a:t>‹#›</a:t>
            </a:fld>
            <a:endParaRPr lang="en-US"/>
          </a:p>
        </p:txBody>
      </p:sp>
    </p:spTree>
    <p:extLst>
      <p:ext uri="{BB962C8B-B14F-4D97-AF65-F5344CB8AC3E}">
        <p14:creationId xmlns:p14="http://schemas.microsoft.com/office/powerpoint/2010/main" val="3184631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D4F142E-F70B-4744-8FD5-E3DD541F120B}" type="datetimeFigureOut">
              <a:rPr lang="en-US" smtClean="0"/>
              <a:t>5/13/2023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ED79E5-591A-44CE-A913-A6514C78F234}" type="slidenum">
              <a:rPr lang="en-US" smtClean="0"/>
              <a:t>‹#›</a:t>
            </a:fld>
            <a:endParaRPr lang="en-US"/>
          </a:p>
        </p:txBody>
      </p:sp>
    </p:spTree>
    <p:extLst>
      <p:ext uri="{BB962C8B-B14F-4D97-AF65-F5344CB8AC3E}">
        <p14:creationId xmlns:p14="http://schemas.microsoft.com/office/powerpoint/2010/main" val="728292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CD4F142E-F70B-4744-8FD5-E3DD541F120B}" type="datetimeFigureOut">
              <a:rPr lang="en-US" smtClean="0"/>
              <a:t>5/13/2023</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9ED79E5-591A-44CE-A913-A6514C78F234}" type="slidenum">
              <a:rPr lang="en-US" smtClean="0"/>
              <a:t>‹#›</a:t>
            </a:fld>
            <a:endParaRPr lang="en-US"/>
          </a:p>
        </p:txBody>
      </p:sp>
    </p:spTree>
    <p:extLst>
      <p:ext uri="{BB962C8B-B14F-4D97-AF65-F5344CB8AC3E}">
        <p14:creationId xmlns:p14="http://schemas.microsoft.com/office/powerpoint/2010/main" val="772856560"/>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 id="2147483840" r:id="rId12"/>
    <p:sldLayoutId id="2147483841" r:id="rId13"/>
    <p:sldLayoutId id="2147483842" r:id="rId14"/>
    <p:sldLayoutId id="2147483843" r:id="rId15"/>
    <p:sldLayoutId id="2147483844" r:id="rId16"/>
    <p:sldLayoutId id="2147483845"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JO" sz="9600" b="1" dirty="0" smtClean="0">
                <a:latin typeface="Arabic Typesetting" panose="03020402040406030203" pitchFamily="66" charset="-78"/>
                <a:cs typeface="Arabic Typesetting" panose="03020402040406030203" pitchFamily="66" charset="-78"/>
              </a:rPr>
              <a:t>السمنة</a:t>
            </a:r>
            <a:endParaRPr lang="en-US" sz="9600" b="1" dirty="0">
              <a:latin typeface="Arabic Typesetting" panose="03020402040406030203" pitchFamily="66" charset="-78"/>
              <a:cs typeface="Arabic Typesetting" panose="03020402040406030203" pitchFamily="66" charset="-78"/>
            </a:endParaRPr>
          </a:p>
        </p:txBody>
      </p:sp>
      <p:sp>
        <p:nvSpPr>
          <p:cNvPr id="3" name="Subtitle 2"/>
          <p:cNvSpPr>
            <a:spLocks noGrp="1"/>
          </p:cNvSpPr>
          <p:nvPr>
            <p:ph type="subTitle" idx="1"/>
          </p:nvPr>
        </p:nvSpPr>
        <p:spPr>
          <a:xfrm>
            <a:off x="4515378" y="4270587"/>
            <a:ext cx="6987645" cy="1388534"/>
          </a:xfrm>
        </p:spPr>
        <p:txBody>
          <a:bodyPr>
            <a:normAutofit/>
          </a:bodyPr>
          <a:lstStyle/>
          <a:p>
            <a:r>
              <a:rPr lang="ar-JO" sz="3600" b="1" dirty="0" smtClean="0">
                <a:latin typeface="Arabic Typesetting" panose="03020402040406030203" pitchFamily="66" charset="-78"/>
                <a:cs typeface="Arabic Typesetting" panose="03020402040406030203" pitchFamily="66" charset="-78"/>
              </a:rPr>
              <a:t>من هشام و عمر</a:t>
            </a:r>
            <a:endParaRPr lang="en-US" sz="3600" b="1"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2321228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ما هي السمنة</a:t>
            </a:r>
            <a:endParaRPr lang="en-US" b="1" dirty="0"/>
          </a:p>
        </p:txBody>
      </p:sp>
      <p:sp>
        <p:nvSpPr>
          <p:cNvPr id="3" name="Content Placeholder 2"/>
          <p:cNvSpPr>
            <a:spLocks noGrp="1"/>
          </p:cNvSpPr>
          <p:nvPr>
            <p:ph idx="1"/>
          </p:nvPr>
        </p:nvSpPr>
        <p:spPr>
          <a:xfrm>
            <a:off x="1366744" y="2438399"/>
            <a:ext cx="10018713" cy="3124201"/>
          </a:xfrm>
        </p:spPr>
        <p:txBody>
          <a:bodyPr>
            <a:normAutofit lnSpcReduction="10000"/>
          </a:bodyPr>
          <a:lstStyle/>
          <a:p>
            <a:pPr algn="l" rtl="1"/>
            <a:r>
              <a:rPr lang="ar-JO" sz="3600" dirty="0"/>
              <a:t>تعرَّف زيادة الوزن والسمنة بأنهما تراكم غير طبيعي أو مفرط للدهون على نحو يشكل خطراً على الصحة. ويعبر مؤشر كتلة الجسم الذي يزيد على 25 عن زيادة الوزن، والذي يزيد على 30 عن السمنة.</a:t>
            </a:r>
          </a:p>
          <a:p>
            <a:pPr marL="0" indent="0" algn="r">
              <a:buNone/>
            </a:pPr>
            <a:r>
              <a:rPr lang="ar-JO" dirty="0"/>
              <a:t/>
            </a:r>
            <a:br>
              <a:rPr lang="ar-JO" dirty="0"/>
            </a:br>
            <a:endParaRPr lang="en-US" sz="3600" dirty="0"/>
          </a:p>
        </p:txBody>
      </p:sp>
    </p:spTree>
    <p:extLst>
      <p:ext uri="{BB962C8B-B14F-4D97-AF65-F5344CB8AC3E}">
        <p14:creationId xmlns:p14="http://schemas.microsoft.com/office/powerpoint/2010/main" val="1081121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اسباب السمنة</a:t>
            </a:r>
            <a:endParaRPr lang="en-US" b="1" dirty="0"/>
          </a:p>
        </p:txBody>
      </p:sp>
      <p:sp>
        <p:nvSpPr>
          <p:cNvPr id="3" name="Content Placeholder 2"/>
          <p:cNvSpPr>
            <a:spLocks noGrp="1"/>
          </p:cNvSpPr>
          <p:nvPr>
            <p:ph idx="1"/>
          </p:nvPr>
        </p:nvSpPr>
        <p:spPr>
          <a:xfrm>
            <a:off x="1628001" y="2209799"/>
            <a:ext cx="10018713" cy="3124201"/>
          </a:xfrm>
        </p:spPr>
        <p:txBody>
          <a:bodyPr/>
          <a:lstStyle/>
          <a:p>
            <a:pPr algn="r" rtl="1">
              <a:buFont typeface="Arial" panose="020B0604020202020204" pitchFamily="34" charset="0"/>
              <a:buChar char="•"/>
            </a:pPr>
            <a:r>
              <a:rPr lang="ar-JO" dirty="0" smtClean="0"/>
              <a:t>لديه </a:t>
            </a:r>
            <a:r>
              <a:rPr lang="ar-JO" dirty="0"/>
              <a:t>تاريخ مرضي </a:t>
            </a:r>
            <a:r>
              <a:rPr lang="ar-JO" dirty="0" smtClean="0"/>
              <a:t>عائلي</a:t>
            </a:r>
            <a:endParaRPr lang="ar-JO" dirty="0"/>
          </a:p>
          <a:p>
            <a:pPr algn="r" rtl="1">
              <a:buFont typeface="Arial" panose="020B0604020202020204" pitchFamily="34" charset="0"/>
              <a:buChar char="•"/>
            </a:pPr>
            <a:r>
              <a:rPr lang="ar-JO" dirty="0"/>
              <a:t>طبيعة النمط الغذائي للفرد أو </a:t>
            </a:r>
            <a:r>
              <a:rPr lang="ar-JO" dirty="0" smtClean="0"/>
              <a:t>الأسرة.</a:t>
            </a:r>
            <a:endParaRPr lang="ar-JO" dirty="0"/>
          </a:p>
          <a:p>
            <a:pPr algn="r" rtl="1">
              <a:buFont typeface="Arial" panose="020B0604020202020204" pitchFamily="34" charset="0"/>
              <a:buChar char="•"/>
            </a:pPr>
            <a:r>
              <a:rPr lang="ar-JO" dirty="0"/>
              <a:t>غياب أو قلة ممارسة الرياضة.</a:t>
            </a:r>
          </a:p>
          <a:p>
            <a:pPr algn="r" rtl="1">
              <a:buFont typeface="Arial" panose="020B0604020202020204" pitchFamily="34" charset="0"/>
              <a:buChar char="•"/>
            </a:pPr>
            <a:r>
              <a:rPr lang="ar-JO" dirty="0"/>
              <a:t>بعض الأمراض، مثل: متلازمة كوشينغ، الغدة الدرقية غير النشطة ومتلازمة برادر ويلي، ويمكن أن تؤدي بعض المشكلات الطبية إلى قلة الحركة، مثل: التهاب المفاصل الذي قد ينجم عنه زيادة في الوزن</a:t>
            </a:r>
          </a:p>
          <a:p>
            <a:pPr algn="r" rtl="1"/>
            <a:endParaRPr lang="en-US" dirty="0"/>
          </a:p>
        </p:txBody>
      </p:sp>
    </p:spTree>
    <p:extLst>
      <p:ext uri="{BB962C8B-B14F-4D97-AF65-F5344CB8AC3E}">
        <p14:creationId xmlns:p14="http://schemas.microsoft.com/office/powerpoint/2010/main" val="3331425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smtClean="0"/>
              <a:t>تأثير السمنة على اعضاء الجسم</a:t>
            </a:r>
            <a:endParaRPr lang="en-US" dirty="0"/>
          </a:p>
        </p:txBody>
      </p:sp>
      <p:sp>
        <p:nvSpPr>
          <p:cNvPr id="3" name="Content Placeholder 2"/>
          <p:cNvSpPr>
            <a:spLocks noGrp="1"/>
          </p:cNvSpPr>
          <p:nvPr>
            <p:ph idx="1"/>
          </p:nvPr>
        </p:nvSpPr>
        <p:spPr>
          <a:xfrm>
            <a:off x="2173287" y="1987732"/>
            <a:ext cx="10018713" cy="2087880"/>
          </a:xfrm>
        </p:spPr>
        <p:txBody>
          <a:bodyPr>
            <a:normAutofit fontScale="47500" lnSpcReduction="20000"/>
          </a:bodyPr>
          <a:lstStyle/>
          <a:p>
            <a:pPr algn="r" rtl="1"/>
            <a:r>
              <a:rPr lang="ar-JO" sz="5800" dirty="0" smtClean="0"/>
              <a:t>الكبد</a:t>
            </a:r>
          </a:p>
          <a:p>
            <a:pPr algn="r" rtl="1"/>
            <a:r>
              <a:rPr lang="ar-JO" sz="5800" dirty="0" smtClean="0"/>
              <a:t>القلب</a:t>
            </a:r>
          </a:p>
          <a:p>
            <a:pPr algn="r" rtl="1"/>
            <a:r>
              <a:rPr lang="ar-JO" sz="5800" dirty="0" smtClean="0"/>
              <a:t>المعدة</a:t>
            </a:r>
          </a:p>
          <a:p>
            <a:pPr algn="r" rtl="1"/>
            <a:r>
              <a:rPr lang="ar-JO" sz="5800" dirty="0" smtClean="0"/>
              <a:t>الكلى</a:t>
            </a:r>
          </a:p>
          <a:p>
            <a:pPr algn="r" rtl="1"/>
            <a:endParaRPr lang="en-US" dirty="0"/>
          </a:p>
        </p:txBody>
      </p:sp>
    </p:spTree>
    <p:extLst>
      <p:ext uri="{BB962C8B-B14F-4D97-AF65-F5344CB8AC3E}">
        <p14:creationId xmlns:p14="http://schemas.microsoft.com/office/powerpoint/2010/main" val="12997910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JO" dirty="0" smtClean="0"/>
              <a:t>تأثير </a:t>
            </a:r>
            <a:r>
              <a:rPr lang="ar-JO" dirty="0" smtClean="0"/>
              <a:t>السمنة على الكبد</a:t>
            </a:r>
            <a:endParaRPr lang="en-US" dirty="0"/>
          </a:p>
        </p:txBody>
      </p:sp>
      <p:sp>
        <p:nvSpPr>
          <p:cNvPr id="3" name="Content Placeholder 2"/>
          <p:cNvSpPr>
            <a:spLocks noGrp="1"/>
          </p:cNvSpPr>
          <p:nvPr>
            <p:ph idx="1"/>
          </p:nvPr>
        </p:nvSpPr>
        <p:spPr/>
        <p:txBody>
          <a:bodyPr/>
          <a:lstStyle/>
          <a:p>
            <a:pPr algn="r" rtl="1"/>
            <a:r>
              <a:rPr lang="ar-JO" sz="3600" dirty="0" smtClean="0"/>
              <a:t>قد </a:t>
            </a:r>
            <a:r>
              <a:rPr lang="ar-JO" sz="3600" dirty="0"/>
              <a:t>يظهر على الأشخاص الذين يعانون من زيادة الوزن أو السمنة مرض الكبد الدهني غير الناجم عن شرب الكحوليات (</a:t>
            </a:r>
            <a:r>
              <a:rPr lang="en-US" sz="3600" dirty="0" smtClean="0"/>
              <a:t>NAFLD</a:t>
            </a:r>
            <a:r>
              <a:rPr lang="ar-JO" sz="3600" dirty="0" smtClean="0"/>
              <a:t>)أو </a:t>
            </a:r>
            <a:r>
              <a:rPr lang="ar-JO" sz="3600" dirty="0"/>
              <a:t>مرض الكبد الدهني المصحوب بالتهابات غير الناجم عن شرب الكحوليات (</a:t>
            </a:r>
            <a:r>
              <a:rPr lang="en-US" sz="3600" dirty="0" smtClean="0"/>
              <a:t>NASH</a:t>
            </a:r>
            <a:r>
              <a:rPr lang="ar-JO" sz="3600" dirty="0" smtClean="0"/>
              <a:t>)</a:t>
            </a:r>
            <a:endParaRPr lang="en-US" dirty="0"/>
          </a:p>
        </p:txBody>
      </p:sp>
    </p:spTree>
    <p:extLst>
      <p:ext uri="{BB962C8B-B14F-4D97-AF65-F5344CB8AC3E}">
        <p14:creationId xmlns:p14="http://schemas.microsoft.com/office/powerpoint/2010/main" val="4277485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smtClean="0"/>
              <a:t>تأثير السمنة على القلب </a:t>
            </a:r>
            <a:endParaRPr lang="en-US" dirty="0"/>
          </a:p>
        </p:txBody>
      </p:sp>
      <p:sp>
        <p:nvSpPr>
          <p:cNvPr id="3" name="Content Placeholder 2"/>
          <p:cNvSpPr>
            <a:spLocks noGrp="1"/>
          </p:cNvSpPr>
          <p:nvPr>
            <p:ph idx="1"/>
          </p:nvPr>
        </p:nvSpPr>
        <p:spPr/>
        <p:txBody>
          <a:bodyPr>
            <a:normAutofit/>
          </a:bodyPr>
          <a:lstStyle/>
          <a:p>
            <a:pPr algn="r" rtl="1"/>
            <a:r>
              <a:rPr lang="ar-JO" sz="3600" dirty="0"/>
              <a:t>تجعلكَ السمنة أكثر عرضة للإصابة بارتفاع ضغط الدم، ومستويات الكوليسترول غير الطبيعية، والتي تُعَدُّ عوامل خطورة تتسبَّب في الإصابة بأمراض القلب والسكتات الدماغية</a:t>
            </a:r>
            <a:endParaRPr lang="en-US" sz="3600" dirty="0"/>
          </a:p>
        </p:txBody>
      </p:sp>
    </p:spTree>
    <p:extLst>
      <p:ext uri="{BB962C8B-B14F-4D97-AF65-F5344CB8AC3E}">
        <p14:creationId xmlns:p14="http://schemas.microsoft.com/office/powerpoint/2010/main" val="3003060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a:t>تأثير السمنة </a:t>
            </a:r>
            <a:r>
              <a:rPr lang="ar-JO" dirty="0" smtClean="0"/>
              <a:t>على المعدة</a:t>
            </a:r>
            <a:endParaRPr lang="en-US" dirty="0"/>
          </a:p>
        </p:txBody>
      </p:sp>
      <p:sp>
        <p:nvSpPr>
          <p:cNvPr id="3" name="Content Placeholder 2"/>
          <p:cNvSpPr>
            <a:spLocks noGrp="1"/>
          </p:cNvSpPr>
          <p:nvPr>
            <p:ph idx="1"/>
          </p:nvPr>
        </p:nvSpPr>
        <p:spPr/>
        <p:txBody>
          <a:bodyPr/>
          <a:lstStyle/>
          <a:p>
            <a:pPr algn="r" rtl="1"/>
            <a:r>
              <a:rPr lang="ar-JO" sz="3600" dirty="0"/>
              <a:t>زيد السمنة من احتمالية الإصابة بحرقة المعدة واعتلال المرارة </a:t>
            </a:r>
            <a:r>
              <a:rPr lang="ar-JO" dirty="0" smtClean="0"/>
              <a:t>.</a:t>
            </a:r>
            <a:r>
              <a:rPr lang="ar-JO" dirty="0"/>
              <a:t> </a:t>
            </a:r>
            <a:endParaRPr lang="en-US" dirty="0"/>
          </a:p>
        </p:txBody>
      </p:sp>
    </p:spTree>
    <p:extLst>
      <p:ext uri="{BB962C8B-B14F-4D97-AF65-F5344CB8AC3E}">
        <p14:creationId xmlns:p14="http://schemas.microsoft.com/office/powerpoint/2010/main" val="2996332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a:t>تأثير السمنة </a:t>
            </a:r>
            <a:r>
              <a:rPr lang="ar-JO" dirty="0" smtClean="0"/>
              <a:t>على الكلى</a:t>
            </a:r>
            <a:endParaRPr lang="en-US" dirty="0"/>
          </a:p>
        </p:txBody>
      </p:sp>
      <p:sp>
        <p:nvSpPr>
          <p:cNvPr id="3" name="Content Placeholder 2"/>
          <p:cNvSpPr>
            <a:spLocks noGrp="1"/>
          </p:cNvSpPr>
          <p:nvPr>
            <p:ph idx="1"/>
          </p:nvPr>
        </p:nvSpPr>
        <p:spPr/>
        <p:txBody>
          <a:bodyPr/>
          <a:lstStyle/>
          <a:p>
            <a:pPr algn="r" rtl="1"/>
            <a:r>
              <a:rPr lang="ar-JO" dirty="0"/>
              <a:t> </a:t>
            </a:r>
            <a:r>
              <a:rPr lang="ar-JO" sz="3600" dirty="0"/>
              <a:t>البالغين الذين يعانون من السمنة المفرطة أكثر عرضة مرتين للإصابة بضعف وظائف الكلى</a:t>
            </a:r>
            <a:r>
              <a:rPr lang="ar-JO" dirty="0"/>
              <a:t>،</a:t>
            </a:r>
            <a:endParaRPr lang="en-US" dirty="0"/>
          </a:p>
        </p:txBody>
      </p:sp>
    </p:spTree>
    <p:extLst>
      <p:ext uri="{BB962C8B-B14F-4D97-AF65-F5344CB8AC3E}">
        <p14:creationId xmlns:p14="http://schemas.microsoft.com/office/powerpoint/2010/main" val="37220025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مؤشر كتلة الجسم للرياضيات</a:t>
            </a:r>
            <a:endParaRPr lang="en-US" b="1"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22485558"/>
              </p:ext>
            </p:extLst>
          </p:nvPr>
        </p:nvGraphicFramePr>
        <p:xfrm>
          <a:off x="1484312" y="2667001"/>
          <a:ext cx="10018712" cy="3054096"/>
        </p:xfrm>
        <a:graphic>
          <a:graphicData uri="http://schemas.openxmlformats.org/drawingml/2006/table">
            <a:tbl>
              <a:tblPr firstRow="1" bandRow="1">
                <a:tableStyleId>{5C22544A-7EE6-4342-B048-85BDC9FD1C3A}</a:tableStyleId>
              </a:tblPr>
              <a:tblGrid>
                <a:gridCol w="2504678">
                  <a:extLst>
                    <a:ext uri="{9D8B030D-6E8A-4147-A177-3AD203B41FA5}">
                      <a16:colId xmlns:a16="http://schemas.microsoft.com/office/drawing/2014/main" val="3457902934"/>
                    </a:ext>
                  </a:extLst>
                </a:gridCol>
                <a:gridCol w="2504678">
                  <a:extLst>
                    <a:ext uri="{9D8B030D-6E8A-4147-A177-3AD203B41FA5}">
                      <a16:colId xmlns:a16="http://schemas.microsoft.com/office/drawing/2014/main" val="1575984980"/>
                    </a:ext>
                  </a:extLst>
                </a:gridCol>
                <a:gridCol w="2504678">
                  <a:extLst>
                    <a:ext uri="{9D8B030D-6E8A-4147-A177-3AD203B41FA5}">
                      <a16:colId xmlns:a16="http://schemas.microsoft.com/office/drawing/2014/main" val="4069934368"/>
                    </a:ext>
                  </a:extLst>
                </a:gridCol>
                <a:gridCol w="2504678">
                  <a:extLst>
                    <a:ext uri="{9D8B030D-6E8A-4147-A177-3AD203B41FA5}">
                      <a16:colId xmlns:a16="http://schemas.microsoft.com/office/drawing/2014/main" val="2253908540"/>
                    </a:ext>
                  </a:extLst>
                </a:gridCol>
              </a:tblGrid>
              <a:tr h="509016">
                <a:tc>
                  <a:txBody>
                    <a:bodyPr/>
                    <a:lstStyle/>
                    <a:p>
                      <a:r>
                        <a:rPr lang="ar-JO" dirty="0" smtClean="0"/>
                        <a:t>الشخص</a:t>
                      </a:r>
                      <a:endParaRPr lang="en-US" dirty="0"/>
                    </a:p>
                  </a:txBody>
                  <a:tcPr/>
                </a:tc>
                <a:tc>
                  <a:txBody>
                    <a:bodyPr/>
                    <a:lstStyle/>
                    <a:p>
                      <a:r>
                        <a:rPr lang="ar-JO" dirty="0" smtClean="0"/>
                        <a:t>الكتلة</a:t>
                      </a:r>
                      <a:r>
                        <a:rPr lang="en-US" sz="2400" dirty="0" smtClean="0"/>
                        <a:t>/kg</a:t>
                      </a:r>
                      <a:endParaRPr lang="en-US" sz="2400" dirty="0"/>
                    </a:p>
                  </a:txBody>
                  <a:tcPr/>
                </a:tc>
                <a:tc>
                  <a:txBody>
                    <a:bodyPr/>
                    <a:lstStyle/>
                    <a:p>
                      <a:r>
                        <a:rPr lang="ar-JO" dirty="0" smtClean="0"/>
                        <a:t>الطول</a:t>
                      </a:r>
                      <a:r>
                        <a:rPr lang="en-US" dirty="0" smtClean="0"/>
                        <a:t>/m</a:t>
                      </a:r>
                      <a:endParaRPr lang="en-US" dirty="0"/>
                    </a:p>
                  </a:txBody>
                  <a:tcPr/>
                </a:tc>
                <a:tc>
                  <a:txBody>
                    <a:bodyPr/>
                    <a:lstStyle/>
                    <a:p>
                      <a:r>
                        <a:rPr lang="en-US" dirty="0" smtClean="0"/>
                        <a:t>BMI</a:t>
                      </a:r>
                      <a:endParaRPr lang="en-US" dirty="0"/>
                    </a:p>
                  </a:txBody>
                  <a:tcPr/>
                </a:tc>
                <a:extLst>
                  <a:ext uri="{0D108BD9-81ED-4DB2-BD59-A6C34878D82A}">
                    <a16:rowId xmlns:a16="http://schemas.microsoft.com/office/drawing/2014/main" val="253836785"/>
                  </a:ext>
                </a:extLst>
              </a:tr>
              <a:tr h="509016">
                <a:tc>
                  <a:txBody>
                    <a:bodyPr/>
                    <a:lstStyle/>
                    <a:p>
                      <a:r>
                        <a:rPr lang="ar-JO" dirty="0" smtClean="0"/>
                        <a:t>مسّي</a:t>
                      </a:r>
                      <a:endParaRPr lang="en-US" dirty="0"/>
                    </a:p>
                  </a:txBody>
                  <a:tcPr/>
                </a:tc>
                <a:tc>
                  <a:txBody>
                    <a:bodyPr/>
                    <a:lstStyle/>
                    <a:p>
                      <a:r>
                        <a:rPr lang="en-US" sz="1800" b="0" i="0" kern="1200" dirty="0" smtClean="0">
                          <a:solidFill>
                            <a:schemeClr val="dk1"/>
                          </a:solidFill>
                          <a:effectLst/>
                          <a:latin typeface="+mn-lt"/>
                          <a:ea typeface="+mn-ea"/>
                          <a:cs typeface="+mn-cs"/>
                        </a:rPr>
                        <a:t>72</a:t>
                      </a:r>
                      <a:endParaRPr lang="en-US" dirty="0"/>
                    </a:p>
                  </a:txBody>
                  <a:tcPr/>
                </a:tc>
                <a:tc>
                  <a:txBody>
                    <a:bodyPr/>
                    <a:lstStyle/>
                    <a:p>
                      <a:r>
                        <a:rPr lang="en-US" dirty="0" smtClean="0"/>
                        <a:t>1.7</a:t>
                      </a:r>
                      <a:endParaRPr lang="en-US" dirty="0"/>
                    </a:p>
                  </a:txBody>
                  <a:tcPr/>
                </a:tc>
                <a:tc>
                  <a:txBody>
                    <a:bodyPr/>
                    <a:lstStyle/>
                    <a:p>
                      <a:r>
                        <a:rPr lang="en-US" dirty="0" smtClean="0"/>
                        <a:t>24.9</a:t>
                      </a:r>
                      <a:endParaRPr lang="en-US" dirty="0"/>
                    </a:p>
                  </a:txBody>
                  <a:tcPr/>
                </a:tc>
                <a:extLst>
                  <a:ext uri="{0D108BD9-81ED-4DB2-BD59-A6C34878D82A}">
                    <a16:rowId xmlns:a16="http://schemas.microsoft.com/office/drawing/2014/main" val="3454847224"/>
                  </a:ext>
                </a:extLst>
              </a:tr>
              <a:tr h="509016">
                <a:tc>
                  <a:txBody>
                    <a:bodyPr/>
                    <a:lstStyle/>
                    <a:p>
                      <a:r>
                        <a:rPr lang="ar-JO" dirty="0" smtClean="0"/>
                        <a:t>جو بايدن</a:t>
                      </a:r>
                      <a:endParaRPr lang="en-US" dirty="0"/>
                    </a:p>
                  </a:txBody>
                  <a:tcPr/>
                </a:tc>
                <a:tc>
                  <a:txBody>
                    <a:bodyPr/>
                    <a:lstStyle/>
                    <a:p>
                      <a:r>
                        <a:rPr lang="en-US" dirty="0" smtClean="0"/>
                        <a:t>82</a:t>
                      </a:r>
                      <a:endParaRPr lang="en-US" dirty="0"/>
                    </a:p>
                  </a:txBody>
                  <a:tcPr/>
                </a:tc>
                <a:tc>
                  <a:txBody>
                    <a:bodyPr/>
                    <a:lstStyle/>
                    <a:p>
                      <a:r>
                        <a:rPr lang="en-US" dirty="0" smtClean="0"/>
                        <a:t>1.8</a:t>
                      </a:r>
                      <a:endParaRPr lang="en-US" dirty="0"/>
                    </a:p>
                  </a:txBody>
                  <a:tcPr/>
                </a:tc>
                <a:tc>
                  <a:txBody>
                    <a:bodyPr/>
                    <a:lstStyle/>
                    <a:p>
                      <a:r>
                        <a:rPr lang="en-US" dirty="0" smtClean="0"/>
                        <a:t>25.3</a:t>
                      </a:r>
                      <a:endParaRPr lang="en-US" dirty="0"/>
                    </a:p>
                  </a:txBody>
                  <a:tcPr/>
                </a:tc>
                <a:extLst>
                  <a:ext uri="{0D108BD9-81ED-4DB2-BD59-A6C34878D82A}">
                    <a16:rowId xmlns:a16="http://schemas.microsoft.com/office/drawing/2014/main" val="4141648719"/>
                  </a:ext>
                </a:extLst>
              </a:tr>
              <a:tr h="509016">
                <a:tc>
                  <a:txBody>
                    <a:bodyPr/>
                    <a:lstStyle/>
                    <a:p>
                      <a:r>
                        <a:rPr lang="ar-JO" dirty="0" smtClean="0"/>
                        <a:t>نصار دبابنة</a:t>
                      </a:r>
                      <a:endParaRPr lang="en-US" dirty="0"/>
                    </a:p>
                  </a:txBody>
                  <a:tcPr/>
                </a:tc>
                <a:tc>
                  <a:txBody>
                    <a:bodyPr/>
                    <a:lstStyle/>
                    <a:p>
                      <a:r>
                        <a:rPr lang="en-US" dirty="0" smtClean="0"/>
                        <a:t>65</a:t>
                      </a:r>
                      <a:endParaRPr lang="en-US" dirty="0"/>
                    </a:p>
                  </a:txBody>
                  <a:tcPr/>
                </a:tc>
                <a:tc>
                  <a:txBody>
                    <a:bodyPr/>
                    <a:lstStyle/>
                    <a:p>
                      <a:r>
                        <a:rPr lang="en-US" dirty="0" smtClean="0"/>
                        <a:t>1.7</a:t>
                      </a:r>
                      <a:endParaRPr lang="en-US" dirty="0"/>
                    </a:p>
                  </a:txBody>
                  <a:tcPr/>
                </a:tc>
                <a:tc>
                  <a:txBody>
                    <a:bodyPr/>
                    <a:lstStyle/>
                    <a:p>
                      <a:r>
                        <a:rPr lang="en-US" dirty="0" smtClean="0"/>
                        <a:t>22.4</a:t>
                      </a:r>
                      <a:endParaRPr lang="en-US" dirty="0"/>
                    </a:p>
                  </a:txBody>
                  <a:tcPr/>
                </a:tc>
                <a:extLst>
                  <a:ext uri="{0D108BD9-81ED-4DB2-BD59-A6C34878D82A}">
                    <a16:rowId xmlns:a16="http://schemas.microsoft.com/office/drawing/2014/main" val="3455865166"/>
                  </a:ext>
                </a:extLst>
              </a:tr>
              <a:tr h="509016">
                <a:tc>
                  <a:txBody>
                    <a:bodyPr/>
                    <a:lstStyle/>
                    <a:p>
                      <a:r>
                        <a:rPr lang="ar-JO" dirty="0" smtClean="0"/>
                        <a:t>شادي نينو</a:t>
                      </a:r>
                      <a:endParaRPr lang="en-US" dirty="0"/>
                    </a:p>
                  </a:txBody>
                  <a:tcPr/>
                </a:tc>
                <a:tc>
                  <a:txBody>
                    <a:bodyPr/>
                    <a:lstStyle/>
                    <a:p>
                      <a:r>
                        <a:rPr lang="en-US" dirty="0" smtClean="0"/>
                        <a:t>60</a:t>
                      </a:r>
                      <a:endParaRPr lang="en-US" dirty="0"/>
                    </a:p>
                  </a:txBody>
                  <a:tcPr/>
                </a:tc>
                <a:tc>
                  <a:txBody>
                    <a:bodyPr/>
                    <a:lstStyle/>
                    <a:p>
                      <a:r>
                        <a:rPr lang="en-US" dirty="0" smtClean="0"/>
                        <a:t>1.6</a:t>
                      </a:r>
                      <a:endParaRPr lang="en-US" dirty="0"/>
                    </a:p>
                  </a:txBody>
                  <a:tcPr/>
                </a:tc>
                <a:tc>
                  <a:txBody>
                    <a:bodyPr/>
                    <a:lstStyle/>
                    <a:p>
                      <a:r>
                        <a:rPr lang="en-US" dirty="0" smtClean="0"/>
                        <a:t>32.4</a:t>
                      </a:r>
                      <a:endParaRPr lang="en-US" dirty="0"/>
                    </a:p>
                  </a:txBody>
                  <a:tcPr/>
                </a:tc>
                <a:extLst>
                  <a:ext uri="{0D108BD9-81ED-4DB2-BD59-A6C34878D82A}">
                    <a16:rowId xmlns:a16="http://schemas.microsoft.com/office/drawing/2014/main" val="1502021390"/>
                  </a:ext>
                </a:extLst>
              </a:tr>
              <a:tr h="509016">
                <a:tc>
                  <a:txBody>
                    <a:bodyPr/>
                    <a:lstStyle/>
                    <a:p>
                      <a:r>
                        <a:rPr lang="ar-JO" dirty="0" smtClean="0"/>
                        <a:t>رعد</a:t>
                      </a:r>
                      <a:r>
                        <a:rPr lang="ar-JO" baseline="0" dirty="0" smtClean="0"/>
                        <a:t> حداد</a:t>
                      </a:r>
                      <a:endParaRPr lang="en-US" dirty="0"/>
                    </a:p>
                  </a:txBody>
                  <a:tcPr/>
                </a:tc>
                <a:tc>
                  <a:txBody>
                    <a:bodyPr/>
                    <a:lstStyle/>
                    <a:p>
                      <a:r>
                        <a:rPr lang="en-US" dirty="0" smtClean="0"/>
                        <a:t>50</a:t>
                      </a:r>
                      <a:endParaRPr lang="en-US" dirty="0"/>
                    </a:p>
                  </a:txBody>
                  <a:tcPr/>
                </a:tc>
                <a:tc>
                  <a:txBody>
                    <a:bodyPr/>
                    <a:lstStyle/>
                    <a:p>
                      <a:r>
                        <a:rPr lang="en-US" dirty="0" smtClean="0"/>
                        <a:t>1.6</a:t>
                      </a:r>
                      <a:endParaRPr lang="en-US" dirty="0"/>
                    </a:p>
                  </a:txBody>
                  <a:tcPr/>
                </a:tc>
                <a:tc>
                  <a:txBody>
                    <a:bodyPr/>
                    <a:lstStyle/>
                    <a:p>
                      <a:r>
                        <a:rPr lang="en-US" dirty="0" smtClean="0"/>
                        <a:t>19.5</a:t>
                      </a:r>
                      <a:endParaRPr lang="en-US" dirty="0"/>
                    </a:p>
                  </a:txBody>
                  <a:tcPr/>
                </a:tc>
                <a:extLst>
                  <a:ext uri="{0D108BD9-81ED-4DB2-BD59-A6C34878D82A}">
                    <a16:rowId xmlns:a16="http://schemas.microsoft.com/office/drawing/2014/main" val="4103385877"/>
                  </a:ext>
                </a:extLst>
              </a:tr>
            </a:tbl>
          </a:graphicData>
        </a:graphic>
      </p:graphicFrame>
    </p:spTree>
    <p:extLst>
      <p:ext uri="{BB962C8B-B14F-4D97-AF65-F5344CB8AC3E}">
        <p14:creationId xmlns:p14="http://schemas.microsoft.com/office/powerpoint/2010/main" val="18821661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docProps/app.xml><?xml version="1.0" encoding="utf-8"?>
<Properties xmlns="http://schemas.openxmlformats.org/officeDocument/2006/extended-properties" xmlns:vt="http://schemas.openxmlformats.org/officeDocument/2006/docPropsVTypes">
  <Template>TM03457496[[fn=Parallax]]</Template>
  <TotalTime>112</TotalTime>
  <Words>198</Words>
  <Application>Microsoft Office PowerPoint</Application>
  <PresentationFormat>Widescreen</PresentationFormat>
  <Paragraphs>48</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Arabic Typesetting</vt:lpstr>
      <vt:lpstr>Arial</vt:lpstr>
      <vt:lpstr>Corbel</vt:lpstr>
      <vt:lpstr>Tahoma</vt:lpstr>
      <vt:lpstr>Parallax</vt:lpstr>
      <vt:lpstr>السمنة</vt:lpstr>
      <vt:lpstr>ما هي السمنة</vt:lpstr>
      <vt:lpstr>اسباب السمنة</vt:lpstr>
      <vt:lpstr>تأثير السمنة على اعضاء الجسم</vt:lpstr>
      <vt:lpstr>تأثير السمنة على الكبد</vt:lpstr>
      <vt:lpstr>تأثير السمنة على القلب </vt:lpstr>
      <vt:lpstr>تأثير السمنة على المعدة</vt:lpstr>
      <vt:lpstr>تأثير السمنة على الكلى</vt:lpstr>
      <vt:lpstr>مؤشر كتلة الجسم للرياضيات</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السمنة</dc:title>
  <dc:creator>O&amp;M</dc:creator>
  <cp:lastModifiedBy>O&amp;M</cp:lastModifiedBy>
  <cp:revision>24</cp:revision>
  <dcterms:created xsi:type="dcterms:W3CDTF">2023-05-04T10:37:37Z</dcterms:created>
  <dcterms:modified xsi:type="dcterms:W3CDTF">2023-05-13T10:01:11Z</dcterms:modified>
</cp:coreProperties>
</file>