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72" r:id="rId2"/>
    <p:sldId id="273" r:id="rId3"/>
    <p:sldId id="284" r:id="rId4"/>
    <p:sldId id="282" r:id="rId5"/>
    <p:sldId id="283" r:id="rId6"/>
    <p:sldId id="285" r:id="rId7"/>
    <p:sldId id="281" r:id="rId8"/>
    <p:sldId id="287" r:id="rId9"/>
    <p:sldId id="288" r:id="rId10"/>
    <p:sldId id="286" r:id="rId11"/>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D"/>
    <a:srgbClr val="D1D8B7"/>
    <a:srgbClr val="A09D79"/>
    <a:srgbClr val="AD5C4D"/>
    <a:srgbClr val="000000"/>
    <a:srgbClr val="543E35"/>
    <a:srgbClr val="637700"/>
    <a:srgbClr val="5E6A76"/>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830"/>
  </p:normalViewPr>
  <p:slideViewPr>
    <p:cSldViewPr snapToGrid="0">
      <p:cViewPr varScale="1">
        <p:scale>
          <a:sx n="115" d="100"/>
          <a:sy n="115" d="100"/>
        </p:scale>
        <p:origin x="512" y="192"/>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92" d="100"/>
          <a:sy n="92" d="100"/>
        </p:scale>
        <p:origin x="364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D913024-4032-4B4F-8680-09D5E08EDB6E}" type="datetimeFigureOut">
              <a:rPr lang="en-GB" smtClean="0"/>
              <a:t>14/05/2023</a:t>
            </a:fld>
            <a:endParaRPr lang="en-GB"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49E357A0-8177-46BC-BFCE-19D99E3453CC}" type="slidenum">
              <a:rPr lang="en-GB" smtClean="0"/>
              <a:t>‹#›</a:t>
            </a:fld>
            <a:endParaRPr lang="en-GB"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2AE225E-43E0-7047-8ADB-DD9EBB41B4D0}" type="datetimeFigureOut">
              <a:rPr lang="en-GB" noProof="0" smtClean="0"/>
              <a:t>14/05/2023</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7C366290-4595-5745-A50F-D5EC13BAC604}" type="slidenum">
              <a:rPr lang="en-GB" noProof="0" smtClean="0"/>
              <a:t>‹#›</a:t>
            </a:fld>
            <a:endParaRPr lang="en-GB"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1</a:t>
            </a:fld>
            <a:endParaRPr lang="en-GB"/>
          </a:p>
        </p:txBody>
      </p:sp>
    </p:spTree>
    <p:extLst>
      <p:ext uri="{BB962C8B-B14F-4D97-AF65-F5344CB8AC3E}">
        <p14:creationId xmlns:p14="http://schemas.microsoft.com/office/powerpoint/2010/main" val="3149589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GB"/>
              <a:t>Click to edit Master subtitle style</a:t>
            </a:r>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7279544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GB"/>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Tree>
    <p:extLst>
      <p:ext uri="{BB962C8B-B14F-4D97-AF65-F5344CB8AC3E}">
        <p14:creationId xmlns:p14="http://schemas.microsoft.com/office/powerpoint/2010/main" val="1704908538"/>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GB"/>
              <a:t>Click to edit Master text styles</a:t>
            </a:r>
          </a:p>
          <a:p>
            <a:pPr lvl="1" rtl="0"/>
            <a:r>
              <a:rPr lang="en-GB"/>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Tree>
    <p:extLst>
      <p:ext uri="{BB962C8B-B14F-4D97-AF65-F5344CB8AC3E}">
        <p14:creationId xmlns:p14="http://schemas.microsoft.com/office/powerpoint/2010/main" val="302178272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GB"/>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GB"/>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GB"/>
              <a:t>Click icon to add picture</a:t>
            </a:r>
            <a:endParaRPr lang="en-GB" dirty="0"/>
          </a:p>
        </p:txBody>
      </p:sp>
    </p:spTree>
    <p:extLst>
      <p:ext uri="{BB962C8B-B14F-4D97-AF65-F5344CB8AC3E}">
        <p14:creationId xmlns:p14="http://schemas.microsoft.com/office/powerpoint/2010/main" val="233691909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GB"/>
              <a:t>Click to edit Master subtitle style</a:t>
            </a:r>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65715846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1361742389"/>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defPPr>
              <a:defRPr lang="en-GB"/>
            </a:defPPr>
          </a:lstStyle>
          <a:p>
            <a:pPr rtl="0"/>
            <a:r>
              <a:rPr lang="en-GB"/>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defPPr>
              <a:defRPr lang="en-GB"/>
            </a:defPPr>
          </a:lstStyle>
          <a:p>
            <a:pPr rtl="0"/>
            <a:r>
              <a:rPr lang="en-GB"/>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43641740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lang="en-GB" sz="3200"/>
            </a:lvl1pPr>
          </a:lstStyle>
          <a:p>
            <a:pPr rtl="0"/>
            <a:r>
              <a:rPr lang="en-GB"/>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49522527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lang="en-GB">
                <a:solidFill>
                  <a:schemeClr val="accent1"/>
                </a:solidFill>
              </a:defRPr>
            </a:lvl1pPr>
          </a:lstStyle>
          <a:p>
            <a:pPr rtl="0"/>
            <a:r>
              <a:rPr lang="en-GB"/>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lang="en-GB" sz="2400" cap="all" baseline="0"/>
            </a:lvl1pPr>
            <a:lvl2pPr marL="457200" indent="0" algn="r">
              <a:buNone/>
              <a:defRPr lang="en-GB" sz="1800">
                <a:latin typeface="+mj-lt"/>
              </a:defRPr>
            </a:lvl2pPr>
            <a:lvl3pPr marL="914400" indent="0" algn="r">
              <a:buNone/>
              <a:defRPr lang="en-GB"/>
            </a:lvl3pPr>
            <a:lvl4pPr marL="1371600" indent="0" algn="r">
              <a:buNone/>
              <a:defRPr lang="en-GB"/>
            </a:lvl4pPr>
            <a:lvl5pPr marL="1828800" indent="0" algn="r">
              <a:buNone/>
              <a:defRPr lang="en-GB"/>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829372813"/>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lang="en-GB" sz="4800"/>
            </a:lvl1pPr>
          </a:lstStyle>
          <a:p>
            <a:pPr rtl="0"/>
            <a:r>
              <a:rPr lang="en-GB"/>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GB"/>
              <a:t>Click icon to add picture</a:t>
            </a:r>
            <a:endParaRPr lang="en-GB"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GB"/>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r>
              <a:rPr lang="en-GB"/>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392048937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lang="en-GB" sz="6000">
                <a:solidFill>
                  <a:schemeClr val="accent1"/>
                </a:solidFill>
              </a:defRPr>
            </a:lvl1pPr>
          </a:lstStyle>
          <a:p>
            <a:pPr rtl="0"/>
            <a:r>
              <a:rPr lang="en-GB"/>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rtlCol="0"/>
          <a:lstStyle>
            <a:lvl1pPr marL="0" indent="0">
              <a:buNone/>
              <a:defRPr lang="en-GB" sz="2400">
                <a:solidFill>
                  <a:schemeClr val="accent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GB"/>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22344406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2111285998"/>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641332740"/>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Tree>
    <p:extLst>
      <p:ext uri="{BB962C8B-B14F-4D97-AF65-F5344CB8AC3E}">
        <p14:creationId xmlns:p14="http://schemas.microsoft.com/office/powerpoint/2010/main" val="4030094665"/>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rtlCol="0">
            <a:normAutofit/>
          </a:bodyPr>
          <a:lstStyle>
            <a:lvl1pPr marL="0" indent="0" algn="ctr">
              <a:lnSpc>
                <a:spcPct val="100000"/>
              </a:lnSpc>
              <a:spcBef>
                <a:spcPts val="0"/>
              </a:spcBef>
              <a:buNone/>
              <a:defRPr lang="en-GB" sz="2400"/>
            </a:lvl1pPr>
          </a:lstStyle>
          <a:p>
            <a:pPr lvl="0" rtl="0"/>
            <a:r>
              <a:rPr lang="en-GB"/>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lang="en-GB" sz="2400" cap="all" baseline="0">
                <a:latin typeface="Gill Sans Nova" panose="020B0602020104020203" pitchFamily="34" charset="0"/>
              </a:defRPr>
            </a:lvl1pPr>
          </a:lstStyle>
          <a:p>
            <a:pPr rtl="0"/>
            <a:r>
              <a:rPr lang="en-GB"/>
              <a:t>Click to edit Master title style</a:t>
            </a:r>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429611174"/>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GB"/>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GB"/>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GB"/>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830715435"/>
      </p:ext>
    </p:extLst>
  </p:cSld>
  <p:clrMapOvr>
    <a:masterClrMapping/>
  </p:clrMapOvr>
  <p:transition spd="slow">
    <p:wipe/>
  </p:transition>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en-GB"/>
            </a:defPPr>
          </a:lstStyle>
          <a:p>
            <a:pPr rtl="0"/>
            <a:r>
              <a:rPr lang="en-GB"/>
              <a:t>Click to edit Master title style</a:t>
            </a:r>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en-GB" sz="1400">
                <a:solidFill>
                  <a:schemeClr val="tx1"/>
                </a:solidFill>
              </a:defRPr>
            </a:lvl1pPr>
          </a:lstStyle>
          <a:p>
            <a:pPr rtl="0"/>
            <a:r>
              <a:rPr lang="en-GB"/>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en-GB" sz="1400">
                <a:solidFill>
                  <a:schemeClr val="tx1"/>
                </a:solidFill>
              </a:defRPr>
            </a:lvl1pPr>
          </a:lstStyle>
          <a:p>
            <a:pPr rtl="0"/>
            <a:r>
              <a:rPr lang="en-GB"/>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en-GB" sz="1400">
                <a:solidFill>
                  <a:schemeClr val="tx1"/>
                </a:solidFill>
              </a:defRPr>
            </a:lvl1pPr>
          </a:lstStyle>
          <a:p>
            <a:pPr rtl="0"/>
            <a:fld id="{58FB4751-880F-D840-AAA9-3A15815CC996}" type="slidenum">
              <a:rPr lang="en-GB" smtClean="0"/>
              <a:pPr/>
              <a:t>‹#›</a:t>
            </a:fld>
            <a:endParaRPr lang="en-GB"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transition spd="slow">
    <p:wipe/>
  </p:transition>
  <p:hf hdr="0"/>
  <p:txStyles>
    <p:titleStyle>
      <a:lvl1pPr algn="l" defTabSz="914400" rtl="0" eaLnBrk="1" latinLnBrk="0" hangingPunct="1">
        <a:lnSpc>
          <a:spcPct val="90000"/>
        </a:lnSpc>
        <a:spcBef>
          <a:spcPct val="0"/>
        </a:spcBef>
        <a:buNone/>
        <a:defRPr lang="en-GB"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www.picpedia.org/chalkboard/o/obesity.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souto-digitalteacher.blogspot.com/2011/05/fighting-obesitydancing.html"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chaos-lasfinge.blogspot.com/2015/10/obesity-day-2015.html" TargetMode="External"/><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rawpixel.com/image/450066/premium-illustration-image-obesity-motivation-appetite" TargetMode="External"/><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rtlCol="0"/>
          <a:lstStyle>
            <a:defPPr>
              <a:defRPr lang="en-GB"/>
            </a:defPPr>
          </a:lstStyle>
          <a:p>
            <a:pPr rtl="0"/>
            <a:r>
              <a:rPr lang="en-GB" dirty="0"/>
              <a:t>Obesity</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p:txBody>
          <a:bodyPr rtlCol="0"/>
          <a:lstStyle>
            <a:defPPr>
              <a:defRPr lang="en-GB"/>
            </a:defPPr>
          </a:lstStyle>
          <a:p>
            <a:pPr rtl="0"/>
            <a:r>
              <a:rPr lang="en-GB" dirty="0"/>
              <a:t>Prepared by: Mariana Hourani, Tala Alfarah, </a:t>
            </a:r>
          </a:p>
          <a:p>
            <a:pPr rtl="0"/>
            <a:r>
              <a:rPr lang="en-GB" dirty="0"/>
              <a:t>Natalie Bouri.</a:t>
            </a:r>
          </a:p>
        </p:txBody>
      </p:sp>
    </p:spTree>
    <p:extLst>
      <p:ext uri="{BB962C8B-B14F-4D97-AF65-F5344CB8AC3E}">
        <p14:creationId xmlns:p14="http://schemas.microsoft.com/office/powerpoint/2010/main" val="417536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8CBF-17C4-014C-B171-BC686E95DA2B}"/>
              </a:ext>
            </a:extLst>
          </p:cNvPr>
          <p:cNvSpPr>
            <a:spLocks noGrp="1"/>
          </p:cNvSpPr>
          <p:nvPr>
            <p:ph type="ctrTitle"/>
          </p:nvPr>
        </p:nvSpPr>
        <p:spPr/>
        <p:txBody>
          <a:bodyPr/>
          <a:lstStyle/>
          <a:p>
            <a:r>
              <a:rPr lang="en-US" dirty="0"/>
              <a:t>T</a:t>
            </a:r>
            <a:r>
              <a:rPr lang="en-JO" dirty="0"/>
              <a:t>hank you for listening!</a:t>
            </a:r>
          </a:p>
        </p:txBody>
      </p:sp>
    </p:spTree>
    <p:extLst>
      <p:ext uri="{BB962C8B-B14F-4D97-AF65-F5344CB8AC3E}">
        <p14:creationId xmlns:p14="http://schemas.microsoft.com/office/powerpoint/2010/main" val="3992038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ECD2-955B-9F44-AE54-31FCFE2F7E4C}"/>
              </a:ext>
            </a:extLst>
          </p:cNvPr>
          <p:cNvSpPr>
            <a:spLocks noGrp="1"/>
          </p:cNvSpPr>
          <p:nvPr>
            <p:ph type="title"/>
          </p:nvPr>
        </p:nvSpPr>
        <p:spPr>
          <a:xfrm>
            <a:off x="795453" y="1762609"/>
            <a:ext cx="5036635" cy="1237070"/>
          </a:xfrm>
        </p:spPr>
        <p:txBody>
          <a:bodyPr/>
          <a:lstStyle/>
          <a:p>
            <a:br>
              <a:rPr lang="en-US" dirty="0">
                <a:latin typeface="Arial Rounded MT Bold" panose="020F0704030504030204" pitchFamily="34" charset="77"/>
              </a:rPr>
            </a:br>
            <a:r>
              <a:rPr lang="en-US" dirty="0">
                <a:latin typeface="Apple Braille" pitchFamily="2" charset="0"/>
                <a:ea typeface="Brush Script MT" panose="03060802040406070304" pitchFamily="66" charset="-122"/>
                <a:cs typeface="Brush Script MT" panose="03060802040406070304" pitchFamily="66" charset="-122"/>
              </a:rPr>
              <a:t>W</a:t>
            </a:r>
            <a:r>
              <a:rPr lang="en-JO" dirty="0">
                <a:latin typeface="Apple Braille" pitchFamily="2" charset="0"/>
                <a:ea typeface="Brush Script MT" panose="03060802040406070304" pitchFamily="66" charset="-122"/>
                <a:cs typeface="Brush Script MT" panose="03060802040406070304" pitchFamily="66" charset="-122"/>
              </a:rPr>
              <a:t>hat is obesity?</a:t>
            </a:r>
          </a:p>
        </p:txBody>
      </p:sp>
      <p:sp>
        <p:nvSpPr>
          <p:cNvPr id="4" name="TextBox 3">
            <a:extLst>
              <a:ext uri="{FF2B5EF4-FFF2-40B4-BE49-F238E27FC236}">
                <a16:creationId xmlns:a16="http://schemas.microsoft.com/office/drawing/2014/main" id="{C2357647-DE6F-324E-B0D0-C218B064AE28}"/>
              </a:ext>
            </a:extLst>
          </p:cNvPr>
          <p:cNvSpPr txBox="1"/>
          <p:nvPr/>
        </p:nvSpPr>
        <p:spPr>
          <a:xfrm>
            <a:off x="7850459" y="2174487"/>
            <a:ext cx="3546088" cy="3970318"/>
          </a:xfrm>
          <a:prstGeom prst="rect">
            <a:avLst/>
          </a:prstGeom>
          <a:noFill/>
        </p:spPr>
        <p:txBody>
          <a:bodyPr wrap="square" rtlCol="0">
            <a:spAutoFit/>
          </a:bodyPr>
          <a:lstStyle/>
          <a:p>
            <a:r>
              <a:rPr lang="en-US" dirty="0">
                <a:latin typeface="Apple Braille" pitchFamily="2" charset="0"/>
              </a:rPr>
              <a:t>Obesity means weighing more than what is healthy for a given weight, obesity is a serious, chronic disease, It can lead to plenty of health problems, which include diabetes, heart disease, and some types of cancers, at this moment in Jordan, According to the Global Obesity Observatory, Jordan ranks fourth in the Arab world and 23rd globally for obesity among men at 29.17 percent of the male population.</a:t>
            </a:r>
            <a:endParaRPr lang="en-JO" dirty="0">
              <a:latin typeface="Apple Braille" pitchFamily="2" charset="0"/>
            </a:endParaRPr>
          </a:p>
        </p:txBody>
      </p:sp>
      <p:pic>
        <p:nvPicPr>
          <p:cNvPr id="9" name="Picture 8">
            <a:extLst>
              <a:ext uri="{FF2B5EF4-FFF2-40B4-BE49-F238E27FC236}">
                <a16:creationId xmlns:a16="http://schemas.microsoft.com/office/drawing/2014/main" id="{2DFC1771-0B9A-C641-AC6C-74D6BEC824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50459" y="361482"/>
            <a:ext cx="3445726" cy="1657604"/>
          </a:xfrm>
          <a:prstGeom prst="rect">
            <a:avLst/>
          </a:prstGeom>
          <a:solidFill>
            <a:srgbClr val="FFFFFF">
              <a:shade val="85000"/>
            </a:srgbClr>
          </a:solidFill>
          <a:ln w="88900" cap="sq">
            <a:solidFill>
              <a:srgbClr val="D1D8B7"/>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10020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dissolv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074717-4655-EA4C-A500-C231A218FA2C}"/>
              </a:ext>
            </a:extLst>
          </p:cNvPr>
          <p:cNvSpPr txBox="1"/>
          <p:nvPr/>
        </p:nvSpPr>
        <p:spPr>
          <a:xfrm>
            <a:off x="724828" y="613318"/>
            <a:ext cx="8318811" cy="1446550"/>
          </a:xfrm>
          <a:prstGeom prst="rect">
            <a:avLst/>
          </a:prstGeom>
          <a:noFill/>
        </p:spPr>
        <p:txBody>
          <a:bodyPr wrap="square" rtlCol="0">
            <a:spAutoFit/>
          </a:bodyPr>
          <a:lstStyle/>
          <a:p>
            <a:r>
              <a:rPr lang="en-US" sz="4400" dirty="0">
                <a:solidFill>
                  <a:schemeClr val="bg1"/>
                </a:solidFill>
                <a:latin typeface="Apple Braille" pitchFamily="2" charset="0"/>
              </a:rPr>
              <a:t>W</a:t>
            </a:r>
            <a:r>
              <a:rPr lang="en-JO" sz="4400" dirty="0">
                <a:solidFill>
                  <a:schemeClr val="bg1"/>
                </a:solidFill>
                <a:latin typeface="Apple Braille" pitchFamily="2" charset="0"/>
              </a:rPr>
              <a:t>hat are the main causes of obesity?</a:t>
            </a:r>
            <a:endParaRPr lang="en-JO" sz="4400" dirty="0"/>
          </a:p>
        </p:txBody>
      </p:sp>
      <p:sp>
        <p:nvSpPr>
          <p:cNvPr id="6" name="TextBox 5">
            <a:extLst>
              <a:ext uri="{FF2B5EF4-FFF2-40B4-BE49-F238E27FC236}">
                <a16:creationId xmlns:a16="http://schemas.microsoft.com/office/drawing/2014/main" id="{B60A6F78-5340-474F-90AC-784D5BC33E1E}"/>
              </a:ext>
            </a:extLst>
          </p:cNvPr>
          <p:cNvSpPr txBox="1"/>
          <p:nvPr/>
        </p:nvSpPr>
        <p:spPr>
          <a:xfrm>
            <a:off x="724828" y="2330605"/>
            <a:ext cx="8508382" cy="2831544"/>
          </a:xfrm>
          <a:prstGeom prst="rect">
            <a:avLst/>
          </a:prstGeom>
          <a:noFill/>
        </p:spPr>
        <p:txBody>
          <a:bodyPr wrap="square" rtlCol="0">
            <a:spAutoFit/>
          </a:bodyPr>
          <a:lstStyle/>
          <a:p>
            <a:r>
              <a:rPr lang="en-US" sz="2000" dirty="0">
                <a:latin typeface="Apple Braille" pitchFamily="2" charset="0"/>
              </a:rPr>
              <a:t>The main causes of obesity are a combination of genetic, environmental, and lifestyle factors, genetics can play a role in determining a person’s susceptibility to obesity, environmental factors, such as access to healthy food and opportunities for physical activity can also contribute to obesity, lifestyle factors, such as diet and physical activity are also important in determining a person’s risk for obesity. Other factors that can contribute to obesity include medical conditions, medications, and phycological factors such as stress and depression.</a:t>
            </a:r>
            <a:endParaRPr lang="en-JO" sz="2000" dirty="0">
              <a:latin typeface="Apple Braille" pitchFamily="2" charset="0"/>
            </a:endParaRPr>
          </a:p>
          <a:p>
            <a:endParaRPr lang="en-JO" dirty="0"/>
          </a:p>
        </p:txBody>
      </p:sp>
      <p:pic>
        <p:nvPicPr>
          <p:cNvPr id="8" name="Picture 7">
            <a:extLst>
              <a:ext uri="{FF2B5EF4-FFF2-40B4-BE49-F238E27FC236}">
                <a16:creationId xmlns:a16="http://schemas.microsoft.com/office/drawing/2014/main" id="{5A1B2A26-B336-3F4C-BAF0-4141B255F3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375891" y="3847696"/>
            <a:ext cx="2091281" cy="24275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88949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FF5AE6-4D3D-AA4E-8D64-766C8C72829F}"/>
              </a:ext>
            </a:extLst>
          </p:cNvPr>
          <p:cNvSpPr>
            <a:spLocks noGrp="1"/>
          </p:cNvSpPr>
          <p:nvPr>
            <p:ph type="title"/>
          </p:nvPr>
        </p:nvSpPr>
        <p:spPr>
          <a:xfrm>
            <a:off x="631828" y="941403"/>
            <a:ext cx="9259304" cy="676656"/>
          </a:xfrm>
        </p:spPr>
        <p:txBody>
          <a:bodyPr/>
          <a:lstStyle/>
          <a:p>
            <a:r>
              <a:rPr lang="en-US" sz="4000" dirty="0">
                <a:solidFill>
                  <a:schemeClr val="bg1"/>
                </a:solidFill>
                <a:latin typeface="Apple Braille" pitchFamily="2" charset="0"/>
              </a:rPr>
              <a:t>What are the problems that people are dealing with from being obese?</a:t>
            </a:r>
            <a:endParaRPr lang="en-JO" sz="4000" dirty="0"/>
          </a:p>
        </p:txBody>
      </p:sp>
      <p:sp>
        <p:nvSpPr>
          <p:cNvPr id="11" name="TextBox 10">
            <a:extLst>
              <a:ext uri="{FF2B5EF4-FFF2-40B4-BE49-F238E27FC236}">
                <a16:creationId xmlns:a16="http://schemas.microsoft.com/office/drawing/2014/main" id="{8CAA7E6C-EDB6-6A45-9340-D46F126DC5B1}"/>
              </a:ext>
            </a:extLst>
          </p:cNvPr>
          <p:cNvSpPr txBox="1"/>
          <p:nvPr/>
        </p:nvSpPr>
        <p:spPr>
          <a:xfrm>
            <a:off x="631828" y="2219091"/>
            <a:ext cx="7237141" cy="2215991"/>
          </a:xfrm>
          <a:prstGeom prst="rect">
            <a:avLst/>
          </a:prstGeom>
          <a:noFill/>
        </p:spPr>
        <p:txBody>
          <a:bodyPr wrap="square" rtlCol="0">
            <a:spAutoFit/>
          </a:bodyPr>
          <a:lstStyle/>
          <a:p>
            <a:r>
              <a:rPr lang="en-US" sz="2000" dirty="0">
                <a:solidFill>
                  <a:schemeClr val="bg1"/>
                </a:solidFill>
                <a:latin typeface="Apple Braille" pitchFamily="2" charset="0"/>
              </a:rPr>
              <a:t>O</a:t>
            </a:r>
            <a:r>
              <a:rPr lang="en-JO" sz="2000" dirty="0">
                <a:solidFill>
                  <a:schemeClr val="bg1"/>
                </a:solidFill>
                <a:latin typeface="Apple Braille" pitchFamily="2" charset="0"/>
              </a:rPr>
              <a:t>besity can lead to a range of health problems including type 2 diabetes, high blood pressure, heart disease, stroke, certain types of cancer, kidney diseases, and even shorter life expectancy. </a:t>
            </a:r>
            <a:r>
              <a:rPr lang="en-US" sz="2000" dirty="0">
                <a:solidFill>
                  <a:schemeClr val="bg1"/>
                </a:solidFill>
                <a:latin typeface="Apple Braille" pitchFamily="2" charset="0"/>
              </a:rPr>
              <a:t>T</a:t>
            </a:r>
            <a:r>
              <a:rPr lang="en-JO" sz="2000" dirty="0">
                <a:solidFill>
                  <a:schemeClr val="bg1"/>
                </a:solidFill>
                <a:latin typeface="Apple Braille" pitchFamily="2" charset="0"/>
              </a:rPr>
              <a:t>hese health problems can have a significant impact on a person’s physical and mental well-being, and can make it difficult to preform everyday activities.</a:t>
            </a:r>
          </a:p>
          <a:p>
            <a:endParaRPr lang="en-JO" dirty="0"/>
          </a:p>
        </p:txBody>
      </p:sp>
      <p:pic>
        <p:nvPicPr>
          <p:cNvPr id="12" name="Picture 11">
            <a:extLst>
              <a:ext uri="{FF2B5EF4-FFF2-40B4-BE49-F238E27FC236}">
                <a16:creationId xmlns:a16="http://schemas.microsoft.com/office/drawing/2014/main" id="{62259BFE-7CA1-5047-B569-AA40CF5FCBFF}"/>
              </a:ext>
            </a:extLst>
          </p:cNvPr>
          <p:cNvPicPr>
            <a:picLocks noChangeAspect="1"/>
          </p:cNvPicPr>
          <p:nvPr/>
        </p:nvPicPr>
        <p:blipFill>
          <a:blip r:embed="rId2"/>
          <a:stretch>
            <a:fillRect/>
          </a:stretch>
        </p:blipFill>
        <p:spPr>
          <a:xfrm>
            <a:off x="8329959" y="3980986"/>
            <a:ext cx="2854713" cy="1633365"/>
          </a:xfrm>
          <a:prstGeom prst="rect">
            <a:avLst/>
          </a:prstGeom>
          <a:ln w="38100" cap="sq">
            <a:solidFill>
              <a:srgbClr val="D1D8B7"/>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20718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06C9E8B-042B-694F-9CDA-C02E6A61C04A}"/>
              </a:ext>
            </a:extLst>
          </p:cNvPr>
          <p:cNvSpPr>
            <a:spLocks noGrp="1"/>
          </p:cNvSpPr>
          <p:nvPr>
            <p:ph type="title"/>
          </p:nvPr>
        </p:nvSpPr>
        <p:spPr/>
        <p:txBody>
          <a:bodyPr/>
          <a:lstStyle/>
          <a:p>
            <a:r>
              <a:rPr lang="en-US" sz="4800" dirty="0">
                <a:latin typeface="Apple Braille" pitchFamily="2" charset="0"/>
              </a:rPr>
              <a:t>What are the consequences that people face due to being overweight?</a:t>
            </a:r>
            <a:endParaRPr lang="en-JO" dirty="0"/>
          </a:p>
        </p:txBody>
      </p:sp>
      <p:sp>
        <p:nvSpPr>
          <p:cNvPr id="12" name="TextBox 11">
            <a:extLst>
              <a:ext uri="{FF2B5EF4-FFF2-40B4-BE49-F238E27FC236}">
                <a16:creationId xmlns:a16="http://schemas.microsoft.com/office/drawing/2014/main" id="{E56F12E5-A422-3F46-98BD-17A7CF322DAF}"/>
              </a:ext>
            </a:extLst>
          </p:cNvPr>
          <p:cNvSpPr txBox="1"/>
          <p:nvPr/>
        </p:nvSpPr>
        <p:spPr>
          <a:xfrm>
            <a:off x="576072" y="2167116"/>
            <a:ext cx="7750097" cy="2523768"/>
          </a:xfrm>
          <a:prstGeom prst="rect">
            <a:avLst/>
          </a:prstGeom>
          <a:noFill/>
        </p:spPr>
        <p:txBody>
          <a:bodyPr wrap="square" rtlCol="0">
            <a:spAutoFit/>
          </a:bodyPr>
          <a:lstStyle/>
          <a:p>
            <a:r>
              <a:rPr lang="en-US" sz="2000" dirty="0">
                <a:solidFill>
                  <a:schemeClr val="bg1"/>
                </a:solidFill>
                <a:latin typeface="Apple Braille" pitchFamily="2" charset="0"/>
              </a:rPr>
              <a:t>I</a:t>
            </a:r>
            <a:r>
              <a:rPr lang="en-JO" sz="2000" dirty="0">
                <a:solidFill>
                  <a:schemeClr val="bg1"/>
                </a:solidFill>
                <a:latin typeface="Apple Braille" pitchFamily="2" charset="0"/>
              </a:rPr>
              <a:t>n addition to the physical and mental health consequences of being over weight, there can also be financial costs associated with obesity. </a:t>
            </a:r>
            <a:r>
              <a:rPr lang="en-US" sz="2000" dirty="0">
                <a:solidFill>
                  <a:schemeClr val="bg1"/>
                </a:solidFill>
                <a:latin typeface="Apple Braille" pitchFamily="2" charset="0"/>
              </a:rPr>
              <a:t>O</a:t>
            </a:r>
            <a:r>
              <a:rPr lang="en-JO" sz="2000" dirty="0">
                <a:solidFill>
                  <a:schemeClr val="bg1"/>
                </a:solidFill>
                <a:latin typeface="Apple Braille" pitchFamily="2" charset="0"/>
              </a:rPr>
              <a:t>verweight individuals may face higher healthcare costs due to the increased risk of chronic health conditions. </a:t>
            </a:r>
            <a:r>
              <a:rPr lang="en-US" sz="2000" dirty="0">
                <a:solidFill>
                  <a:schemeClr val="bg1"/>
                </a:solidFill>
                <a:latin typeface="Apple Braille" pitchFamily="2" charset="0"/>
              </a:rPr>
              <a:t>T</a:t>
            </a:r>
            <a:r>
              <a:rPr lang="en-JO" sz="2000" dirty="0">
                <a:solidFill>
                  <a:schemeClr val="bg1"/>
                </a:solidFill>
                <a:latin typeface="Apple Braille" pitchFamily="2" charset="0"/>
              </a:rPr>
              <a:t>hey may also experience reduced productivity at work, which can impact their earning potential, additionally the cost of purchusing larger clothing sizes and specialized equipment can add up over time.</a:t>
            </a:r>
          </a:p>
          <a:p>
            <a:endParaRPr lang="en-JO" dirty="0"/>
          </a:p>
        </p:txBody>
      </p:sp>
      <p:pic>
        <p:nvPicPr>
          <p:cNvPr id="15" name="Picture 14">
            <a:extLst>
              <a:ext uri="{FF2B5EF4-FFF2-40B4-BE49-F238E27FC236}">
                <a16:creationId xmlns:a16="http://schemas.microsoft.com/office/drawing/2014/main" id="{B6FEE88E-8021-2742-8F47-05F92F4FFC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32984" y="2211775"/>
            <a:ext cx="2570402" cy="26721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60375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F42EF25-629C-8244-A820-F03E0F88242B}"/>
              </a:ext>
            </a:extLst>
          </p:cNvPr>
          <p:cNvSpPr txBox="1"/>
          <p:nvPr/>
        </p:nvSpPr>
        <p:spPr>
          <a:xfrm>
            <a:off x="657921" y="557561"/>
            <a:ext cx="9378176" cy="1446550"/>
          </a:xfrm>
          <a:prstGeom prst="rect">
            <a:avLst/>
          </a:prstGeom>
          <a:noFill/>
        </p:spPr>
        <p:txBody>
          <a:bodyPr wrap="square" rtlCol="0">
            <a:spAutoFit/>
          </a:bodyPr>
          <a:lstStyle/>
          <a:p>
            <a:r>
              <a:rPr lang="en-US" sz="4400" dirty="0">
                <a:solidFill>
                  <a:schemeClr val="bg1"/>
                </a:solidFill>
                <a:latin typeface="Apple Braille" pitchFamily="2" charset="0"/>
              </a:rPr>
              <a:t>W</a:t>
            </a:r>
            <a:r>
              <a:rPr lang="en-JO" sz="4400" dirty="0">
                <a:solidFill>
                  <a:schemeClr val="bg1"/>
                </a:solidFill>
                <a:latin typeface="Apple Braille" pitchFamily="2" charset="0"/>
              </a:rPr>
              <a:t>hat are the solutions to those who are dealing with obesity?</a:t>
            </a:r>
          </a:p>
        </p:txBody>
      </p:sp>
      <p:sp>
        <p:nvSpPr>
          <p:cNvPr id="8" name="TextBox 7">
            <a:extLst>
              <a:ext uri="{FF2B5EF4-FFF2-40B4-BE49-F238E27FC236}">
                <a16:creationId xmlns:a16="http://schemas.microsoft.com/office/drawing/2014/main" id="{0403B641-60F7-1D41-A2ED-80C19D9A4931}"/>
              </a:ext>
            </a:extLst>
          </p:cNvPr>
          <p:cNvSpPr txBox="1"/>
          <p:nvPr/>
        </p:nvSpPr>
        <p:spPr>
          <a:xfrm>
            <a:off x="780584" y="2297151"/>
            <a:ext cx="6791093" cy="2308324"/>
          </a:xfrm>
          <a:prstGeom prst="rect">
            <a:avLst/>
          </a:prstGeom>
          <a:noFill/>
        </p:spPr>
        <p:txBody>
          <a:bodyPr wrap="square" rtlCol="0">
            <a:spAutoFit/>
          </a:bodyPr>
          <a:lstStyle/>
          <a:p>
            <a:r>
              <a:rPr lang="en-US" dirty="0">
                <a:latin typeface="Apple Braille" pitchFamily="2" charset="0"/>
              </a:rPr>
              <a:t>O</a:t>
            </a:r>
            <a:r>
              <a:rPr lang="en-JO" dirty="0">
                <a:latin typeface="Apple Braille" pitchFamily="2" charset="0"/>
              </a:rPr>
              <a:t>besity can be a complex issue, but there are several steps that can be taken to help manage it. </a:t>
            </a:r>
            <a:r>
              <a:rPr lang="en-US" dirty="0">
                <a:latin typeface="Apple Braille" pitchFamily="2" charset="0"/>
              </a:rPr>
              <a:t>T</a:t>
            </a:r>
            <a:r>
              <a:rPr lang="en-JO" dirty="0">
                <a:latin typeface="Apple Braille" pitchFamily="2" charset="0"/>
              </a:rPr>
              <a:t>hese include dietary changes, such as incorporating more fruits and vegetables into your diet, reducing potion sizes, and limiting sugary and processed foods. </a:t>
            </a:r>
            <a:r>
              <a:rPr lang="en-US" dirty="0">
                <a:latin typeface="Apple Braille" pitchFamily="2" charset="0"/>
              </a:rPr>
              <a:t>R</a:t>
            </a:r>
            <a:r>
              <a:rPr lang="en-JO" dirty="0">
                <a:latin typeface="Apple Braille" pitchFamily="2" charset="0"/>
              </a:rPr>
              <a:t>egular excersise is also important, as it can help you burn calories and improve your overall health. </a:t>
            </a:r>
            <a:r>
              <a:rPr lang="en-US" dirty="0">
                <a:latin typeface="Apple Braille" pitchFamily="2" charset="0"/>
              </a:rPr>
              <a:t>A</a:t>
            </a:r>
            <a:r>
              <a:rPr lang="en-JO" dirty="0">
                <a:latin typeface="Apple Braille" pitchFamily="2" charset="0"/>
              </a:rPr>
              <a:t>dditionally, working with a healthcare professional, such as a dieticiam or personal trainer, can provide additional support and guidance. </a:t>
            </a:r>
          </a:p>
        </p:txBody>
      </p:sp>
      <p:pic>
        <p:nvPicPr>
          <p:cNvPr id="12" name="Picture 11">
            <a:extLst>
              <a:ext uri="{FF2B5EF4-FFF2-40B4-BE49-F238E27FC236}">
                <a16:creationId xmlns:a16="http://schemas.microsoft.com/office/drawing/2014/main" id="{3FB3EFD7-0BCF-4147-B703-7A78A3F49BE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34231" y="3429000"/>
            <a:ext cx="2877185" cy="2301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4203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F724-FBD5-D442-A1FE-5BFCAB8B545F}"/>
              </a:ext>
            </a:extLst>
          </p:cNvPr>
          <p:cNvSpPr>
            <a:spLocks noGrp="1"/>
          </p:cNvSpPr>
          <p:nvPr>
            <p:ph type="title"/>
          </p:nvPr>
        </p:nvSpPr>
        <p:spPr/>
        <p:txBody>
          <a:bodyPr/>
          <a:lstStyle/>
          <a:p>
            <a:r>
              <a:rPr lang="en-US" dirty="0"/>
              <a:t>S</a:t>
            </a:r>
            <a:r>
              <a:rPr lang="en-JO" dirty="0"/>
              <a:t>ources used:</a:t>
            </a:r>
          </a:p>
        </p:txBody>
      </p:sp>
      <p:sp>
        <p:nvSpPr>
          <p:cNvPr id="3" name="Content Placeholder 2">
            <a:extLst>
              <a:ext uri="{FF2B5EF4-FFF2-40B4-BE49-F238E27FC236}">
                <a16:creationId xmlns:a16="http://schemas.microsoft.com/office/drawing/2014/main" id="{C74456A4-3541-2D4A-B290-70A26B4CE954}"/>
              </a:ext>
            </a:extLst>
          </p:cNvPr>
          <p:cNvSpPr>
            <a:spLocks noGrp="1"/>
          </p:cNvSpPr>
          <p:nvPr>
            <p:ph idx="1"/>
          </p:nvPr>
        </p:nvSpPr>
        <p:spPr/>
        <p:txBody>
          <a:bodyPr>
            <a:normAutofit/>
          </a:bodyPr>
          <a:lstStyle/>
          <a:p>
            <a:r>
              <a:rPr lang="en-US" sz="1400" dirty="0">
                <a:effectLst/>
              </a:rPr>
              <a:t>U.S. National Library of Medicine. (n.d.). </a:t>
            </a:r>
            <a:r>
              <a:rPr lang="en-US" sz="1400" i="1" dirty="0">
                <a:effectLst/>
              </a:rPr>
              <a:t>Defining overweight and obesity in children: </a:t>
            </a:r>
            <a:r>
              <a:rPr lang="en-US" sz="1400" i="1" dirty="0" err="1">
                <a:effectLst/>
              </a:rPr>
              <a:t>Medlineplus</a:t>
            </a:r>
            <a:r>
              <a:rPr lang="en-US" sz="1400" i="1" dirty="0">
                <a:effectLst/>
              </a:rPr>
              <a:t> medical encyclopedia</a:t>
            </a:r>
            <a:r>
              <a:rPr lang="en-US" sz="1400" dirty="0">
                <a:effectLst/>
              </a:rPr>
              <a:t>. MedlinePlus. Retrieved May 5, 2023, from https://</a:t>
            </a:r>
            <a:r>
              <a:rPr lang="en-US" sz="1400" dirty="0" err="1">
                <a:effectLst/>
              </a:rPr>
              <a:t>medlineplus.gov</a:t>
            </a:r>
            <a:r>
              <a:rPr lang="en-US" sz="1400" dirty="0">
                <a:effectLst/>
              </a:rPr>
              <a:t>/</a:t>
            </a:r>
            <a:r>
              <a:rPr lang="en-US" sz="1400" dirty="0" err="1">
                <a:effectLst/>
              </a:rPr>
              <a:t>ency</a:t>
            </a:r>
            <a:r>
              <a:rPr lang="en-US" sz="1400" dirty="0">
                <a:effectLst/>
              </a:rPr>
              <a:t>/</a:t>
            </a:r>
            <a:r>
              <a:rPr lang="en-US" sz="1400" dirty="0" err="1">
                <a:effectLst/>
              </a:rPr>
              <a:t>patientinstructions</a:t>
            </a:r>
            <a:r>
              <a:rPr lang="en-US" sz="1400" dirty="0">
                <a:effectLst/>
              </a:rPr>
              <a:t>/000384.htm#:~:text=Obesity%20means%20weighing%20more%20than,much%20more%20common%20in%20childhood </a:t>
            </a:r>
          </a:p>
          <a:p>
            <a:r>
              <a:rPr lang="en-US" sz="1400" dirty="0">
                <a:effectLst/>
              </a:rPr>
              <a:t>U.S. Department of Health and Human Services. (n.d.). </a:t>
            </a:r>
            <a:r>
              <a:rPr lang="en-US" sz="1400" i="1" dirty="0">
                <a:effectLst/>
              </a:rPr>
              <a:t>What causes obesity &amp; overweight?</a:t>
            </a:r>
            <a:r>
              <a:rPr lang="en-US" sz="1400" dirty="0">
                <a:effectLst/>
              </a:rPr>
              <a:t> Eunice Kennedy Shriver National Institute of Child Health and Human Development. Retrieved May 5, 2023, from https://</a:t>
            </a:r>
            <a:r>
              <a:rPr lang="en-US" sz="1400" dirty="0" err="1">
                <a:effectLst/>
              </a:rPr>
              <a:t>www.nichd.nih.gov</a:t>
            </a:r>
            <a:r>
              <a:rPr lang="en-US" sz="1400" dirty="0">
                <a:effectLst/>
              </a:rPr>
              <a:t>/health/topics/obesity/</a:t>
            </a:r>
            <a:r>
              <a:rPr lang="en-US" sz="1400" dirty="0" err="1">
                <a:effectLst/>
              </a:rPr>
              <a:t>conditioninfo</a:t>
            </a:r>
            <a:r>
              <a:rPr lang="en-US" sz="1400" dirty="0">
                <a:effectLst/>
              </a:rPr>
              <a:t>/cause </a:t>
            </a:r>
          </a:p>
          <a:p>
            <a:r>
              <a:rPr lang="en-US" sz="1400" dirty="0"/>
              <a:t> </a:t>
            </a:r>
            <a:r>
              <a:rPr lang="en-US" sz="1400" dirty="0">
                <a:effectLst/>
              </a:rPr>
              <a:t>Psychological consequences of being overweight. </a:t>
            </a:r>
            <a:r>
              <a:rPr lang="en-US" sz="1400" dirty="0" err="1">
                <a:effectLst/>
              </a:rPr>
              <a:t>MentalHelp.net</a:t>
            </a:r>
            <a:r>
              <a:rPr lang="en-US" sz="1400" dirty="0">
                <a:effectLst/>
              </a:rPr>
              <a:t>. (2019, March 15). Retrieved May 5, 2023, from https://</a:t>
            </a:r>
            <a:r>
              <a:rPr lang="en-US" sz="1400" dirty="0" err="1">
                <a:effectLst/>
              </a:rPr>
              <a:t>www.mentalhelp.net</a:t>
            </a:r>
            <a:r>
              <a:rPr lang="en-US" sz="1400" dirty="0">
                <a:effectLst/>
              </a:rPr>
              <a:t>/recovery-and-wellness/psychological-consequences-of-being-overweight/#:~:text=Psychological%20consequences%20of%20being%20overweight%20or%20obese%20can%20include%20lowered,binge%20eating%2C%20bulimia%20and%20anorexia </a:t>
            </a:r>
          </a:p>
          <a:p>
            <a:r>
              <a:rPr lang="en-US" sz="1400" i="1" dirty="0">
                <a:effectLst/>
              </a:rPr>
              <a:t>Nutrition and your mental health</a:t>
            </a:r>
            <a:r>
              <a:rPr lang="en-US" sz="1400" dirty="0">
                <a:effectLst/>
              </a:rPr>
              <a:t>. Nutrition and your mental health | Gundersen Health System. (2023, February 15). Retrieved May 5, 2023, from https://</a:t>
            </a:r>
            <a:r>
              <a:rPr lang="en-US" sz="1400" dirty="0" err="1">
                <a:effectLst/>
              </a:rPr>
              <a:t>www.gundersenhealth.org</a:t>
            </a:r>
            <a:r>
              <a:rPr lang="en-US" sz="1400" dirty="0">
                <a:effectLst/>
              </a:rPr>
              <a:t>/health-wellness/eat/nutrition-and-your-mental-health </a:t>
            </a:r>
          </a:p>
          <a:p>
            <a:r>
              <a:rPr lang="en-US" sz="1400" i="1" dirty="0">
                <a:effectLst/>
              </a:rPr>
              <a:t>Department of Health</a:t>
            </a:r>
            <a:r>
              <a:rPr lang="en-US" sz="1400" dirty="0">
                <a:effectLst/>
              </a:rPr>
              <a:t>. Preventing Childhood Obesity: Tips for Parents. (n.d.). Retrieved May 5, 2023, from https://</a:t>
            </a:r>
            <a:r>
              <a:rPr lang="en-US" sz="1400" dirty="0" err="1">
                <a:effectLst/>
              </a:rPr>
              <a:t>www.health.ny.gov</a:t>
            </a:r>
            <a:r>
              <a:rPr lang="en-US" sz="1400" dirty="0">
                <a:effectLst/>
              </a:rPr>
              <a:t>/prevention/nutrition/resources/</a:t>
            </a:r>
            <a:r>
              <a:rPr lang="en-US" sz="1400" dirty="0" err="1">
                <a:effectLst/>
              </a:rPr>
              <a:t>obparnts.htm</a:t>
            </a:r>
            <a:r>
              <a:rPr lang="en-US" sz="1400" dirty="0">
                <a:effectLst/>
              </a:rPr>
              <a:t>#:~:text=The%20most%20important%20strategies%20for,%2C%20and%20playing%20computer%20games </a:t>
            </a:r>
          </a:p>
          <a:p>
            <a:endParaRPr lang="en-JO" sz="1400" dirty="0"/>
          </a:p>
          <a:p>
            <a:endParaRPr lang="en-JO" sz="1400" dirty="0"/>
          </a:p>
        </p:txBody>
      </p:sp>
    </p:spTree>
    <p:extLst>
      <p:ext uri="{BB962C8B-B14F-4D97-AF65-F5344CB8AC3E}">
        <p14:creationId xmlns:p14="http://schemas.microsoft.com/office/powerpoint/2010/main" val="395621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F87783-0A5B-2443-BF85-C6D99ED60492}"/>
              </a:ext>
            </a:extLst>
          </p:cNvPr>
          <p:cNvSpPr>
            <a:spLocks noGrp="1"/>
          </p:cNvSpPr>
          <p:nvPr>
            <p:ph type="title"/>
          </p:nvPr>
        </p:nvSpPr>
        <p:spPr>
          <a:xfrm>
            <a:off x="713678" y="463444"/>
            <a:ext cx="10640122" cy="651678"/>
          </a:xfrm>
        </p:spPr>
        <p:txBody>
          <a:bodyPr/>
          <a:lstStyle/>
          <a:p>
            <a:r>
              <a:rPr lang="en-JO" cap="none" dirty="0"/>
              <a:t>BMI weight calculations: </a:t>
            </a:r>
            <a:br>
              <a:rPr lang="en-JO" cap="none" dirty="0"/>
            </a:br>
            <a:r>
              <a:rPr lang="en-JO" cap="none" dirty="0"/>
              <a:t>(computer + math only)</a:t>
            </a:r>
          </a:p>
        </p:txBody>
      </p:sp>
      <p:pic>
        <p:nvPicPr>
          <p:cNvPr id="8" name="Picture 7">
            <a:extLst>
              <a:ext uri="{FF2B5EF4-FFF2-40B4-BE49-F238E27FC236}">
                <a16:creationId xmlns:a16="http://schemas.microsoft.com/office/drawing/2014/main" id="{722619A1-AB3A-F84C-8E48-ABB23F1D7D34}"/>
              </a:ext>
            </a:extLst>
          </p:cNvPr>
          <p:cNvPicPr>
            <a:picLocks noChangeAspect="1"/>
          </p:cNvPicPr>
          <p:nvPr/>
        </p:nvPicPr>
        <p:blipFill>
          <a:blip r:embed="rId2"/>
          <a:stretch>
            <a:fillRect/>
          </a:stretch>
        </p:blipFill>
        <p:spPr>
          <a:xfrm>
            <a:off x="2759720" y="1605776"/>
            <a:ext cx="6548038" cy="41817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32522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AF3506-E0F5-F24A-833B-61D8A1B6A813}"/>
              </a:ext>
            </a:extLst>
          </p:cNvPr>
          <p:cNvSpPr>
            <a:spLocks noGrp="1"/>
          </p:cNvSpPr>
          <p:nvPr>
            <p:ph type="title"/>
          </p:nvPr>
        </p:nvSpPr>
        <p:spPr>
          <a:xfrm>
            <a:off x="691376" y="541861"/>
            <a:ext cx="10584366" cy="693516"/>
          </a:xfrm>
        </p:spPr>
        <p:txBody>
          <a:bodyPr/>
          <a:lstStyle/>
          <a:p>
            <a:r>
              <a:rPr lang="en-JO" dirty="0"/>
              <a:t>BMI </a:t>
            </a:r>
            <a:r>
              <a:rPr lang="en-JO" cap="none" dirty="0"/>
              <a:t>weight</a:t>
            </a:r>
            <a:r>
              <a:rPr lang="en-JO" dirty="0"/>
              <a:t> </a:t>
            </a:r>
            <a:r>
              <a:rPr lang="en-JO" cap="none" dirty="0"/>
              <a:t>calculations:</a:t>
            </a:r>
            <a:br>
              <a:rPr lang="en-JO" cap="none" dirty="0"/>
            </a:br>
            <a:r>
              <a:rPr lang="en-JO" cap="none" dirty="0"/>
              <a:t> (computer + math only)</a:t>
            </a:r>
            <a:endParaRPr lang="en-JO" dirty="0"/>
          </a:p>
        </p:txBody>
      </p:sp>
      <p:pic>
        <p:nvPicPr>
          <p:cNvPr id="8" name="Picture 7">
            <a:extLst>
              <a:ext uri="{FF2B5EF4-FFF2-40B4-BE49-F238E27FC236}">
                <a16:creationId xmlns:a16="http://schemas.microsoft.com/office/drawing/2014/main" id="{AD161ABB-7A35-D340-A873-76AB61430619}"/>
              </a:ext>
            </a:extLst>
          </p:cNvPr>
          <p:cNvPicPr>
            <a:picLocks noChangeAspect="1"/>
          </p:cNvPicPr>
          <p:nvPr/>
        </p:nvPicPr>
        <p:blipFill>
          <a:blip r:embed="rId2"/>
          <a:stretch>
            <a:fillRect/>
          </a:stretch>
        </p:blipFill>
        <p:spPr>
          <a:xfrm>
            <a:off x="2785382" y="1686755"/>
            <a:ext cx="6046386" cy="40613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963303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23_TF11964407_Win32" id="{B93CAFD1-3682-48B9-AB4D-B17AE97EAEF6}" vid="{42E63F67-4AC8-49A2-8D09-A38E4C645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TotalTime>
  <Words>811</Words>
  <Application>Microsoft Macintosh PowerPoint</Application>
  <PresentationFormat>Widescreen</PresentationFormat>
  <Paragraphs>23</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Apple Braille</vt:lpstr>
      <vt:lpstr>Arial</vt:lpstr>
      <vt:lpstr>Arial Rounded MT Bold</vt:lpstr>
      <vt:lpstr>Calibri</vt:lpstr>
      <vt:lpstr>Courier New</vt:lpstr>
      <vt:lpstr>Gill Sans Nova</vt:lpstr>
      <vt:lpstr>Gill Sans Nova Light</vt:lpstr>
      <vt:lpstr>Sagona Book</vt:lpstr>
      <vt:lpstr>Office Theme</vt:lpstr>
      <vt:lpstr>Obesity</vt:lpstr>
      <vt:lpstr> What is obesity?</vt:lpstr>
      <vt:lpstr>PowerPoint Presentation</vt:lpstr>
      <vt:lpstr>What are the problems that people are dealing with from being obese?</vt:lpstr>
      <vt:lpstr>What are the consequences that people face due to being overweight?</vt:lpstr>
      <vt:lpstr>PowerPoint Presentation</vt:lpstr>
      <vt:lpstr>Sources used:</vt:lpstr>
      <vt:lpstr>BMI weight calculations:  (computer + math only)</vt:lpstr>
      <vt:lpstr>BMI weight calculations:  (computer + math only)</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mariana hourani</dc:creator>
  <cp:lastModifiedBy>jude hourani</cp:lastModifiedBy>
  <cp:revision>18</cp:revision>
  <dcterms:created xsi:type="dcterms:W3CDTF">2023-05-03T18:53:13Z</dcterms:created>
  <dcterms:modified xsi:type="dcterms:W3CDTF">2023-05-14T17:53:27Z</dcterms:modified>
</cp:coreProperties>
</file>