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71" r:id="rId6"/>
    <p:sldId id="272" r:id="rId7"/>
    <p:sldId id="273" r:id="rId8"/>
    <p:sldId id="274" r:id="rId9"/>
    <p:sldId id="261" r:id="rId10"/>
    <p:sldId id="262" r:id="rId11"/>
    <p:sldId id="265" r:id="rId12"/>
    <p:sldId id="266" r:id="rId13"/>
    <p:sldId id="263" r:id="rId14"/>
    <p:sldId id="264" r:id="rId15"/>
    <p:sldId id="267" r:id="rId16"/>
    <p:sldId id="268" r:id="rId17"/>
    <p:sldId id="269"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5/17/23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5/17/23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5/17/23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eb.archive.org/web/20220219072441/https:/www.who.int/news-room/fact-sheets/detail/obesity-and-overweigh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8C2DC-D35A-64B9-841E-8B0AA68BC186}"/>
              </a:ext>
            </a:extLst>
          </p:cNvPr>
          <p:cNvSpPr>
            <a:spLocks noGrp="1"/>
          </p:cNvSpPr>
          <p:nvPr>
            <p:ph type="ctrTitle"/>
          </p:nvPr>
        </p:nvSpPr>
        <p:spPr/>
        <p:txBody>
          <a:bodyPr anchor="ctr"/>
          <a:lstStyle/>
          <a:p>
            <a:pPr algn="ctr"/>
            <a:r>
              <a:rPr lang="en-US" dirty="0"/>
              <a:t>Obesity</a:t>
            </a:r>
            <a:endParaRPr lang="en-JO" dirty="0"/>
          </a:p>
        </p:txBody>
      </p:sp>
      <p:sp>
        <p:nvSpPr>
          <p:cNvPr id="3" name="Subtitle 2">
            <a:extLst>
              <a:ext uri="{FF2B5EF4-FFF2-40B4-BE49-F238E27FC236}">
                <a16:creationId xmlns:a16="http://schemas.microsoft.com/office/drawing/2014/main" id="{5BE5FEC8-7258-F81C-8801-8620EFFE38CE}"/>
              </a:ext>
            </a:extLst>
          </p:cNvPr>
          <p:cNvSpPr>
            <a:spLocks noGrp="1"/>
          </p:cNvSpPr>
          <p:nvPr>
            <p:ph type="subTitle" idx="1"/>
          </p:nvPr>
        </p:nvSpPr>
        <p:spPr/>
        <p:txBody>
          <a:bodyPr/>
          <a:lstStyle/>
          <a:p>
            <a:r>
              <a:rPr lang="en-US" dirty="0"/>
              <a:t>Faisal and hanna</a:t>
            </a:r>
            <a:endParaRPr lang="en-JO" dirty="0"/>
          </a:p>
        </p:txBody>
      </p:sp>
    </p:spTree>
    <p:extLst>
      <p:ext uri="{BB962C8B-B14F-4D97-AF65-F5344CB8AC3E}">
        <p14:creationId xmlns:p14="http://schemas.microsoft.com/office/powerpoint/2010/main" val="3200080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024F4-7B58-BC63-F700-6608B99481AB}"/>
              </a:ext>
            </a:extLst>
          </p:cNvPr>
          <p:cNvSpPr>
            <a:spLocks noGrp="1"/>
          </p:cNvSpPr>
          <p:nvPr>
            <p:ph type="title"/>
          </p:nvPr>
        </p:nvSpPr>
        <p:spPr>
          <a:xfrm>
            <a:off x="3876842" y="534736"/>
            <a:ext cx="11368673" cy="2894263"/>
          </a:xfrm>
        </p:spPr>
        <p:txBody>
          <a:bodyPr/>
          <a:lstStyle/>
          <a:p>
            <a:r>
              <a:rPr lang="ar-SA" dirty="0"/>
              <a:t>اعراض السمنة</a:t>
            </a:r>
            <a:endParaRPr lang="en-JO" dirty="0"/>
          </a:p>
        </p:txBody>
      </p:sp>
      <p:sp>
        <p:nvSpPr>
          <p:cNvPr id="3" name="Content Placeholder 2">
            <a:extLst>
              <a:ext uri="{FF2B5EF4-FFF2-40B4-BE49-F238E27FC236}">
                <a16:creationId xmlns:a16="http://schemas.microsoft.com/office/drawing/2014/main" id="{0D3D862D-1AA0-3583-75A9-BA0CA091D8E1}"/>
              </a:ext>
            </a:extLst>
          </p:cNvPr>
          <p:cNvSpPr>
            <a:spLocks noGrp="1"/>
          </p:cNvSpPr>
          <p:nvPr>
            <p:ph idx="1"/>
          </p:nvPr>
        </p:nvSpPr>
        <p:spPr/>
        <p:txBody>
          <a:bodyPr>
            <a:normAutofit/>
          </a:bodyPr>
          <a:lstStyle/>
          <a:p>
            <a:r>
              <a:rPr lang="ar-JO" sz="2400" dirty="0"/>
              <a:t>يتم تشخيص السمنة عندما يكون مؤشر كتلة الجسم 30 أو أعلى، لتحديد مؤشر كتلة جسمك اقسم وزنك بالكيلوغرام على طولك بالمتر المربع، الجدول الآتي يوضح مؤشر كتلة الجسم</a:t>
            </a:r>
            <a:endParaRPr lang="en-JO" sz="2400" dirty="0"/>
          </a:p>
        </p:txBody>
      </p:sp>
    </p:spTree>
    <p:extLst>
      <p:ext uri="{BB962C8B-B14F-4D97-AF65-F5344CB8AC3E}">
        <p14:creationId xmlns:p14="http://schemas.microsoft.com/office/powerpoint/2010/main" val="991316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9EC5B-1E5A-1C8B-5C01-34015D435E21}"/>
              </a:ext>
            </a:extLst>
          </p:cNvPr>
          <p:cNvSpPr>
            <a:spLocks noGrp="1"/>
          </p:cNvSpPr>
          <p:nvPr>
            <p:ph type="title"/>
          </p:nvPr>
        </p:nvSpPr>
        <p:spPr/>
        <p:txBody>
          <a:bodyPr/>
          <a:lstStyle/>
          <a:p>
            <a:r>
              <a:rPr lang="ar-SA" dirty="0"/>
              <a:t>تواتر الاكل</a:t>
            </a:r>
            <a:endParaRPr lang="en-JO" dirty="0"/>
          </a:p>
        </p:txBody>
      </p:sp>
      <p:sp>
        <p:nvSpPr>
          <p:cNvPr id="3" name="Content Placeholder 2">
            <a:extLst>
              <a:ext uri="{FF2B5EF4-FFF2-40B4-BE49-F238E27FC236}">
                <a16:creationId xmlns:a16="http://schemas.microsoft.com/office/drawing/2014/main" id="{4E2F758F-A86D-6B9E-C7F0-A1CCDE8E4ACC}"/>
              </a:ext>
            </a:extLst>
          </p:cNvPr>
          <p:cNvSpPr>
            <a:spLocks noGrp="1"/>
          </p:cNvSpPr>
          <p:nvPr>
            <p:ph idx="1"/>
          </p:nvPr>
        </p:nvSpPr>
        <p:spPr/>
        <p:txBody>
          <a:bodyPr>
            <a:normAutofit/>
          </a:bodyPr>
          <a:lstStyle/>
          <a:p>
            <a:r>
              <a:rPr lang="ar-JO" sz="2200" dirty="0"/>
              <a:t>العلاقة بين تكرار تناول الطعام والوزن مثيرة للجدل إلى حد ما، هناك العديد من التقارير عن الأشخاص الذين يعانون من زيادة الوزن يأكلون أقل من الأشخاص ذوي الوزن الطبيعي.لاحظ العلماء أن الأشخاص الذين يتناولون وجبات صغيرة أربع أو خمس مرات يوميًا لديهم مستويات كوليسترول أقل ومستويات سكر دم أقل وأكثر استقرارًا من الأشخاص الذين يأكلون بشكل أقل تكرارًا أي وجبتين أو ثلاث وجبات كبيرة يوميًا.وأحد التفسيرات المحتملة هو أن الوجبات الصغيرة المتكررة تنتج مستويات مستقرة من الأنسولين، في حين أن الوجبات الكبيرة تسبب ارتفاعًا كبيرًا في الأنسولين بعد الوجبات</a:t>
            </a:r>
            <a:endParaRPr lang="en-JO" sz="2200" dirty="0"/>
          </a:p>
        </p:txBody>
      </p:sp>
    </p:spTree>
    <p:extLst>
      <p:ext uri="{BB962C8B-B14F-4D97-AF65-F5344CB8AC3E}">
        <p14:creationId xmlns:p14="http://schemas.microsoft.com/office/powerpoint/2010/main" val="2270487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6719F-F4E3-3EED-E5A0-EE4085A7E6FB}"/>
              </a:ext>
            </a:extLst>
          </p:cNvPr>
          <p:cNvSpPr>
            <a:spLocks noGrp="1"/>
          </p:cNvSpPr>
          <p:nvPr>
            <p:ph type="title"/>
          </p:nvPr>
        </p:nvSpPr>
        <p:spPr/>
        <p:txBody>
          <a:bodyPr/>
          <a:lstStyle/>
          <a:p>
            <a:r>
              <a:rPr lang="ar-SA" dirty="0"/>
              <a:t>الادوية</a:t>
            </a:r>
            <a:endParaRPr lang="en-JO" dirty="0"/>
          </a:p>
        </p:txBody>
      </p:sp>
      <p:sp>
        <p:nvSpPr>
          <p:cNvPr id="3" name="Content Placeholder 2">
            <a:extLst>
              <a:ext uri="{FF2B5EF4-FFF2-40B4-BE49-F238E27FC236}">
                <a16:creationId xmlns:a16="http://schemas.microsoft.com/office/drawing/2014/main" id="{50D375E6-7ADC-4399-FB24-A41B72BD4D2F}"/>
              </a:ext>
            </a:extLst>
          </p:cNvPr>
          <p:cNvSpPr>
            <a:spLocks noGrp="1"/>
          </p:cNvSpPr>
          <p:nvPr>
            <p:ph idx="1"/>
          </p:nvPr>
        </p:nvSpPr>
        <p:spPr/>
        <p:txBody>
          <a:bodyPr>
            <a:normAutofit/>
          </a:bodyPr>
          <a:lstStyle/>
          <a:p>
            <a:r>
              <a:rPr lang="ar-JO" sz="2200" dirty="0"/>
              <a:t>تشمل الأدوية المرتبطة بزيادة الوزن بعض مضادات الاكتئاب، ومضادات الاختلاج، وبعض أدوية السكري، وبعض الهرمونات كموانع الحمل الفموية، ومعظم الستيرويدات القشرية (</a:t>
            </a:r>
            <a:r>
              <a:rPr lang="en-US" sz="2200" dirty="0"/>
              <a:t>Corticosteroids) </a:t>
            </a:r>
            <a:r>
              <a:rPr lang="ar-JO" sz="2200" dirty="0"/>
              <a:t>كبريدنيزون (</a:t>
            </a:r>
            <a:r>
              <a:rPr lang="en-US" sz="2200" dirty="0"/>
              <a:t>Prednisone).</a:t>
            </a:r>
            <a:endParaRPr lang="en-JO" sz="2200" dirty="0"/>
          </a:p>
        </p:txBody>
      </p:sp>
    </p:spTree>
    <p:extLst>
      <p:ext uri="{BB962C8B-B14F-4D97-AF65-F5344CB8AC3E}">
        <p14:creationId xmlns:p14="http://schemas.microsoft.com/office/powerpoint/2010/main" val="1016929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D08D6-77E2-C12E-B49B-7A7FA998BBB9}"/>
              </a:ext>
            </a:extLst>
          </p:cNvPr>
          <p:cNvSpPr>
            <a:spLocks noGrp="1"/>
          </p:cNvSpPr>
          <p:nvPr>
            <p:ph type="title"/>
          </p:nvPr>
        </p:nvSpPr>
        <p:spPr/>
        <p:txBody>
          <a:bodyPr/>
          <a:lstStyle/>
          <a:p>
            <a:r>
              <a:rPr lang="ar-SA" dirty="0"/>
              <a:t>الوراثة</a:t>
            </a:r>
            <a:endParaRPr lang="en-JO" dirty="0"/>
          </a:p>
        </p:txBody>
      </p:sp>
      <p:sp>
        <p:nvSpPr>
          <p:cNvPr id="3" name="Content Placeholder 2">
            <a:extLst>
              <a:ext uri="{FF2B5EF4-FFF2-40B4-BE49-F238E27FC236}">
                <a16:creationId xmlns:a16="http://schemas.microsoft.com/office/drawing/2014/main" id="{42FE4B30-2238-7633-6A12-578E668C10C1}"/>
              </a:ext>
            </a:extLst>
          </p:cNvPr>
          <p:cNvSpPr>
            <a:spLocks noGrp="1"/>
          </p:cNvSpPr>
          <p:nvPr>
            <p:ph idx="1"/>
          </p:nvPr>
        </p:nvSpPr>
        <p:spPr/>
        <p:txBody>
          <a:bodyPr>
            <a:normAutofit/>
          </a:bodyPr>
          <a:lstStyle/>
          <a:p>
            <a:r>
              <a:rPr lang="ar-JO" sz="2300" dirty="0"/>
              <a:t>يكون الشخص أكثر عرضة للإصابة بالسمنة إذا كان أحد الوالدين أو كلاهما يعاني من السمنة، حيث تؤثر الوراثة أيضًا على الهرمونات المشاركة في تنظيم الدهون.</a:t>
            </a:r>
            <a:endParaRPr lang="en-JO" sz="2300" dirty="0"/>
          </a:p>
        </p:txBody>
      </p:sp>
    </p:spTree>
    <p:extLst>
      <p:ext uri="{BB962C8B-B14F-4D97-AF65-F5344CB8AC3E}">
        <p14:creationId xmlns:p14="http://schemas.microsoft.com/office/powerpoint/2010/main" val="509915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6C4D2-468C-C79B-C3E1-66D0CD33CAAE}"/>
              </a:ext>
            </a:extLst>
          </p:cNvPr>
          <p:cNvSpPr>
            <a:spLocks noGrp="1"/>
          </p:cNvSpPr>
          <p:nvPr>
            <p:ph type="title"/>
          </p:nvPr>
        </p:nvSpPr>
        <p:spPr/>
        <p:txBody>
          <a:bodyPr>
            <a:normAutofit/>
          </a:bodyPr>
          <a:lstStyle/>
          <a:p>
            <a:r>
              <a:rPr lang="ar-SA" dirty="0"/>
              <a:t>تاثير السمنة على الجسم</a:t>
            </a:r>
            <a:endParaRPr lang="en-JO" dirty="0"/>
          </a:p>
        </p:txBody>
      </p:sp>
      <p:sp>
        <p:nvSpPr>
          <p:cNvPr id="3" name="Content Placeholder 2">
            <a:extLst>
              <a:ext uri="{FF2B5EF4-FFF2-40B4-BE49-F238E27FC236}">
                <a16:creationId xmlns:a16="http://schemas.microsoft.com/office/drawing/2014/main" id="{B04E163C-B723-79EB-4C2A-9CEFC9F1A504}"/>
              </a:ext>
            </a:extLst>
          </p:cNvPr>
          <p:cNvSpPr>
            <a:spLocks noGrp="1"/>
          </p:cNvSpPr>
          <p:nvPr>
            <p:ph idx="1"/>
          </p:nvPr>
        </p:nvSpPr>
        <p:spPr/>
        <p:txBody>
          <a:bodyPr>
            <a:normAutofit/>
          </a:bodyPr>
          <a:lstStyle/>
          <a:p>
            <a:r>
              <a:rPr lang="ar-JO" sz="2300" b="0" i="0" u="none" strike="noStrike" dirty="0">
                <a:solidFill>
                  <a:srgbClr val="E8EAED"/>
                </a:solidFill>
                <a:effectLst/>
                <a:latin typeface="Google Sans"/>
              </a:rPr>
              <a:t>الأشخاص المصابون بالسمنة هم أكثر عرضة للإصابة بعدد من المشكلات الصحية الخطيرة، والتي تتضمّن ما يلي: </a:t>
            </a:r>
            <a:r>
              <a:rPr lang="ar-JO" sz="2300" b="0" i="0" u="none" strike="noStrike" dirty="0">
                <a:solidFill>
                  <a:srgbClr val="E2EEFF"/>
                </a:solidFill>
                <a:effectLst/>
                <a:latin typeface="Google Sans"/>
              </a:rPr>
              <a:t>مرض القلب والسكتات الدماغية</a:t>
            </a:r>
            <a:r>
              <a:rPr lang="ar-JO" sz="2300" b="0" i="0" u="none" strike="noStrike" dirty="0">
                <a:solidFill>
                  <a:srgbClr val="E8EAED"/>
                </a:solidFill>
                <a:effectLst/>
                <a:latin typeface="Google Sans"/>
              </a:rPr>
              <a:t>. تجعلكَ السمنة أكثر عرضة للإصابة بارتفاع ضغط الدم، ومستويات الكوليسترول غير الطبيعية، والتي تُعَدُّ عوامل خطورة تتسبَّب في الإصابة بأمراض القلب والسكتات الدماغية. داء السكري من النوع الثاني</a:t>
            </a:r>
            <a:endParaRPr lang="en-JO" sz="2300" dirty="0"/>
          </a:p>
        </p:txBody>
      </p:sp>
    </p:spTree>
    <p:extLst>
      <p:ext uri="{BB962C8B-B14F-4D97-AF65-F5344CB8AC3E}">
        <p14:creationId xmlns:p14="http://schemas.microsoft.com/office/powerpoint/2010/main" val="1347517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5EE7E-FB20-21CA-06D5-C862B78EF38E}"/>
              </a:ext>
            </a:extLst>
          </p:cNvPr>
          <p:cNvSpPr>
            <a:spLocks noGrp="1"/>
          </p:cNvSpPr>
          <p:nvPr>
            <p:ph type="title"/>
          </p:nvPr>
        </p:nvSpPr>
        <p:spPr>
          <a:xfrm>
            <a:off x="3589421" y="701842"/>
            <a:ext cx="5013158" cy="1439696"/>
          </a:xfrm>
        </p:spPr>
        <p:txBody>
          <a:bodyPr/>
          <a:lstStyle/>
          <a:p>
            <a:endParaRPr lang="en-JO" dirty="0"/>
          </a:p>
        </p:txBody>
      </p:sp>
      <p:graphicFrame>
        <p:nvGraphicFramePr>
          <p:cNvPr id="4" name="Table 4">
            <a:extLst>
              <a:ext uri="{FF2B5EF4-FFF2-40B4-BE49-F238E27FC236}">
                <a16:creationId xmlns:a16="http://schemas.microsoft.com/office/drawing/2014/main" id="{A4384A2C-DC66-C463-F103-600A27765289}"/>
              </a:ext>
            </a:extLst>
          </p:cNvPr>
          <p:cNvGraphicFramePr>
            <a:graphicFrameLocks noGrp="1"/>
          </p:cNvGraphicFramePr>
          <p:nvPr>
            <p:ph idx="1"/>
            <p:extLst>
              <p:ext uri="{D42A27DB-BD31-4B8C-83A1-F6EECF244321}">
                <p14:modId xmlns:p14="http://schemas.microsoft.com/office/powerpoint/2010/main" val="10805027"/>
              </p:ext>
            </p:extLst>
          </p:nvPr>
        </p:nvGraphicFramePr>
        <p:xfrm>
          <a:off x="0" y="-1"/>
          <a:ext cx="12499473" cy="7144893"/>
        </p:xfrm>
        <a:graphic>
          <a:graphicData uri="http://schemas.openxmlformats.org/drawingml/2006/table">
            <a:tbl>
              <a:tblPr firstRow="1" bandRow="1">
                <a:tableStyleId>{5C22544A-7EE6-4342-B048-85BDC9FD1C3A}</a:tableStyleId>
              </a:tblPr>
              <a:tblGrid>
                <a:gridCol w="4166491">
                  <a:extLst>
                    <a:ext uri="{9D8B030D-6E8A-4147-A177-3AD203B41FA5}">
                      <a16:colId xmlns:a16="http://schemas.microsoft.com/office/drawing/2014/main" val="1186297567"/>
                    </a:ext>
                  </a:extLst>
                </a:gridCol>
                <a:gridCol w="4166491">
                  <a:extLst>
                    <a:ext uri="{9D8B030D-6E8A-4147-A177-3AD203B41FA5}">
                      <a16:colId xmlns:a16="http://schemas.microsoft.com/office/drawing/2014/main" val="3997755650"/>
                    </a:ext>
                  </a:extLst>
                </a:gridCol>
                <a:gridCol w="4166491">
                  <a:extLst>
                    <a:ext uri="{9D8B030D-6E8A-4147-A177-3AD203B41FA5}">
                      <a16:colId xmlns:a16="http://schemas.microsoft.com/office/drawing/2014/main" val="1302492121"/>
                    </a:ext>
                  </a:extLst>
                </a:gridCol>
              </a:tblGrid>
              <a:tr h="2185574">
                <a:tc>
                  <a:txBody>
                    <a:bodyPr/>
                    <a:lstStyle/>
                    <a:p>
                      <a:r>
                        <a:rPr lang="en-US" dirty="0"/>
                        <a:t>Weight</a:t>
                      </a:r>
                      <a:endParaRPr lang="en-JO" dirty="0"/>
                    </a:p>
                  </a:txBody>
                  <a:tcPr>
                    <a:solidFill>
                      <a:schemeClr val="bg1"/>
                    </a:solidFill>
                  </a:tcPr>
                </a:tc>
                <a:tc>
                  <a:txBody>
                    <a:bodyPr/>
                    <a:lstStyle/>
                    <a:p>
                      <a:r>
                        <a:rPr lang="en-US" dirty="0"/>
                        <a:t>Height</a:t>
                      </a:r>
                      <a:endParaRPr lang="en-JO" dirty="0"/>
                    </a:p>
                  </a:txBody>
                  <a:tcPr>
                    <a:solidFill>
                      <a:schemeClr val="bg1"/>
                    </a:solidFill>
                  </a:tcPr>
                </a:tc>
                <a:tc>
                  <a:txBody>
                    <a:bodyPr/>
                    <a:lstStyle/>
                    <a:p>
                      <a:r>
                        <a:rPr lang="en-US" dirty="0"/>
                        <a:t>BMI</a:t>
                      </a:r>
                      <a:endParaRPr lang="en-JO" dirty="0"/>
                    </a:p>
                  </a:txBody>
                  <a:tcPr>
                    <a:solidFill>
                      <a:schemeClr val="bg1"/>
                    </a:solidFill>
                  </a:tcPr>
                </a:tc>
                <a:extLst>
                  <a:ext uri="{0D108BD9-81ED-4DB2-BD59-A6C34878D82A}">
                    <a16:rowId xmlns:a16="http://schemas.microsoft.com/office/drawing/2014/main" val="2400523476"/>
                  </a:ext>
                </a:extLst>
              </a:tr>
              <a:tr h="2773745">
                <a:tc>
                  <a:txBody>
                    <a:bodyPr/>
                    <a:lstStyle/>
                    <a:p>
                      <a:r>
                        <a:rPr lang="en-US" dirty="0" err="1"/>
                        <a:t>Erling</a:t>
                      </a:r>
                      <a:r>
                        <a:rPr lang="en-US" dirty="0"/>
                        <a:t> </a:t>
                      </a:r>
                      <a:r>
                        <a:rPr lang="en-US" dirty="0" err="1"/>
                        <a:t>haaland</a:t>
                      </a:r>
                      <a:r>
                        <a:rPr lang="en-US" dirty="0"/>
                        <a:t>: 88</a:t>
                      </a:r>
                    </a:p>
                    <a:p>
                      <a:r>
                        <a:rPr lang="en-US" dirty="0" err="1"/>
                        <a:t>Lewandowski</a:t>
                      </a:r>
                      <a:r>
                        <a:rPr lang="en-US" dirty="0"/>
                        <a:t>: 81</a:t>
                      </a:r>
                    </a:p>
                    <a:p>
                      <a:r>
                        <a:rPr lang="en-US" dirty="0" err="1"/>
                        <a:t>Raphinha:68</a:t>
                      </a:r>
                      <a:endParaRPr lang="en-US" dirty="0"/>
                    </a:p>
                    <a:p>
                      <a:r>
                        <a:rPr lang="en-US" dirty="0"/>
                        <a:t>Awn </a:t>
                      </a:r>
                      <a:r>
                        <a:rPr lang="en-US" dirty="0" err="1"/>
                        <a:t>sabayleh:55</a:t>
                      </a:r>
                      <a:endParaRPr lang="en-US" dirty="0"/>
                    </a:p>
                    <a:p>
                      <a:r>
                        <a:rPr lang="en-US" dirty="0"/>
                        <a:t>Mohammed</a:t>
                      </a:r>
                      <a:r>
                        <a:rPr lang="en-US"/>
                        <a:t>:56</a:t>
                      </a:r>
                    </a:p>
                    <a:p>
                      <a:endParaRPr lang="en-JO" dirty="0"/>
                    </a:p>
                  </a:txBody>
                  <a:tcPr>
                    <a:solidFill>
                      <a:schemeClr val="tx1"/>
                    </a:solidFill>
                  </a:tcPr>
                </a:tc>
                <a:tc>
                  <a:txBody>
                    <a:bodyPr/>
                    <a:lstStyle/>
                    <a:p>
                      <a:r>
                        <a:rPr lang="en-US" dirty="0"/>
                        <a:t>195</a:t>
                      </a:r>
                    </a:p>
                    <a:p>
                      <a:r>
                        <a:rPr lang="en-US" dirty="0"/>
                        <a:t>185</a:t>
                      </a:r>
                    </a:p>
                    <a:p>
                      <a:r>
                        <a:rPr lang="en-US" dirty="0"/>
                        <a:t>175</a:t>
                      </a:r>
                    </a:p>
                    <a:p>
                      <a:r>
                        <a:rPr lang="en-US" dirty="0"/>
                        <a:t>163</a:t>
                      </a:r>
                    </a:p>
                    <a:p>
                      <a:r>
                        <a:rPr lang="en-US" dirty="0"/>
                        <a:t>170</a:t>
                      </a:r>
                      <a:endParaRPr lang="en-JO" dirty="0"/>
                    </a:p>
                  </a:txBody>
                  <a:tcPr>
                    <a:solidFill>
                      <a:schemeClr val="tx1"/>
                    </a:solidFill>
                  </a:tcPr>
                </a:tc>
                <a:tc>
                  <a:txBody>
                    <a:bodyPr/>
                    <a:lstStyle/>
                    <a:p>
                      <a:r>
                        <a:rPr lang="en-US" dirty="0"/>
                        <a:t>23.1</a:t>
                      </a:r>
                    </a:p>
                    <a:p>
                      <a:r>
                        <a:rPr lang="en-US" dirty="0"/>
                        <a:t>23.7</a:t>
                      </a:r>
                    </a:p>
                    <a:p>
                      <a:r>
                        <a:rPr lang="en-US" dirty="0"/>
                        <a:t>22.2</a:t>
                      </a:r>
                    </a:p>
                    <a:p>
                      <a:r>
                        <a:rPr lang="en-US" dirty="0"/>
                        <a:t>20.7</a:t>
                      </a:r>
                    </a:p>
                    <a:p>
                      <a:r>
                        <a:rPr lang="en-US" dirty="0"/>
                        <a:t>19.4</a:t>
                      </a:r>
                    </a:p>
                    <a:p>
                      <a:endParaRPr lang="en-JO" dirty="0"/>
                    </a:p>
                  </a:txBody>
                  <a:tcPr>
                    <a:solidFill>
                      <a:schemeClr val="tx1"/>
                    </a:solidFill>
                  </a:tcPr>
                </a:tc>
                <a:extLst>
                  <a:ext uri="{0D108BD9-81ED-4DB2-BD59-A6C34878D82A}">
                    <a16:rowId xmlns:a16="http://schemas.microsoft.com/office/drawing/2014/main" val="1448752906"/>
                  </a:ext>
                </a:extLst>
              </a:tr>
              <a:tr h="2185574">
                <a:tc>
                  <a:txBody>
                    <a:bodyPr/>
                    <a:lstStyle/>
                    <a:p>
                      <a:endParaRPr lang="en-JO"/>
                    </a:p>
                  </a:txBody>
                  <a:tcPr/>
                </a:tc>
                <a:tc>
                  <a:txBody>
                    <a:bodyPr/>
                    <a:lstStyle/>
                    <a:p>
                      <a:endParaRPr lang="en-JO" dirty="0"/>
                    </a:p>
                  </a:txBody>
                  <a:tcPr/>
                </a:tc>
                <a:tc>
                  <a:txBody>
                    <a:bodyPr/>
                    <a:lstStyle/>
                    <a:p>
                      <a:endParaRPr lang="en-JO" dirty="0"/>
                    </a:p>
                  </a:txBody>
                  <a:tcPr/>
                </a:tc>
                <a:extLst>
                  <a:ext uri="{0D108BD9-81ED-4DB2-BD59-A6C34878D82A}">
                    <a16:rowId xmlns:a16="http://schemas.microsoft.com/office/drawing/2014/main" val="687672093"/>
                  </a:ext>
                </a:extLst>
              </a:tr>
            </a:tbl>
          </a:graphicData>
        </a:graphic>
      </p:graphicFrame>
      <p:pic>
        <p:nvPicPr>
          <p:cNvPr id="5" name="Picture 5">
            <a:extLst>
              <a:ext uri="{FF2B5EF4-FFF2-40B4-BE49-F238E27FC236}">
                <a16:creationId xmlns:a16="http://schemas.microsoft.com/office/drawing/2014/main" id="{2DE0A88D-0DFD-B250-8B71-F05F1CECFC60}"/>
              </a:ext>
            </a:extLst>
          </p:cNvPr>
          <p:cNvPicPr>
            <a:picLocks noChangeAspect="1"/>
          </p:cNvPicPr>
          <p:nvPr/>
        </p:nvPicPr>
        <p:blipFill>
          <a:blip r:embed="rId2"/>
          <a:stretch>
            <a:fillRect/>
          </a:stretch>
        </p:blipFill>
        <p:spPr>
          <a:xfrm flipH="1">
            <a:off x="143298" y="-1665868"/>
            <a:ext cx="214759" cy="107475"/>
          </a:xfrm>
          <a:prstGeom prst="rect">
            <a:avLst/>
          </a:prstGeom>
        </p:spPr>
      </p:pic>
    </p:spTree>
    <p:extLst>
      <p:ext uri="{BB962C8B-B14F-4D97-AF65-F5344CB8AC3E}">
        <p14:creationId xmlns:p14="http://schemas.microsoft.com/office/powerpoint/2010/main" val="1557036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78E4E-8C3C-E055-AD19-FD36740C8540}"/>
              </a:ext>
            </a:extLst>
          </p:cNvPr>
          <p:cNvSpPr>
            <a:spLocks noGrp="1"/>
          </p:cNvSpPr>
          <p:nvPr>
            <p:ph type="title"/>
          </p:nvPr>
        </p:nvSpPr>
        <p:spPr>
          <a:xfrm>
            <a:off x="0" y="475914"/>
            <a:ext cx="11104886" cy="1596190"/>
          </a:xfrm>
        </p:spPr>
        <p:txBody>
          <a:bodyPr/>
          <a:lstStyle/>
          <a:p>
            <a:endParaRPr lang="en-JO"/>
          </a:p>
        </p:txBody>
      </p:sp>
      <p:pic>
        <p:nvPicPr>
          <p:cNvPr id="5" name="Picture 5">
            <a:extLst>
              <a:ext uri="{FF2B5EF4-FFF2-40B4-BE49-F238E27FC236}">
                <a16:creationId xmlns:a16="http://schemas.microsoft.com/office/drawing/2014/main" id="{9E826C47-7F9C-189C-30F2-F45663EBF54A}"/>
              </a:ext>
            </a:extLst>
          </p:cNvPr>
          <p:cNvPicPr>
            <a:picLocks noChangeAspect="1"/>
          </p:cNvPicPr>
          <p:nvPr/>
        </p:nvPicPr>
        <p:blipFill>
          <a:blip r:embed="rId2"/>
          <a:stretch>
            <a:fillRect/>
          </a:stretch>
        </p:blipFill>
        <p:spPr>
          <a:xfrm rot="10800000" flipV="1">
            <a:off x="-1" y="-534736"/>
            <a:ext cx="12191999" cy="7612870"/>
          </a:xfrm>
          <a:prstGeom prst="rect">
            <a:avLst/>
          </a:prstGeom>
        </p:spPr>
      </p:pic>
      <p:sp>
        <p:nvSpPr>
          <p:cNvPr id="8" name="Content Placeholder 7">
            <a:extLst>
              <a:ext uri="{FF2B5EF4-FFF2-40B4-BE49-F238E27FC236}">
                <a16:creationId xmlns:a16="http://schemas.microsoft.com/office/drawing/2014/main" id="{AD56C218-59E5-D18F-6362-7E3B2E830EF1}"/>
              </a:ext>
            </a:extLst>
          </p:cNvPr>
          <p:cNvSpPr>
            <a:spLocks noGrp="1"/>
          </p:cNvSpPr>
          <p:nvPr>
            <p:ph idx="1"/>
          </p:nvPr>
        </p:nvSpPr>
        <p:spPr>
          <a:xfrm>
            <a:off x="-2835469" y="3429000"/>
            <a:ext cx="10131425" cy="3649133"/>
          </a:xfrm>
        </p:spPr>
        <p:txBody>
          <a:bodyPr/>
          <a:lstStyle/>
          <a:p>
            <a:endParaRPr lang="en-JO"/>
          </a:p>
        </p:txBody>
      </p:sp>
    </p:spTree>
    <p:extLst>
      <p:ext uri="{BB962C8B-B14F-4D97-AF65-F5344CB8AC3E}">
        <p14:creationId xmlns:p14="http://schemas.microsoft.com/office/powerpoint/2010/main" val="3522572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25EC5-C313-F96D-0DC5-309D1E340332}"/>
              </a:ext>
            </a:extLst>
          </p:cNvPr>
          <p:cNvSpPr>
            <a:spLocks noGrp="1"/>
          </p:cNvSpPr>
          <p:nvPr>
            <p:ph type="title"/>
          </p:nvPr>
        </p:nvSpPr>
        <p:spPr/>
        <p:txBody>
          <a:bodyPr/>
          <a:lstStyle/>
          <a:p>
            <a:r>
              <a:rPr lang="ar-SA" dirty="0"/>
              <a:t>حل أنظمة المعادلتين الخطيتين في التعويض</a:t>
            </a:r>
            <a:endParaRPr lang="en-JO" dirty="0"/>
          </a:p>
        </p:txBody>
      </p:sp>
      <p:sp>
        <p:nvSpPr>
          <p:cNvPr id="6" name="Content Placeholder 5">
            <a:extLst>
              <a:ext uri="{FF2B5EF4-FFF2-40B4-BE49-F238E27FC236}">
                <a16:creationId xmlns:a16="http://schemas.microsoft.com/office/drawing/2014/main" id="{64064DAF-43D5-1597-C7F4-3501A399446B}"/>
              </a:ext>
            </a:extLst>
          </p:cNvPr>
          <p:cNvSpPr>
            <a:spLocks noGrp="1"/>
          </p:cNvSpPr>
          <p:nvPr>
            <p:ph idx="1"/>
          </p:nvPr>
        </p:nvSpPr>
        <p:spPr/>
        <p:txBody>
          <a:bodyPr>
            <a:normAutofit/>
          </a:bodyPr>
          <a:lstStyle/>
          <a:p>
            <a:r>
              <a:rPr lang="ar-SA" sz="3000" dirty="0"/>
              <a:t>الخطوة ١ اذا لزم الامر اكتب احدى المعادلتين على الأقل بالنسبة لاحد المتغيرين</a:t>
            </a:r>
          </a:p>
          <a:p>
            <a:r>
              <a:rPr lang="ar-SA" sz="3000" dirty="0"/>
              <a:t>الخطوة ٢ اعوض المقدار الناتج من الخطوة ١ في المعادلة الثانية ثم احلها</a:t>
            </a:r>
          </a:p>
          <a:p>
            <a:r>
              <a:rPr lang="ar-SA" sz="3000" dirty="0"/>
              <a:t>الخطوة ٣ اعوض القيمة الناتجة من الخطوة ٢ في أي من المعادلتين ثم احل المعادلة الناتجة لاجد قيمة المتغير الثاني ثم اكتب الحل في صورة زوج مرتب</a:t>
            </a:r>
            <a:endParaRPr lang="en-JO" sz="3000" dirty="0"/>
          </a:p>
        </p:txBody>
      </p:sp>
    </p:spTree>
    <p:extLst>
      <p:ext uri="{BB962C8B-B14F-4D97-AF65-F5344CB8AC3E}">
        <p14:creationId xmlns:p14="http://schemas.microsoft.com/office/powerpoint/2010/main" val="331413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E312C-C429-9450-3EB9-392CA349A1D6}"/>
              </a:ext>
            </a:extLst>
          </p:cNvPr>
          <p:cNvSpPr>
            <a:spLocks noGrp="1"/>
          </p:cNvSpPr>
          <p:nvPr>
            <p:ph type="title"/>
          </p:nvPr>
        </p:nvSpPr>
        <p:spPr/>
        <p:txBody>
          <a:bodyPr/>
          <a:lstStyle/>
          <a:p>
            <a:endParaRPr lang="en-JO"/>
          </a:p>
        </p:txBody>
      </p:sp>
      <p:sp>
        <p:nvSpPr>
          <p:cNvPr id="3" name="Content Placeholder 2">
            <a:extLst>
              <a:ext uri="{FF2B5EF4-FFF2-40B4-BE49-F238E27FC236}">
                <a16:creationId xmlns:a16="http://schemas.microsoft.com/office/drawing/2014/main" id="{A89CC573-FB5A-D4E4-3520-0BE04D56AEAA}"/>
              </a:ext>
            </a:extLst>
          </p:cNvPr>
          <p:cNvSpPr>
            <a:spLocks noGrp="1"/>
          </p:cNvSpPr>
          <p:nvPr>
            <p:ph idx="1"/>
          </p:nvPr>
        </p:nvSpPr>
        <p:spPr/>
        <p:txBody>
          <a:bodyPr/>
          <a:lstStyle/>
          <a:p>
            <a:endParaRPr lang="en-JO"/>
          </a:p>
        </p:txBody>
      </p:sp>
    </p:spTree>
    <p:extLst>
      <p:ext uri="{BB962C8B-B14F-4D97-AF65-F5344CB8AC3E}">
        <p14:creationId xmlns:p14="http://schemas.microsoft.com/office/powerpoint/2010/main" val="1920581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D6F6A-1583-8254-3856-89F50BF25FEA}"/>
              </a:ext>
            </a:extLst>
          </p:cNvPr>
          <p:cNvSpPr>
            <a:spLocks noGrp="1"/>
          </p:cNvSpPr>
          <p:nvPr>
            <p:ph type="title"/>
          </p:nvPr>
        </p:nvSpPr>
        <p:spPr/>
        <p:txBody>
          <a:bodyPr/>
          <a:lstStyle/>
          <a:p>
            <a:r>
              <a:rPr lang="en-US" b="0" i="0" u="none" strike="noStrike" dirty="0">
                <a:effectLst/>
                <a:latin typeface="Merriweather" panose="020F0502020204030204" pitchFamily="34" charset="0"/>
              </a:rPr>
              <a:t>What Are Overweight and Obesity?</a:t>
            </a:r>
            <a:br>
              <a:rPr lang="en-US" b="0" i="0" u="none" strike="noStrike" dirty="0">
                <a:effectLst/>
                <a:latin typeface="Merriweather" panose="020F0502020204030204" pitchFamily="34" charset="0"/>
              </a:rPr>
            </a:br>
            <a:endParaRPr lang="en-JO" dirty="0"/>
          </a:p>
        </p:txBody>
      </p:sp>
      <p:sp>
        <p:nvSpPr>
          <p:cNvPr id="3" name="Content Placeholder 2">
            <a:extLst>
              <a:ext uri="{FF2B5EF4-FFF2-40B4-BE49-F238E27FC236}">
                <a16:creationId xmlns:a16="http://schemas.microsoft.com/office/drawing/2014/main" id="{A1FE6A61-68A4-2C22-DA19-434C144FE7FB}"/>
              </a:ext>
            </a:extLst>
          </p:cNvPr>
          <p:cNvSpPr>
            <a:spLocks noGrp="1"/>
          </p:cNvSpPr>
          <p:nvPr>
            <p:ph idx="1"/>
          </p:nvPr>
        </p:nvSpPr>
        <p:spPr>
          <a:xfrm>
            <a:off x="1374774" y="1667933"/>
            <a:ext cx="8304461" cy="3522133"/>
          </a:xfrm>
        </p:spPr>
        <p:txBody>
          <a:bodyPr>
            <a:normAutofit/>
          </a:bodyPr>
          <a:lstStyle/>
          <a:p>
            <a:pPr marL="457200" lvl="1" indent="0" rtl="1">
              <a:buNone/>
            </a:pPr>
            <a:r>
              <a:rPr lang="en-US" sz="2800" b="0" i="0" u="none" strike="noStrike" dirty="0">
                <a:effectLst/>
                <a:latin typeface="Source Sans Pro" panose="020F0502020204030204" pitchFamily="34" charset="0"/>
              </a:rPr>
              <a:t>Obesity is a complex, chronic disease with several causes that lead to excessive body fat and sometimes, poor health. </a:t>
            </a:r>
            <a:endParaRPr lang="en-JO" sz="2300" dirty="0"/>
          </a:p>
        </p:txBody>
      </p:sp>
    </p:spTree>
    <p:extLst>
      <p:ext uri="{BB962C8B-B14F-4D97-AF65-F5344CB8AC3E}">
        <p14:creationId xmlns:p14="http://schemas.microsoft.com/office/powerpoint/2010/main" val="785613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C9A6B-854A-A39A-2D53-1F794D639DC0}"/>
              </a:ext>
            </a:extLst>
          </p:cNvPr>
          <p:cNvSpPr>
            <a:spLocks noGrp="1"/>
          </p:cNvSpPr>
          <p:nvPr>
            <p:ph type="title"/>
          </p:nvPr>
        </p:nvSpPr>
        <p:spPr/>
        <p:txBody>
          <a:bodyPr/>
          <a:lstStyle/>
          <a:p>
            <a:r>
              <a:rPr lang="en-US" b="0" i="0" u="none" strike="noStrike" dirty="0">
                <a:effectLst/>
                <a:latin typeface="Open Sans" panose="020B0606030504020204" pitchFamily="34" charset="0"/>
              </a:rPr>
              <a:t>Childhood Overweight &amp; Obesity</a:t>
            </a:r>
            <a:endParaRPr lang="en-US" b="1" i="0" u="none" strike="noStrike" dirty="0">
              <a:effectLst/>
              <a:latin typeface="Source Sans Pro" panose="020B0503030403020204" pitchFamily="34" charset="0"/>
            </a:endParaRPr>
          </a:p>
        </p:txBody>
      </p:sp>
      <p:sp>
        <p:nvSpPr>
          <p:cNvPr id="3" name="Content Placeholder 2">
            <a:extLst>
              <a:ext uri="{FF2B5EF4-FFF2-40B4-BE49-F238E27FC236}">
                <a16:creationId xmlns:a16="http://schemas.microsoft.com/office/drawing/2014/main" id="{784146CE-5F27-751E-A569-AF37C88B5FE0}"/>
              </a:ext>
            </a:extLst>
          </p:cNvPr>
          <p:cNvSpPr>
            <a:spLocks noGrp="1"/>
          </p:cNvSpPr>
          <p:nvPr>
            <p:ph idx="1"/>
          </p:nvPr>
        </p:nvSpPr>
        <p:spPr/>
        <p:txBody>
          <a:bodyPr>
            <a:normAutofit/>
          </a:bodyPr>
          <a:lstStyle/>
          <a:p>
            <a:r>
              <a:rPr lang="en-US" sz="2400" b="0" i="0" u="none" strike="noStrike" dirty="0">
                <a:effectLst/>
                <a:latin typeface="Open Sans" panose="020B0606030504020204" pitchFamily="34" charset="0"/>
              </a:rPr>
              <a:t>Childhood obesity is a serious health problem in the United States where 1 in 5 children and adolescents are affected. Some groups of children are more affected than others, but all children are at risk of gaining weight that is higher than what is considered healthy.</a:t>
            </a:r>
            <a:endParaRPr lang="en-JO" sz="2400" dirty="0"/>
          </a:p>
        </p:txBody>
      </p:sp>
    </p:spTree>
    <p:extLst>
      <p:ext uri="{BB962C8B-B14F-4D97-AF65-F5344CB8AC3E}">
        <p14:creationId xmlns:p14="http://schemas.microsoft.com/office/powerpoint/2010/main" val="2397641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277E2-C730-8EB7-92EE-F2154A2D41BD}"/>
              </a:ext>
            </a:extLst>
          </p:cNvPr>
          <p:cNvSpPr>
            <a:spLocks noGrp="1"/>
          </p:cNvSpPr>
          <p:nvPr>
            <p:ph type="title"/>
          </p:nvPr>
        </p:nvSpPr>
        <p:spPr/>
        <p:txBody>
          <a:bodyPr/>
          <a:lstStyle/>
          <a:p>
            <a:r>
              <a:rPr lang="en-US" dirty="0"/>
              <a:t>BMI</a:t>
            </a:r>
            <a:endParaRPr lang="en-JO" dirty="0"/>
          </a:p>
        </p:txBody>
      </p:sp>
      <p:sp>
        <p:nvSpPr>
          <p:cNvPr id="3" name="Content Placeholder 2">
            <a:extLst>
              <a:ext uri="{FF2B5EF4-FFF2-40B4-BE49-F238E27FC236}">
                <a16:creationId xmlns:a16="http://schemas.microsoft.com/office/drawing/2014/main" id="{A1E81CB6-937F-9EF5-3F67-58F3363784D5}"/>
              </a:ext>
            </a:extLst>
          </p:cNvPr>
          <p:cNvSpPr>
            <a:spLocks noGrp="1"/>
          </p:cNvSpPr>
          <p:nvPr>
            <p:ph idx="1"/>
          </p:nvPr>
        </p:nvSpPr>
        <p:spPr/>
        <p:txBody>
          <a:bodyPr>
            <a:normAutofit/>
          </a:bodyPr>
          <a:lstStyle/>
          <a:p>
            <a:r>
              <a:rPr lang="en-US" sz="2400" b="0" i="0" u="none" strike="noStrike" dirty="0">
                <a:effectLst/>
                <a:latin typeface="Lato" panose="020F0502020204030204" pitchFamily="34" charset="0"/>
              </a:rPr>
              <a:t>Obesity is most commonly measured using the body mass index (BMI) scale. The World Health Organization </a:t>
            </a:r>
            <a:r>
              <a:rPr lang="en-US" sz="2400" b="0" i="0" u="sng" strike="noStrike" dirty="0">
                <a:effectLst/>
                <a:latin typeface="Lato" panose="020F0502020204030204" pitchFamily="34" charset="0"/>
                <a:hlinkClick r:id="rId2">
                  <a:extLst>
                    <a:ext uri="{A12FA001-AC4F-418D-AE19-62706E023703}">
                      <ahyp:hlinkClr xmlns:ahyp="http://schemas.microsoft.com/office/drawing/2018/hyperlinkcolor" val="tx"/>
                    </a:ext>
                  </a:extLst>
                </a:hlinkClick>
              </a:rPr>
              <a:t>define BMI</a:t>
            </a:r>
            <a:r>
              <a:rPr lang="en-US" sz="2400" b="0" i="0" u="none" strike="noStrike" dirty="0">
                <a:effectLst/>
                <a:latin typeface="Lato" panose="020F0502020204030204" pitchFamily="34" charset="0"/>
              </a:rPr>
              <a:t> as: “a simple index of weight-for-height that is commonly used to classify underweight, overweight and obesity in adults.</a:t>
            </a:r>
          </a:p>
          <a:p>
            <a:br>
              <a:rPr lang="en-US" sz="2400" dirty="0"/>
            </a:br>
            <a:endParaRPr lang="en-JO" sz="2400" dirty="0"/>
          </a:p>
        </p:txBody>
      </p:sp>
    </p:spTree>
    <p:extLst>
      <p:ext uri="{BB962C8B-B14F-4D97-AF65-F5344CB8AC3E}">
        <p14:creationId xmlns:p14="http://schemas.microsoft.com/office/powerpoint/2010/main" val="4208131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23CD2-007C-25A5-3277-8268A01FB468}"/>
              </a:ext>
            </a:extLst>
          </p:cNvPr>
          <p:cNvSpPr>
            <a:spLocks noGrp="1"/>
          </p:cNvSpPr>
          <p:nvPr>
            <p:ph type="title"/>
          </p:nvPr>
        </p:nvSpPr>
        <p:spPr/>
        <p:txBody>
          <a:bodyPr/>
          <a:lstStyle/>
          <a:p>
            <a:r>
              <a:rPr lang="en-US" dirty="0"/>
              <a:t>Problems of obesity </a:t>
            </a:r>
            <a:endParaRPr lang="en-JO" dirty="0"/>
          </a:p>
        </p:txBody>
      </p:sp>
      <p:sp>
        <p:nvSpPr>
          <p:cNvPr id="3" name="Content Placeholder 2">
            <a:extLst>
              <a:ext uri="{FF2B5EF4-FFF2-40B4-BE49-F238E27FC236}">
                <a16:creationId xmlns:a16="http://schemas.microsoft.com/office/drawing/2014/main" id="{2354EF63-6BD5-C388-1B1B-712796E49CC8}"/>
              </a:ext>
            </a:extLst>
          </p:cNvPr>
          <p:cNvSpPr>
            <a:spLocks noGrp="1"/>
          </p:cNvSpPr>
          <p:nvPr>
            <p:ph idx="1"/>
          </p:nvPr>
        </p:nvSpPr>
        <p:spPr/>
        <p:txBody>
          <a:bodyPr>
            <a:normAutofit/>
          </a:bodyPr>
          <a:lstStyle/>
          <a:p>
            <a:r>
              <a:rPr lang="en-US" b="1" i="0" u="none" strike="noStrike" dirty="0">
                <a:solidFill>
                  <a:srgbClr val="BDC1C6"/>
                </a:solidFill>
                <a:effectLst/>
                <a:latin typeface="Google Sans"/>
              </a:rPr>
              <a:t>Health Effects of Overweight and Obesity</a:t>
            </a:r>
            <a:endParaRPr lang="en-US" b="0" i="0" u="none" strike="noStrike" dirty="0">
              <a:solidFill>
                <a:srgbClr val="BDC1C6"/>
              </a:solidFill>
              <a:effectLst/>
              <a:latin typeface="Google Sans"/>
            </a:endParaRPr>
          </a:p>
          <a:p>
            <a:r>
              <a:rPr lang="en-US" b="0" i="0" u="none" strike="noStrike" dirty="0">
                <a:solidFill>
                  <a:srgbClr val="BDC1C6"/>
                </a:solidFill>
                <a:effectLst/>
                <a:latin typeface="-apple-system"/>
              </a:rPr>
              <a:t>All-causes of death (mortality).</a:t>
            </a:r>
          </a:p>
          <a:p>
            <a:r>
              <a:rPr lang="en-US" b="0" i="0" u="none" strike="noStrike" dirty="0">
                <a:solidFill>
                  <a:srgbClr val="BDC1C6"/>
                </a:solidFill>
                <a:effectLst/>
                <a:latin typeface="-apple-system"/>
              </a:rPr>
              <a:t>High blood pressure (hypertension).</a:t>
            </a:r>
          </a:p>
          <a:p>
            <a:r>
              <a:rPr lang="en-US" b="0" i="0" u="none" strike="noStrike" dirty="0">
                <a:solidFill>
                  <a:srgbClr val="BDC1C6"/>
                </a:solidFill>
                <a:effectLst/>
                <a:latin typeface="-apple-system"/>
              </a:rPr>
              <a:t>High LDL cholesterol, low HDL cholesterol, or high levels of triglycerides (</a:t>
            </a:r>
            <a:r>
              <a:rPr lang="en-US" b="0" i="0" u="none" strike="noStrike" dirty="0" err="1">
                <a:solidFill>
                  <a:srgbClr val="BDC1C6"/>
                </a:solidFill>
                <a:effectLst/>
                <a:latin typeface="-apple-system"/>
              </a:rPr>
              <a:t>dyslipidemia</a:t>
            </a:r>
            <a:r>
              <a:rPr lang="en-US" b="0" i="0" u="none" strike="noStrike" dirty="0">
                <a:solidFill>
                  <a:srgbClr val="BDC1C6"/>
                </a:solidFill>
                <a:effectLst/>
                <a:latin typeface="-apple-system"/>
              </a:rPr>
              <a:t>).</a:t>
            </a:r>
          </a:p>
          <a:p>
            <a:r>
              <a:rPr lang="en-US" b="0" i="0" u="none" strike="noStrike" dirty="0">
                <a:solidFill>
                  <a:srgbClr val="BDC1C6"/>
                </a:solidFill>
                <a:effectLst/>
                <a:latin typeface="-apple-system"/>
              </a:rPr>
              <a:t>Type 2 diabetes.</a:t>
            </a:r>
          </a:p>
          <a:p>
            <a:r>
              <a:rPr lang="en-US" b="0" i="0" u="none" strike="noStrike" dirty="0">
                <a:solidFill>
                  <a:srgbClr val="BDC1C6"/>
                </a:solidFill>
                <a:effectLst/>
                <a:latin typeface="-apple-system"/>
              </a:rPr>
              <a:t>Coronary heart disease.</a:t>
            </a:r>
          </a:p>
          <a:p>
            <a:r>
              <a:rPr lang="en-US" b="0" i="0" u="none" strike="noStrike" dirty="0">
                <a:solidFill>
                  <a:srgbClr val="BDC1C6"/>
                </a:solidFill>
                <a:effectLst/>
                <a:latin typeface="-apple-system"/>
              </a:rPr>
              <a:t>Stroke.</a:t>
            </a:r>
          </a:p>
          <a:p>
            <a:r>
              <a:rPr lang="en-US" b="0" i="0" u="none" strike="noStrike" dirty="0">
                <a:solidFill>
                  <a:srgbClr val="BDC1C6"/>
                </a:solidFill>
                <a:effectLst/>
                <a:latin typeface="-apple-system"/>
              </a:rPr>
              <a:t>Gallbladder disease.</a:t>
            </a:r>
          </a:p>
        </p:txBody>
      </p:sp>
    </p:spTree>
    <p:extLst>
      <p:ext uri="{BB962C8B-B14F-4D97-AF65-F5344CB8AC3E}">
        <p14:creationId xmlns:p14="http://schemas.microsoft.com/office/powerpoint/2010/main" val="788269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E3134-611A-DC83-7FEB-F9B90750D3C8}"/>
              </a:ext>
            </a:extLst>
          </p:cNvPr>
          <p:cNvSpPr>
            <a:spLocks noGrp="1"/>
          </p:cNvSpPr>
          <p:nvPr>
            <p:ph type="title"/>
          </p:nvPr>
        </p:nvSpPr>
        <p:spPr/>
        <p:txBody>
          <a:bodyPr/>
          <a:lstStyle/>
          <a:p>
            <a:r>
              <a:rPr lang="en-US" dirty="0"/>
              <a:t>The causes of obesity </a:t>
            </a:r>
            <a:endParaRPr lang="en-JO" dirty="0"/>
          </a:p>
        </p:txBody>
      </p:sp>
      <p:sp>
        <p:nvSpPr>
          <p:cNvPr id="3" name="Content Placeholder 2">
            <a:extLst>
              <a:ext uri="{FF2B5EF4-FFF2-40B4-BE49-F238E27FC236}">
                <a16:creationId xmlns:a16="http://schemas.microsoft.com/office/drawing/2014/main" id="{C3A0F464-F629-0FD6-D022-74AB73723A49}"/>
              </a:ext>
            </a:extLst>
          </p:cNvPr>
          <p:cNvSpPr>
            <a:spLocks noGrp="1"/>
          </p:cNvSpPr>
          <p:nvPr>
            <p:ph idx="1"/>
          </p:nvPr>
        </p:nvSpPr>
        <p:spPr>
          <a:xfrm>
            <a:off x="685800" y="2065867"/>
            <a:ext cx="10131425" cy="3649133"/>
          </a:xfrm>
        </p:spPr>
        <p:txBody>
          <a:bodyPr/>
          <a:lstStyle/>
          <a:p>
            <a:r>
              <a:rPr lang="en-US" b="0" i="0" u="none" strike="noStrike" dirty="0">
                <a:effectLst/>
                <a:latin typeface="Open Sans" panose="020B0606030504020204" pitchFamily="34" charset="0"/>
              </a:rPr>
              <a:t>Several factors can play a role in gaining and retaining excess weight. These include diet, lack of exercise, environmental factors, and genetics. Some of these factors are discussed briefly in the following section.</a:t>
            </a:r>
            <a:endParaRPr lang="en-JO" dirty="0"/>
          </a:p>
        </p:txBody>
      </p:sp>
    </p:spTree>
    <p:extLst>
      <p:ext uri="{BB962C8B-B14F-4D97-AF65-F5344CB8AC3E}">
        <p14:creationId xmlns:p14="http://schemas.microsoft.com/office/powerpoint/2010/main" val="543359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FC59E-EEC6-54CD-48D0-81A0854FB94E}"/>
              </a:ext>
            </a:extLst>
          </p:cNvPr>
          <p:cNvSpPr>
            <a:spLocks noGrp="1"/>
          </p:cNvSpPr>
          <p:nvPr>
            <p:ph type="title"/>
          </p:nvPr>
        </p:nvSpPr>
        <p:spPr/>
        <p:txBody>
          <a:bodyPr/>
          <a:lstStyle/>
          <a:p>
            <a:r>
              <a:rPr lang="en-US" dirty="0"/>
              <a:t>What obesity can effect our bodies </a:t>
            </a:r>
            <a:endParaRPr lang="en-JO" dirty="0"/>
          </a:p>
        </p:txBody>
      </p:sp>
      <p:sp>
        <p:nvSpPr>
          <p:cNvPr id="3" name="Content Placeholder 2">
            <a:extLst>
              <a:ext uri="{FF2B5EF4-FFF2-40B4-BE49-F238E27FC236}">
                <a16:creationId xmlns:a16="http://schemas.microsoft.com/office/drawing/2014/main" id="{A16B00E8-2A92-E45A-5FF3-FF0E42C427A8}"/>
              </a:ext>
            </a:extLst>
          </p:cNvPr>
          <p:cNvSpPr>
            <a:spLocks noGrp="1"/>
          </p:cNvSpPr>
          <p:nvPr>
            <p:ph idx="1"/>
          </p:nvPr>
        </p:nvSpPr>
        <p:spPr/>
        <p:txBody>
          <a:bodyPr/>
          <a:lstStyle/>
          <a:p>
            <a:r>
              <a:rPr lang="en-US" b="0" i="0" u="none" strike="noStrike" dirty="0">
                <a:solidFill>
                  <a:srgbClr val="BDC1C6"/>
                </a:solidFill>
                <a:effectLst/>
                <a:latin typeface="Roboto" panose="020F0502020204030204" pitchFamily="34" charset="0"/>
              </a:rPr>
              <a:t>Combined with obesity, these diseases may lead people to have poor health. In some cases, these can lead to a poor quality of life, disability, or early death.</a:t>
            </a:r>
          </a:p>
          <a:p>
            <a:r>
              <a:rPr lang="en-US" b="0" i="0" u="none" strike="noStrike" dirty="0">
                <a:solidFill>
                  <a:srgbClr val="E8EAED"/>
                </a:solidFill>
                <a:effectLst/>
                <a:latin typeface="Google Sans"/>
              </a:rPr>
              <a:t>AMMAN — According to the Global Obesity Observatory's up-to-date statistics on obesity rates around the world, Jordan ranks fourth in the Arab world and 23rd globally for obesity among men, at </a:t>
            </a:r>
            <a:r>
              <a:rPr lang="en-US" b="0" i="0" u="none" strike="noStrike" dirty="0">
                <a:solidFill>
                  <a:srgbClr val="E2EEFF"/>
                </a:solidFill>
                <a:effectLst/>
                <a:latin typeface="Google Sans"/>
              </a:rPr>
              <a:t>29.17 percent</a:t>
            </a:r>
            <a:r>
              <a:rPr lang="en-US" b="0" i="0" u="none" strike="noStrike" dirty="0">
                <a:solidFill>
                  <a:srgbClr val="E8EAED"/>
                </a:solidFill>
                <a:effectLst/>
                <a:latin typeface="Google Sans"/>
              </a:rPr>
              <a:t> of the male population .</a:t>
            </a:r>
            <a:endParaRPr lang="en-US" b="0" i="0" u="none" strike="noStrike" dirty="0">
              <a:solidFill>
                <a:srgbClr val="BDC1C6"/>
              </a:solidFill>
              <a:effectLst/>
              <a:latin typeface="Roboto" panose="020F0502020204030204" pitchFamily="34" charset="0"/>
            </a:endParaRPr>
          </a:p>
        </p:txBody>
      </p:sp>
    </p:spTree>
    <p:extLst>
      <p:ext uri="{BB962C8B-B14F-4D97-AF65-F5344CB8AC3E}">
        <p14:creationId xmlns:p14="http://schemas.microsoft.com/office/powerpoint/2010/main" val="1039908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49A8B-2AF9-8DAD-29B1-92B50EB8CE84}"/>
              </a:ext>
            </a:extLst>
          </p:cNvPr>
          <p:cNvSpPr>
            <a:spLocks noGrp="1"/>
          </p:cNvSpPr>
          <p:nvPr>
            <p:ph type="title"/>
          </p:nvPr>
        </p:nvSpPr>
        <p:spPr/>
        <p:txBody>
          <a:bodyPr/>
          <a:lstStyle/>
          <a:p>
            <a:r>
              <a:rPr lang="en-US" dirty="0"/>
              <a:t>Citation links </a:t>
            </a:r>
            <a:endParaRPr lang="en-JO" dirty="0"/>
          </a:p>
        </p:txBody>
      </p:sp>
      <p:sp>
        <p:nvSpPr>
          <p:cNvPr id="3" name="Content Placeholder 2">
            <a:extLst>
              <a:ext uri="{FF2B5EF4-FFF2-40B4-BE49-F238E27FC236}">
                <a16:creationId xmlns:a16="http://schemas.microsoft.com/office/drawing/2014/main" id="{92829167-FD1A-B522-5AA4-E41079E3B393}"/>
              </a:ext>
            </a:extLst>
          </p:cNvPr>
          <p:cNvSpPr>
            <a:spLocks noGrp="1"/>
          </p:cNvSpPr>
          <p:nvPr>
            <p:ph idx="1"/>
          </p:nvPr>
        </p:nvSpPr>
        <p:spPr/>
        <p:txBody>
          <a:bodyPr>
            <a:normAutofit fontScale="40000" lnSpcReduction="20000"/>
          </a:bodyPr>
          <a:lstStyle/>
          <a:p>
            <a:r>
              <a:rPr lang="en-US" sz="1500" b="0" i="0" u="none" strike="noStrike" dirty="0">
                <a:effectLst/>
              </a:rPr>
              <a:t>News, J., &amp; last updated: Mar 03, 2023. (2023, March 3). </a:t>
            </a:r>
            <a:r>
              <a:rPr lang="en-US" sz="1500" b="0" i="1" u="none" strike="noStrike" dirty="0">
                <a:effectLst/>
              </a:rPr>
              <a:t>Jordan ranks 4th in Arab World and 23rd globally for male obesity - jordan news :  latest news from Jordan, </a:t>
            </a:r>
            <a:r>
              <a:rPr lang="en-US" sz="1500" b="0" i="1" u="none" strike="noStrike" dirty="0" err="1">
                <a:effectLst/>
              </a:rPr>
              <a:t>mena</a:t>
            </a:r>
            <a:r>
              <a:rPr lang="en-US" sz="1500" b="0" i="0" u="none" strike="noStrike" dirty="0">
                <a:effectLst/>
              </a:rPr>
              <a:t>. Jordan News | Latest News from Jordan, MENA. https://</a:t>
            </a:r>
            <a:r>
              <a:rPr lang="en-US" sz="1500" b="0" i="0" u="none" strike="noStrike" dirty="0" err="1">
                <a:effectLst/>
              </a:rPr>
              <a:t>www.jordannews.jo</a:t>
            </a:r>
            <a:r>
              <a:rPr lang="en-US" sz="1500" b="0" i="0" u="none" strike="noStrike" dirty="0">
                <a:effectLst/>
              </a:rPr>
              <a:t>/Section-109/News/Jordan-ranks-4th-in-Arab-world-and-23rd-globally-for-male-obesity-27326#:~:text=AMMAN%20%E2%80%94%20According%20to%20the%</a:t>
            </a:r>
            <a:r>
              <a:rPr lang="en-US" sz="1500" b="0" i="0" u="none" strike="noStrike" dirty="0" err="1">
                <a:effectLst/>
              </a:rPr>
              <a:t>20Global,male</a:t>
            </a:r>
            <a:r>
              <a:rPr lang="en-US" sz="1500" b="0" i="0" u="none" strike="noStrike" dirty="0">
                <a:effectLst/>
              </a:rPr>
              <a:t>%20population%2C%</a:t>
            </a:r>
            <a:r>
              <a:rPr lang="en-US" sz="1500" b="0" i="0" u="none" strike="noStrike" dirty="0" err="1">
                <a:effectLst/>
              </a:rPr>
              <a:t>20Saraya</a:t>
            </a:r>
            <a:r>
              <a:rPr lang="en-US" sz="1500" b="0" i="0" u="none" strike="noStrike" dirty="0">
                <a:effectLst/>
              </a:rPr>
              <a:t>%20News%20reported. </a:t>
            </a:r>
          </a:p>
          <a:p>
            <a:r>
              <a:rPr lang="en-US" sz="1600" b="0" i="1" u="none" strike="noStrike" dirty="0">
                <a:effectLst/>
              </a:rPr>
              <a:t>Health risks</a:t>
            </a:r>
            <a:r>
              <a:rPr lang="en-US" sz="1600" b="0" i="0" u="none" strike="noStrike" dirty="0">
                <a:effectLst/>
              </a:rPr>
              <a:t>. Obesity Prevention Source. (2016, April 13). https://</a:t>
            </a:r>
            <a:r>
              <a:rPr lang="en-US" sz="1600" b="0" i="0" u="none" strike="noStrike" dirty="0" err="1">
                <a:effectLst/>
              </a:rPr>
              <a:t>www.hsph.harvard.edu</a:t>
            </a:r>
            <a:r>
              <a:rPr lang="en-US" sz="1600" b="0" i="0" u="none" strike="noStrike" dirty="0">
                <a:effectLst/>
              </a:rPr>
              <a:t>/obesity-prevention-source/obesity-consequences/health-effects/#:~:text=Excess%20weight%2C%20especially%20obesity%2C%</a:t>
            </a:r>
            <a:r>
              <a:rPr lang="en-US" sz="1600" b="0" i="0" u="none" strike="noStrike" dirty="0" err="1">
                <a:effectLst/>
              </a:rPr>
              <a:t>20diminishes,heart</a:t>
            </a:r>
            <a:r>
              <a:rPr lang="en-US" sz="1600" b="0" i="0" u="none" strike="noStrike" dirty="0">
                <a:effectLst/>
              </a:rPr>
              <a:t>%20disease%2C%20and%20some%20cancers. </a:t>
            </a:r>
          </a:p>
          <a:p>
            <a:r>
              <a:rPr lang="en-US" sz="1600" b="0" i="0" u="none" strike="noStrike" dirty="0">
                <a:effectLst/>
              </a:rPr>
              <a:t>News, J., &amp; last updated: Mar 03, 2023. (2023, March 3). </a:t>
            </a:r>
            <a:r>
              <a:rPr lang="en-US" sz="1600" b="0" i="1" u="none" strike="noStrike" dirty="0">
                <a:effectLst/>
              </a:rPr>
              <a:t>Jordan ranks 4th in Arab World and 23rd globally for male obesity - jordan news :  latest news from Jordan, </a:t>
            </a:r>
            <a:r>
              <a:rPr lang="en-US" sz="1600" b="0" i="1" u="none" strike="noStrike" dirty="0" err="1">
                <a:effectLst/>
              </a:rPr>
              <a:t>mena</a:t>
            </a:r>
            <a:r>
              <a:rPr lang="en-US" sz="1600" b="0" i="0" u="none" strike="noStrike" dirty="0">
                <a:effectLst/>
              </a:rPr>
              <a:t>. Jordan News | Latest News from Jordan, MENA. https://</a:t>
            </a:r>
            <a:r>
              <a:rPr lang="en-US" sz="1600" b="0" i="0" u="none" strike="noStrike" dirty="0" err="1">
                <a:effectLst/>
              </a:rPr>
              <a:t>www.jordannews.jo</a:t>
            </a:r>
            <a:r>
              <a:rPr lang="en-US" sz="1600" b="0" i="0" u="none" strike="noStrike" dirty="0">
                <a:effectLst/>
              </a:rPr>
              <a:t>/Section-109/News/Jordan-ranks-4th-in-Arab-world-and-23rd-globally-for-male-obesity-27326#:~:text=AMMAN%20%E2%80%94%20According%20to%20the%</a:t>
            </a:r>
            <a:r>
              <a:rPr lang="en-US" sz="1600" b="0" i="0" u="none" strike="noStrike" dirty="0" err="1">
                <a:effectLst/>
              </a:rPr>
              <a:t>20Global,male</a:t>
            </a:r>
            <a:r>
              <a:rPr lang="en-US" sz="1600" b="0" i="0" u="none" strike="noStrike" dirty="0">
                <a:effectLst/>
              </a:rPr>
              <a:t>%20population%2C%</a:t>
            </a:r>
            <a:r>
              <a:rPr lang="en-US" sz="1600" b="0" i="0" u="none" strike="noStrike" dirty="0" err="1">
                <a:effectLst/>
              </a:rPr>
              <a:t>20Saraya</a:t>
            </a:r>
            <a:r>
              <a:rPr lang="en-US" sz="1600" b="0" i="0" u="none" strike="noStrike" dirty="0">
                <a:effectLst/>
              </a:rPr>
              <a:t>%20News%20reported. </a:t>
            </a:r>
          </a:p>
          <a:p>
            <a:r>
              <a:rPr lang="en-US" sz="1600" b="0" i="0" u="none" strike="noStrike" dirty="0">
                <a:effectLst/>
              </a:rPr>
              <a:t>Centers for Disease Control and Prevention. (2022, March 21). </a:t>
            </a:r>
            <a:r>
              <a:rPr lang="en-US" sz="1600" b="0" i="1" u="none" strike="noStrike" dirty="0">
                <a:effectLst/>
              </a:rPr>
              <a:t>Causes of obesity</a:t>
            </a:r>
            <a:r>
              <a:rPr lang="en-US" sz="1600" b="0" i="0" u="none" strike="noStrike" dirty="0">
                <a:effectLst/>
              </a:rPr>
              <a:t>. Centers for Disease Control and Prevention. https://www.cdc.gov/obesity/basics/causes.html#:~:text=Many%20factors%20can%20contribute%</a:t>
            </a:r>
            <a:r>
              <a:rPr lang="en-US" sz="1600" b="0" i="0" u="none" strike="noStrike" dirty="0" err="1">
                <a:effectLst/>
              </a:rPr>
              <a:t>20to,medications</a:t>
            </a:r>
            <a:r>
              <a:rPr lang="en-US" sz="1600" b="0" i="0" u="none" strike="noStrike" dirty="0">
                <a:effectLst/>
              </a:rPr>
              <a:t>%20also%20play%20a%20role. </a:t>
            </a:r>
          </a:p>
          <a:p>
            <a:r>
              <a:rPr lang="en-US" sz="1600" b="0" i="1" u="none" strike="noStrike" dirty="0">
                <a:effectLst/>
              </a:rPr>
              <a:t>Health risks</a:t>
            </a:r>
            <a:r>
              <a:rPr lang="en-US" sz="1600" b="0" i="0" u="none" strike="noStrike" dirty="0">
                <a:effectLst/>
              </a:rPr>
              <a:t>. Obesity Prevention Source. (2016, April 13). https://</a:t>
            </a:r>
            <a:r>
              <a:rPr lang="en-US" sz="1600" b="0" i="0" u="none" strike="noStrike" dirty="0" err="1">
                <a:effectLst/>
              </a:rPr>
              <a:t>www.hsph.harvard.edu</a:t>
            </a:r>
            <a:r>
              <a:rPr lang="en-US" sz="1600" b="0" i="0" u="none" strike="noStrike" dirty="0">
                <a:effectLst/>
              </a:rPr>
              <a:t>/obesity-prevention-source/obesity-consequences/health-effects/#:~:text=Excess%20weight%2C%20especially%20obesity%2C%</a:t>
            </a:r>
            <a:r>
              <a:rPr lang="en-US" sz="1600" b="0" i="0" u="none" strike="noStrike" dirty="0" err="1">
                <a:effectLst/>
              </a:rPr>
              <a:t>20diminishes,heart</a:t>
            </a:r>
            <a:r>
              <a:rPr lang="en-US" sz="1600" b="0" i="0" u="none" strike="noStrike" dirty="0">
                <a:effectLst/>
              </a:rPr>
              <a:t>%20disease%2C%20and%20some%20cancers. </a:t>
            </a:r>
          </a:p>
          <a:p>
            <a:r>
              <a:rPr lang="en-US" sz="1600" b="0" i="0" u="none" strike="noStrike" dirty="0">
                <a:effectLst/>
              </a:rPr>
              <a:t>News, J., &amp; last updated: Mar 03, 2023. (2023, March 3). </a:t>
            </a:r>
            <a:r>
              <a:rPr lang="en-US" sz="1600" b="0" i="1" u="none" strike="noStrike" dirty="0">
                <a:effectLst/>
              </a:rPr>
              <a:t>Jordan ranks 4th in Arab World and 23rd globally for male obesity - jordan news :  latest news from Jordan, </a:t>
            </a:r>
            <a:r>
              <a:rPr lang="en-US" sz="1600" b="0" i="1" u="none" strike="noStrike" dirty="0" err="1">
                <a:effectLst/>
              </a:rPr>
              <a:t>mena</a:t>
            </a:r>
            <a:r>
              <a:rPr lang="en-US" sz="1600" b="0" i="0" u="none" strike="noStrike" dirty="0">
                <a:effectLst/>
              </a:rPr>
              <a:t>. Jordan News | Latest News from Jordan, MENA. https://</a:t>
            </a:r>
            <a:r>
              <a:rPr lang="en-US" sz="1600" b="0" i="0" u="none" strike="noStrike" dirty="0" err="1">
                <a:effectLst/>
              </a:rPr>
              <a:t>www.jordannews.jo</a:t>
            </a:r>
            <a:r>
              <a:rPr lang="en-US" sz="1600" b="0" i="0" u="none" strike="noStrike" dirty="0">
                <a:effectLst/>
              </a:rPr>
              <a:t>/Section-109/News/Jordan-ranks-4th-in-Arab-world-and-23rd-globally-for-male-obesity-27326#:~:text=AMMAN%20%E2%80%94%20According%20to%20the%</a:t>
            </a:r>
            <a:r>
              <a:rPr lang="en-US" sz="1600" b="0" i="0" u="none" strike="noStrike" dirty="0" err="1">
                <a:effectLst/>
              </a:rPr>
              <a:t>20Global,male</a:t>
            </a:r>
            <a:r>
              <a:rPr lang="en-US" sz="1600" b="0" i="0" u="none" strike="noStrike" dirty="0">
                <a:effectLst/>
              </a:rPr>
              <a:t>%20population%2C%</a:t>
            </a:r>
            <a:r>
              <a:rPr lang="en-US" sz="1600" b="0" i="0" u="none" strike="noStrike" dirty="0" err="1">
                <a:effectLst/>
              </a:rPr>
              <a:t>20Saraya</a:t>
            </a:r>
            <a:r>
              <a:rPr lang="en-US" sz="1600" b="0" i="0" u="none" strike="noStrike" dirty="0">
                <a:effectLst/>
              </a:rPr>
              <a:t>%20News%20reported. </a:t>
            </a:r>
          </a:p>
          <a:p>
            <a:r>
              <a:rPr lang="en-US" sz="1600" b="0" i="0" u="none" strike="noStrike" dirty="0">
                <a:solidFill>
                  <a:srgbClr val="000000"/>
                </a:solidFill>
                <a:effectLst/>
              </a:rPr>
              <a:t>Centers for Disease Control and Prevention. (2022a, March 21). </a:t>
            </a:r>
            <a:r>
              <a:rPr lang="en-US" sz="1600" b="0" i="1" u="none" strike="noStrike" dirty="0">
                <a:solidFill>
                  <a:srgbClr val="000000"/>
                </a:solidFill>
                <a:effectLst/>
              </a:rPr>
              <a:t>Causes of obesity</a:t>
            </a:r>
            <a:r>
              <a:rPr lang="en-US" sz="1600" b="0" i="0" u="none" strike="noStrike" dirty="0">
                <a:solidFill>
                  <a:srgbClr val="000000"/>
                </a:solidFill>
                <a:effectLst/>
              </a:rPr>
              <a:t>. Centers for Disease Control and Prevention. </a:t>
            </a:r>
            <a:r>
              <a:rPr lang="en-US" sz="1600" b="0" i="0" u="none" strike="noStrike" dirty="0">
                <a:effectLst/>
              </a:rPr>
              <a:t>https://www.cdc.gov/obesity/basics/causes.html#:~:text=Many%20factors%20can%20contribute%</a:t>
            </a:r>
            <a:r>
              <a:rPr lang="en-US" sz="1600" b="0" i="0" u="none" strike="noStrike" dirty="0" err="1">
                <a:effectLst/>
              </a:rPr>
              <a:t>20to,medications</a:t>
            </a:r>
            <a:r>
              <a:rPr lang="en-US" sz="1600" b="0" i="0" u="none" strike="noStrike" dirty="0">
                <a:effectLst/>
              </a:rPr>
              <a:t>%20also%20play%20a%20role. </a:t>
            </a:r>
          </a:p>
          <a:p>
            <a:r>
              <a:rPr lang="en-US" sz="1600" b="0" i="0" u="none" strike="noStrike" dirty="0">
                <a:effectLst/>
              </a:rPr>
              <a:t>Centers for Disease Control and Prevention. (2022b, September 27). </a:t>
            </a:r>
            <a:r>
              <a:rPr lang="en-US" sz="1600" b="0" i="1" u="none" strike="noStrike" dirty="0">
                <a:effectLst/>
              </a:rPr>
              <a:t>Overweight &amp; obesity</a:t>
            </a:r>
            <a:r>
              <a:rPr lang="en-US" sz="1600" b="0" i="0" u="none" strike="noStrike" dirty="0">
                <a:effectLst/>
              </a:rPr>
              <a:t>. Centers for Disease Control and Prevention. https://www.cdc.gov/obesity/index.html </a:t>
            </a:r>
          </a:p>
          <a:p>
            <a:r>
              <a:rPr lang="en-US" sz="1600" b="0" i="1" u="none" strike="noStrike" dirty="0">
                <a:effectLst/>
              </a:rPr>
              <a:t>Health risks</a:t>
            </a:r>
            <a:r>
              <a:rPr lang="en-US" sz="1600" b="0" i="0" u="none" strike="noStrike" dirty="0">
                <a:effectLst/>
              </a:rPr>
              <a:t>. Obesity Prevention Source. (2016, April 13). https://</a:t>
            </a:r>
            <a:r>
              <a:rPr lang="en-US" sz="1600" b="0" i="0" u="none" strike="noStrike" dirty="0" err="1">
                <a:effectLst/>
              </a:rPr>
              <a:t>www.hsph.harvard.edu</a:t>
            </a:r>
            <a:r>
              <a:rPr lang="en-US" sz="1600" b="0" i="0" u="none" strike="noStrike" dirty="0">
                <a:effectLst/>
              </a:rPr>
              <a:t>/obesity-prevention-source/obesity-consequences/health-effects/#:~:text=Excess%20weight%2C%20especially%20obesity%2C%</a:t>
            </a:r>
            <a:r>
              <a:rPr lang="en-US" sz="1600" b="0" i="0" u="none" strike="noStrike" dirty="0" err="1">
                <a:effectLst/>
              </a:rPr>
              <a:t>20diminishes,heart</a:t>
            </a:r>
            <a:r>
              <a:rPr lang="en-US" sz="1600" b="0" i="0" u="none" strike="noStrike" dirty="0">
                <a:effectLst/>
              </a:rPr>
              <a:t>%20disease%2C%20and%20some%20cancers. </a:t>
            </a:r>
          </a:p>
          <a:p>
            <a:r>
              <a:rPr lang="en-US" sz="1600" b="0" i="0" u="none" strike="noStrike" dirty="0">
                <a:effectLst/>
              </a:rPr>
              <a:t>News, J., &amp; last updated: Mar 03, 2023. (2023, March 3). </a:t>
            </a:r>
            <a:r>
              <a:rPr lang="en-US" sz="1600" b="0" i="1" u="none" strike="noStrike" dirty="0">
                <a:effectLst/>
              </a:rPr>
              <a:t>Jordan ranks 4th in Arab World and 23rd globally for male obesity - jordan news :  latest news from Jordan, </a:t>
            </a:r>
            <a:r>
              <a:rPr lang="en-US" sz="1600" b="0" i="1" u="none" strike="noStrike" dirty="0" err="1">
                <a:effectLst/>
              </a:rPr>
              <a:t>mena</a:t>
            </a:r>
            <a:r>
              <a:rPr lang="en-US" sz="1600" b="0" i="0" u="none" strike="noStrike" dirty="0">
                <a:effectLst/>
              </a:rPr>
              <a:t>. Jordan News | Latest News from Jordan, MENA. https://</a:t>
            </a:r>
            <a:r>
              <a:rPr lang="en-US" sz="1600" b="0" i="0" u="none" strike="noStrike" dirty="0" err="1">
                <a:effectLst/>
              </a:rPr>
              <a:t>www.jordannews.jo</a:t>
            </a:r>
            <a:r>
              <a:rPr lang="en-US" sz="1600" b="0" i="0" u="none" strike="noStrike" dirty="0">
                <a:effectLst/>
              </a:rPr>
              <a:t>/Section-109/News/Jordan-ranks-4th-in-Arab-world-and-23rd-globally-for-male-obesity-27326#:~:text=AMMAN%20%E2%80%94%20According%20to%20the%</a:t>
            </a:r>
            <a:r>
              <a:rPr lang="en-US" sz="1600" b="0" i="0" u="none" strike="noStrike" dirty="0" err="1">
                <a:effectLst/>
              </a:rPr>
              <a:t>20Global,male</a:t>
            </a:r>
            <a:r>
              <a:rPr lang="en-US" sz="1600" b="0" i="0" u="none" strike="noStrike" dirty="0">
                <a:effectLst/>
              </a:rPr>
              <a:t>%20population%2C%</a:t>
            </a:r>
            <a:r>
              <a:rPr lang="en-US" sz="1600" b="0" i="0" u="none" strike="noStrike" dirty="0" err="1">
                <a:effectLst/>
              </a:rPr>
              <a:t>20Saraya</a:t>
            </a:r>
            <a:r>
              <a:rPr lang="en-US" sz="1600" b="0" i="0" u="none" strike="noStrike" dirty="0">
                <a:effectLst/>
              </a:rPr>
              <a:t>%20News%20reported. </a:t>
            </a:r>
          </a:p>
          <a:p>
            <a:r>
              <a:rPr lang="en-US" sz="1600" b="0" i="0" u="none" strike="noStrike" dirty="0">
                <a:effectLst/>
              </a:rPr>
              <a:t>Centers for Disease Control and Prevention. (2022a, March 21). </a:t>
            </a:r>
            <a:r>
              <a:rPr lang="en-US" sz="1600" b="0" i="1" u="none" strike="noStrike" dirty="0">
                <a:effectLst/>
              </a:rPr>
              <a:t>Causes of obesity</a:t>
            </a:r>
            <a:r>
              <a:rPr lang="en-US" sz="1600" b="0" i="0" u="none" strike="noStrike" dirty="0">
                <a:effectLst/>
              </a:rPr>
              <a:t>. Centers for Disease Control and Prevention. https://www.cdc.gov/obesity/basics/causes.html#:~:text=Many%20factors%20can%20contribute%</a:t>
            </a:r>
            <a:r>
              <a:rPr lang="en-US" sz="1600" b="0" i="0" u="none" strike="noStrike" dirty="0" err="1">
                <a:effectLst/>
              </a:rPr>
              <a:t>20to,medications</a:t>
            </a:r>
            <a:r>
              <a:rPr lang="en-US" sz="1600" b="0" i="0" u="none" strike="noStrike" dirty="0">
                <a:effectLst/>
              </a:rPr>
              <a:t>%20also%20play%20a%20role. </a:t>
            </a:r>
          </a:p>
          <a:p>
            <a:r>
              <a:rPr lang="en-US" sz="1600" b="0" i="0" u="none" strike="noStrike" dirty="0">
                <a:effectLst/>
              </a:rPr>
              <a:t>Centers for Disease Control and Prevention. (2022b, September 27). </a:t>
            </a:r>
            <a:r>
              <a:rPr lang="en-US" sz="1600" b="0" i="1" u="none" strike="noStrike" dirty="0">
                <a:effectLst/>
              </a:rPr>
              <a:t>Overweight &amp; obesity</a:t>
            </a:r>
            <a:r>
              <a:rPr lang="en-US" sz="1600" b="0" i="0" u="none" strike="noStrike" dirty="0">
                <a:effectLst/>
              </a:rPr>
              <a:t>. Centers for Disease Control and Prevention. https://www.cdc.gov/obesity/index.html </a:t>
            </a:r>
          </a:p>
          <a:p>
            <a:r>
              <a:rPr lang="en-US" sz="1600" b="0" i="1" u="none" strike="noStrike" dirty="0">
                <a:effectLst/>
              </a:rPr>
              <a:t>Health risks</a:t>
            </a:r>
            <a:r>
              <a:rPr lang="en-US" sz="1600" b="0" i="0" u="none" strike="noStrike" dirty="0">
                <a:effectLst/>
              </a:rPr>
              <a:t>. Obesity Prevention Source. (2016, April 13). https://</a:t>
            </a:r>
            <a:r>
              <a:rPr lang="en-US" sz="1600" b="0" i="0" u="none" strike="noStrike" dirty="0" err="1">
                <a:effectLst/>
              </a:rPr>
              <a:t>www.hsph.harvard.edu</a:t>
            </a:r>
            <a:r>
              <a:rPr lang="en-US" sz="1600" b="0" i="0" u="none" strike="noStrike" dirty="0">
                <a:effectLst/>
              </a:rPr>
              <a:t>/obesity-prevention-source/obesity-consequences/health-effects/#:~:text=Excess%20weight%2C%20especially%20obesity%2C%</a:t>
            </a:r>
            <a:r>
              <a:rPr lang="en-US" sz="1600" b="0" i="0" u="none" strike="noStrike" dirty="0" err="1">
                <a:effectLst/>
              </a:rPr>
              <a:t>20diminishes,heart</a:t>
            </a:r>
            <a:r>
              <a:rPr lang="en-US" sz="1600" b="0" i="0" u="none" strike="noStrike" dirty="0">
                <a:effectLst/>
              </a:rPr>
              <a:t>%20disease%2C%20and%20some%20cancers. </a:t>
            </a:r>
          </a:p>
          <a:p>
            <a:r>
              <a:rPr lang="en-US" sz="1600" b="0" i="1" u="none" strike="noStrike" dirty="0">
                <a:effectLst/>
              </a:rPr>
              <a:t>The impact of obesity on Your body and health: </a:t>
            </a:r>
            <a:r>
              <a:rPr lang="en-US" sz="1600" b="0" i="1" u="none" strike="noStrike" dirty="0" err="1">
                <a:effectLst/>
              </a:rPr>
              <a:t>Asmbs</a:t>
            </a:r>
            <a:r>
              <a:rPr lang="en-US" sz="1600" b="0" i="0" u="none" strike="noStrike" dirty="0">
                <a:effectLst/>
              </a:rPr>
              <a:t>. American Society for Metabolic and Bariatric Surgery. (n.d.). https://</a:t>
            </a:r>
            <a:r>
              <a:rPr lang="en-US" sz="1600" b="0" i="0" u="none" strike="noStrike" dirty="0" err="1">
                <a:effectLst/>
              </a:rPr>
              <a:t>asmbs.org</a:t>
            </a:r>
            <a:r>
              <a:rPr lang="en-US" sz="1600" b="0" i="0" u="none" strike="noStrike" dirty="0">
                <a:effectLst/>
              </a:rPr>
              <a:t>/patients/impact-of-obesity </a:t>
            </a:r>
          </a:p>
          <a:p>
            <a:r>
              <a:rPr lang="en-US" sz="1600" b="0" i="0" u="none" strike="noStrike" dirty="0">
                <a:effectLst/>
              </a:rPr>
              <a:t>News, J., &amp; last updated: Mar 03, 2023. (2023, March 3). </a:t>
            </a:r>
            <a:r>
              <a:rPr lang="en-US" sz="1600" b="0" i="1" u="none" strike="noStrike" dirty="0">
                <a:effectLst/>
              </a:rPr>
              <a:t>Jordan ranks 4th in Arab World and 23rd globally for male obesity - jordan news :  latest news from Jordan, </a:t>
            </a:r>
            <a:r>
              <a:rPr lang="en-US" sz="1600" b="0" i="1" u="none" strike="noStrike" dirty="0" err="1">
                <a:effectLst/>
              </a:rPr>
              <a:t>mena</a:t>
            </a:r>
            <a:r>
              <a:rPr lang="en-US" sz="1600" b="0" i="0" u="none" strike="noStrike" dirty="0">
                <a:effectLst/>
              </a:rPr>
              <a:t>. Jordan News | Latest News from Jordan, MENA. https://</a:t>
            </a:r>
            <a:r>
              <a:rPr lang="en-US" sz="1600" b="0" i="0" u="none" strike="noStrike" dirty="0" err="1">
                <a:effectLst/>
              </a:rPr>
              <a:t>www.jordannews.jo</a:t>
            </a:r>
            <a:r>
              <a:rPr lang="en-US" sz="1600" b="0" i="0" u="none" strike="noStrike" dirty="0">
                <a:effectLst/>
              </a:rPr>
              <a:t>/Section-109/News/Jordan-ranks-4th-in-Arab-world-and-23rd-globally-for-male-obesity-27326#:~:text=AMMAN%20%E2%80%94%20According%20to%20the%</a:t>
            </a:r>
            <a:r>
              <a:rPr lang="en-US" sz="1600" b="0" i="0" u="none" strike="noStrike" dirty="0" err="1">
                <a:effectLst/>
              </a:rPr>
              <a:t>20Global,male</a:t>
            </a:r>
            <a:r>
              <a:rPr lang="en-US" sz="1600" b="0" i="0" u="none" strike="noStrike" dirty="0">
                <a:effectLst/>
              </a:rPr>
              <a:t>%20population%2C%</a:t>
            </a:r>
            <a:r>
              <a:rPr lang="en-US" sz="1600" b="0" i="0" u="none" strike="noStrike" dirty="0" err="1">
                <a:effectLst/>
              </a:rPr>
              <a:t>20Saraya</a:t>
            </a:r>
            <a:r>
              <a:rPr lang="en-US" sz="1600" b="0" i="0" u="none" strike="noStrike" dirty="0">
                <a:effectLst/>
              </a:rPr>
              <a:t>%20News%20reported. </a:t>
            </a:r>
          </a:p>
          <a:p>
            <a:endParaRPr lang="en-US" sz="1600" b="0" i="0" u="none" strike="noStrike" dirty="0">
              <a:effectLst/>
            </a:endParaRPr>
          </a:p>
          <a:p>
            <a:endParaRPr lang="en-US" sz="1500" b="0" i="0" u="none" strike="noStrike" dirty="0">
              <a:effectLst/>
            </a:endParaRPr>
          </a:p>
          <a:p>
            <a:endParaRPr lang="en-JO" sz="1500" dirty="0"/>
          </a:p>
        </p:txBody>
      </p:sp>
    </p:spTree>
    <p:extLst>
      <p:ext uri="{BB962C8B-B14F-4D97-AF65-F5344CB8AC3E}">
        <p14:creationId xmlns:p14="http://schemas.microsoft.com/office/powerpoint/2010/main" val="3469985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327DD-836F-465C-7F9D-8440D607B792}"/>
              </a:ext>
            </a:extLst>
          </p:cNvPr>
          <p:cNvSpPr>
            <a:spLocks noGrp="1"/>
          </p:cNvSpPr>
          <p:nvPr>
            <p:ph type="title"/>
          </p:nvPr>
        </p:nvSpPr>
        <p:spPr/>
        <p:txBody>
          <a:bodyPr/>
          <a:lstStyle/>
          <a:p>
            <a:r>
              <a:rPr lang="ar-SA" dirty="0"/>
              <a:t>تعريف السمنة</a:t>
            </a:r>
            <a:endParaRPr lang="en-JO" dirty="0"/>
          </a:p>
        </p:txBody>
      </p:sp>
      <p:sp>
        <p:nvSpPr>
          <p:cNvPr id="3" name="Content Placeholder 2">
            <a:extLst>
              <a:ext uri="{FF2B5EF4-FFF2-40B4-BE49-F238E27FC236}">
                <a16:creationId xmlns:a16="http://schemas.microsoft.com/office/drawing/2014/main" id="{5DBE3721-14D9-4D2A-851E-803465B45006}"/>
              </a:ext>
            </a:extLst>
          </p:cNvPr>
          <p:cNvSpPr>
            <a:spLocks noGrp="1"/>
          </p:cNvSpPr>
          <p:nvPr>
            <p:ph idx="1"/>
          </p:nvPr>
        </p:nvSpPr>
        <p:spPr>
          <a:xfrm>
            <a:off x="685800" y="2065867"/>
            <a:ext cx="10131425" cy="3649133"/>
          </a:xfrm>
        </p:spPr>
        <p:txBody>
          <a:bodyPr>
            <a:normAutofit/>
          </a:bodyPr>
          <a:lstStyle/>
          <a:p>
            <a:r>
              <a:rPr lang="ar-JO" sz="3100" dirty="0"/>
              <a:t>تعريف الإنسان المصاب بالسمنة هو الإنسان الذي يملك أنسجة دُهْنِية زائدة وقيمة مؤشر كتلة الجسم لديه أعلى من 30، إن مؤشر كتلة الجسم هو مؤشر يقيس الوزن مقارنة مع الطول، حيث قد تكون للأنسجة الدهنية الزائدة عواقب صحية وخيمة، مثل: السكري، وارتفاع ضغط الدم، وارتفاع مستوى الدهنيات في الدم:</a:t>
            </a:r>
            <a:endParaRPr lang="en-JO" sz="3100" dirty="0"/>
          </a:p>
        </p:txBody>
      </p:sp>
    </p:spTree>
    <p:extLst>
      <p:ext uri="{BB962C8B-B14F-4D97-AF65-F5344CB8AC3E}">
        <p14:creationId xmlns:p14="http://schemas.microsoft.com/office/powerpoint/2010/main" val="27034281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18</Slides>
  <Notes>0</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Celestial</vt:lpstr>
      <vt:lpstr>Obesity</vt:lpstr>
      <vt:lpstr>What Are Overweight and Obesity? </vt:lpstr>
      <vt:lpstr>Childhood Overweight &amp; Obesity</vt:lpstr>
      <vt:lpstr>BMI</vt:lpstr>
      <vt:lpstr>Problems of obesity </vt:lpstr>
      <vt:lpstr>The causes of obesity </vt:lpstr>
      <vt:lpstr>What obesity can effect our bodies </vt:lpstr>
      <vt:lpstr>Citation links </vt:lpstr>
      <vt:lpstr>تعريف السمنة</vt:lpstr>
      <vt:lpstr>اعراض السمنة</vt:lpstr>
      <vt:lpstr>تواتر الاكل</vt:lpstr>
      <vt:lpstr>الادوية</vt:lpstr>
      <vt:lpstr>الوراثة</vt:lpstr>
      <vt:lpstr>تاثير السمنة على الجسم</vt:lpstr>
      <vt:lpstr>PowerPoint Presentation</vt:lpstr>
      <vt:lpstr>PowerPoint Presentation</vt:lpstr>
      <vt:lpstr>حل أنظمة المعادلتين الخطيتين في التعويض</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Obesity</dc:title>
  <dc:creator>Faisal Hussein</dc:creator>
  <cp:lastModifiedBy>Faisal Hussein</cp:lastModifiedBy>
  <cp:revision>18</cp:revision>
  <dcterms:created xsi:type="dcterms:W3CDTF">2023-05-03T06:53:23Z</dcterms:created>
  <dcterms:modified xsi:type="dcterms:W3CDTF">2023-05-17T07:24:56Z</dcterms:modified>
</cp:coreProperties>
</file>