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1476"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F219BB4A-C89B-4B18-B1F6-AC7D5F8F2C57}"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0BED4F-4FAA-430F-B2FC-C4590BF72532}" type="slidenum">
              <a:rPr lang="en-US" smtClean="0"/>
              <a:t>‹#›</a:t>
            </a:fld>
            <a:endParaRPr lang="en-U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19BB4A-C89B-4B18-B1F6-AC7D5F8F2C57}"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0BED4F-4FAA-430F-B2FC-C4590BF7253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19BB4A-C89B-4B18-B1F6-AC7D5F8F2C57}"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0BED4F-4FAA-430F-B2FC-C4590BF7253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F219BB4A-C89B-4B18-B1F6-AC7D5F8F2C57}"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0BED4F-4FAA-430F-B2FC-C4590BF72532}" type="slidenum">
              <a:rPr lang="en-US" smtClean="0"/>
              <a:t>‹#›</a:t>
            </a:fld>
            <a:endParaRPr lang="en-US"/>
          </a:p>
        </p:txBody>
      </p:sp>
      <p:sp>
        <p:nvSpPr>
          <p:cNvPr id="8" name="Content Placeholder 7"/>
          <p:cNvSpPr>
            <a:spLocks noGrp="1"/>
          </p:cNvSpPr>
          <p:nvPr>
            <p:ph sz="quarter" idx="13"/>
          </p:nvPr>
        </p:nvSpPr>
        <p:spPr>
          <a:xfrm>
            <a:off x="609600" y="16002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19BB4A-C89B-4B18-B1F6-AC7D5F8F2C57}"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0BED4F-4FAA-430F-B2FC-C4590BF7253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F219BB4A-C89B-4B18-B1F6-AC7D5F8F2C57}" type="datetimeFigureOut">
              <a:rPr lang="en-US" smtClean="0"/>
              <a:t>5/17/2023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0BED4F-4FAA-430F-B2FC-C4590BF7253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F219BB4A-C89B-4B18-B1F6-AC7D5F8F2C57}" type="datetimeFigureOut">
              <a:rPr lang="en-US" smtClean="0"/>
              <a:t>5/17/2023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0BED4F-4FAA-430F-B2FC-C4590BF7253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219BB4A-C89B-4B18-B1F6-AC7D5F8F2C57}" type="datetimeFigureOut">
              <a:rPr lang="en-US" smtClean="0"/>
              <a:t>5/17/2023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0BED4F-4FAA-430F-B2FC-C4590BF7253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19BB4A-C89B-4B18-B1F6-AC7D5F8F2C57}" type="datetimeFigureOut">
              <a:rPr lang="en-US" smtClean="0"/>
              <a:t>5/17/2023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0BED4F-4FAA-430F-B2FC-C4590BF7253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19BB4A-C89B-4B18-B1F6-AC7D5F8F2C57}" type="datetimeFigureOut">
              <a:rPr lang="en-US" smtClean="0"/>
              <a:t>5/17/2023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0BED4F-4FAA-430F-B2FC-C4590BF7253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19BB4A-C89B-4B18-B1F6-AC7D5F8F2C57}" type="datetimeFigureOut">
              <a:rPr lang="en-US" smtClean="0"/>
              <a:t>5/17/2023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0BED4F-4FAA-430F-B2FC-C4590BF7253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F219BB4A-C89B-4B18-B1F6-AC7D5F8F2C57}" type="datetimeFigureOut">
              <a:rPr lang="en-US" smtClean="0"/>
              <a:t>5/17/2023</a:t>
            </a:fld>
            <a:endParaRPr lang="en-US"/>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A90BED4F-4FAA-430F-B2FC-C4590BF72532}"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ar-JO" dirty="0" smtClean="0"/>
              <a:t>اليكزاندر ابوحنا</a:t>
            </a:r>
            <a:endParaRPr lang="en-US" dirty="0"/>
          </a:p>
        </p:txBody>
      </p:sp>
      <p:sp>
        <p:nvSpPr>
          <p:cNvPr id="2" name="Title 1"/>
          <p:cNvSpPr>
            <a:spLocks noGrp="1"/>
          </p:cNvSpPr>
          <p:nvPr>
            <p:ph type="ctrTitle"/>
          </p:nvPr>
        </p:nvSpPr>
        <p:spPr/>
        <p:txBody>
          <a:bodyPr/>
          <a:lstStyle/>
          <a:p>
            <a:r>
              <a:rPr lang="ar-JO" dirty="0" smtClean="0"/>
              <a:t>مقابلات السمنة</a:t>
            </a:r>
            <a:endParaRPr lang="en-US" dirty="0"/>
          </a:p>
        </p:txBody>
      </p:sp>
    </p:spTree>
    <p:extLst>
      <p:ext uri="{BB962C8B-B14F-4D97-AF65-F5344CB8AC3E}">
        <p14:creationId xmlns:p14="http://schemas.microsoft.com/office/powerpoint/2010/main" val="169270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JO" dirty="0" smtClean="0"/>
              <a:t>قابلت الدكتور علي محمود و سألتهه</a:t>
            </a:r>
            <a:endParaRPr lang="en-US" dirty="0"/>
          </a:p>
        </p:txBody>
      </p:sp>
      <p:sp>
        <p:nvSpPr>
          <p:cNvPr id="3" name="Content Placeholder 2"/>
          <p:cNvSpPr>
            <a:spLocks noGrp="1"/>
          </p:cNvSpPr>
          <p:nvPr>
            <p:ph sz="quarter" idx="13"/>
          </p:nvPr>
        </p:nvSpPr>
        <p:spPr/>
        <p:txBody>
          <a:bodyPr>
            <a:normAutofit/>
          </a:bodyPr>
          <a:lstStyle/>
          <a:p>
            <a:pPr marL="0" indent="0" algn="r" rtl="1">
              <a:buNone/>
            </a:pPr>
            <a:r>
              <a:rPr lang="ar-JO" sz="3200" b="1" dirty="0" smtClean="0"/>
              <a:t>ما هي السمنة؟</a:t>
            </a:r>
          </a:p>
          <a:p>
            <a:pPr marL="0" indent="0" algn="r" rtl="1">
              <a:buNone/>
            </a:pPr>
            <a:r>
              <a:rPr lang="ar-JO" sz="2800" dirty="0" smtClean="0"/>
              <a:t>اجاب</a:t>
            </a:r>
            <a:r>
              <a:rPr lang="en-US" sz="2800" dirty="0" smtClean="0"/>
              <a:t>”</a:t>
            </a:r>
            <a:r>
              <a:rPr lang="ar-JO" sz="2800" dirty="0"/>
              <a:t> تعتبر السمنة مرضًا مزمنًا يرتبط بعوامل متعددة، بما في ذلك النمط الغذائي السيء ونقص النشاط البدني، وأيضًا العوامل الوراثية والبيئية. ومع زيادة اعتماد الناس على نمط الحياة الحديثة، مثل التغذية السريعة والحياة الجلوسية، أصبحت السمنة مشكلة تعصف بمجتمعاتنا</a:t>
            </a:r>
            <a:r>
              <a:rPr lang="ar-JO" sz="2800" dirty="0" smtClean="0"/>
              <a:t>.</a:t>
            </a:r>
            <a:r>
              <a:rPr lang="en-US" sz="2800" dirty="0" smtClean="0"/>
              <a:t>”</a:t>
            </a:r>
            <a:endParaRPr lang="en-US" sz="2800" dirty="0"/>
          </a:p>
        </p:txBody>
      </p:sp>
    </p:spTree>
    <p:extLst>
      <p:ext uri="{BB962C8B-B14F-4D97-AF65-F5344CB8AC3E}">
        <p14:creationId xmlns:p14="http://schemas.microsoft.com/office/powerpoint/2010/main" val="1290569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JO" sz="3200" b="1" dirty="0" smtClean="0"/>
              <a:t>هل هناك تأثيرات للسمنة؟</a:t>
            </a:r>
            <a:endParaRPr lang="en-US" sz="3200" b="1" dirty="0"/>
          </a:p>
        </p:txBody>
      </p:sp>
      <p:sp>
        <p:nvSpPr>
          <p:cNvPr id="3" name="Content Placeholder 2"/>
          <p:cNvSpPr>
            <a:spLocks noGrp="1"/>
          </p:cNvSpPr>
          <p:nvPr>
            <p:ph sz="quarter" idx="13"/>
          </p:nvPr>
        </p:nvSpPr>
        <p:spPr/>
        <p:txBody>
          <a:bodyPr>
            <a:normAutofit/>
          </a:bodyPr>
          <a:lstStyle/>
          <a:p>
            <a:pPr marL="0" indent="0" algn="r" rtl="1">
              <a:buNone/>
            </a:pPr>
            <a:r>
              <a:rPr lang="ar-JO" sz="2800" dirty="0" smtClean="0"/>
              <a:t>فقال</a:t>
            </a:r>
            <a:r>
              <a:rPr lang="en-US" sz="2800" dirty="0" smtClean="0"/>
              <a:t>”</a:t>
            </a:r>
            <a:r>
              <a:rPr lang="ar-JO" sz="2800" dirty="0"/>
              <a:t> تترتب على السمنة تأثيرات صحية خطيرة، مثل ارتفاع ضغط الدم ومستويات الكوليسترول، وزيادة خطر الإصابة بأمراض القلب والسكتة الدماغية والسكري من النوع 2. بالإضافة إلى ذلك، يعاني الأشخاص المصابون بالسمنة من تقليل الثقة بالنفس والتمييز الاجتماعي والاكتئاب</a:t>
            </a:r>
            <a:r>
              <a:rPr lang="ar-JO" sz="2800" dirty="0" smtClean="0"/>
              <a:t>.</a:t>
            </a:r>
            <a:r>
              <a:rPr lang="en-US" sz="2800" dirty="0" smtClean="0"/>
              <a:t>”</a:t>
            </a:r>
            <a:endParaRPr lang="en-US" sz="2800" dirty="0"/>
          </a:p>
        </p:txBody>
      </p:sp>
    </p:spTree>
    <p:extLst>
      <p:ext uri="{BB962C8B-B14F-4D97-AF65-F5344CB8AC3E}">
        <p14:creationId xmlns:p14="http://schemas.microsoft.com/office/powerpoint/2010/main" val="1440421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09600" y="381000"/>
            <a:ext cx="7924800" cy="5334000"/>
          </a:xfrm>
        </p:spPr>
        <p:txBody>
          <a:bodyPr>
            <a:normAutofit/>
          </a:bodyPr>
          <a:lstStyle/>
          <a:p>
            <a:pPr marL="0" indent="0" algn="r" rtl="1">
              <a:buNone/>
            </a:pPr>
            <a:r>
              <a:rPr lang="ar-JO" sz="2800" dirty="0" smtClean="0"/>
              <a:t>أكمل بقول</a:t>
            </a:r>
            <a:r>
              <a:rPr lang="en-US" sz="2800" dirty="0" smtClean="0"/>
              <a:t>”</a:t>
            </a:r>
            <a:r>
              <a:rPr lang="ar-JO" sz="2800" dirty="0"/>
              <a:t> من هنا، يتعين علينا أن نعمل جميعًا كمجتمع للتصدي لهذه المشكلة المتفاقمة. يجب أن تكون الحكومات والمؤسسات الصحية والمدارس والأسر وسائر أفراد المجتمع على استعداد لتوفير الدعم والتوعية حول أهمية اتباع نمط حياة صحي ومتوازن، بما في ذلك تناول الغذاء الصحي وممارسة التمارين الرياضية بانتظام</a:t>
            </a:r>
            <a:r>
              <a:rPr lang="ar-JO" sz="2800" dirty="0" smtClean="0"/>
              <a:t>.</a:t>
            </a:r>
            <a:r>
              <a:rPr lang="en-US" sz="2800" dirty="0" smtClean="0"/>
              <a:t>”</a:t>
            </a:r>
            <a:endParaRPr lang="en-US" sz="2800" dirty="0"/>
          </a:p>
        </p:txBody>
      </p:sp>
    </p:spTree>
    <p:extLst>
      <p:ext uri="{BB962C8B-B14F-4D97-AF65-F5344CB8AC3E}">
        <p14:creationId xmlns:p14="http://schemas.microsoft.com/office/powerpoint/2010/main" val="4591098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JO" b="1" dirty="0" smtClean="0"/>
              <a:t>قابلت ابن السيدة منار الذي عانت من السمنة</a:t>
            </a:r>
            <a:endParaRPr lang="en-US" b="1" dirty="0"/>
          </a:p>
        </p:txBody>
      </p:sp>
      <p:sp>
        <p:nvSpPr>
          <p:cNvPr id="3" name="Content Placeholder 2"/>
          <p:cNvSpPr>
            <a:spLocks noGrp="1"/>
          </p:cNvSpPr>
          <p:nvPr>
            <p:ph sz="quarter" idx="13"/>
          </p:nvPr>
        </p:nvSpPr>
        <p:spPr/>
        <p:txBody>
          <a:bodyPr>
            <a:normAutofit/>
          </a:bodyPr>
          <a:lstStyle/>
          <a:p>
            <a:pPr marL="0" indent="0" algn="r" rtl="1">
              <a:buNone/>
            </a:pPr>
            <a:r>
              <a:rPr lang="ar-JO" sz="2800" dirty="0" smtClean="0"/>
              <a:t>سألته عن ر</a:t>
            </a:r>
            <a:r>
              <a:rPr lang="ar-JO" sz="2800" dirty="0"/>
              <a:t>ئ</a:t>
            </a:r>
            <a:r>
              <a:rPr lang="ar-JO" sz="2800" dirty="0" smtClean="0"/>
              <a:t>يه في السمنة </a:t>
            </a:r>
          </a:p>
          <a:p>
            <a:pPr marL="0" indent="0" algn="r" rtl="1">
              <a:buNone/>
            </a:pPr>
            <a:r>
              <a:rPr lang="ar-JO" sz="2800" dirty="0" smtClean="0"/>
              <a:t>فقال</a:t>
            </a:r>
            <a:r>
              <a:rPr lang="en-US" sz="2800" dirty="0" smtClean="0"/>
              <a:t>”</a:t>
            </a:r>
            <a:r>
              <a:rPr lang="ar-JO" sz="2800" dirty="0"/>
              <a:t> </a:t>
            </a:r>
            <a:r>
              <a:rPr lang="ar-JO" sz="2800" dirty="0" smtClean="0"/>
              <a:t>يعتبر </a:t>
            </a:r>
            <a:r>
              <a:rPr lang="ar-JO" sz="2800" dirty="0"/>
              <a:t>السمنة وزيادة الوزن المفرطة تحديًا صحيًا يواجه العديد من الأشخاص في المجتمعات الحديثة. تتسبب هذه المشكلة في آثار سلبية على صحة الفرد ونوعية حياته، فضلاً عن تأثيرها الاجتماعي والنفسي. لكن وسط هذا الصراع، </a:t>
            </a:r>
            <a:r>
              <a:rPr lang="ar-JO" sz="2800" dirty="0" smtClean="0"/>
              <a:t>تبرز </a:t>
            </a:r>
            <a:r>
              <a:rPr lang="ar-JO" sz="2800" dirty="0"/>
              <a:t>قصة </a:t>
            </a:r>
            <a:r>
              <a:rPr lang="ar-JO" sz="2800" dirty="0" smtClean="0"/>
              <a:t>امي كشاهد </a:t>
            </a:r>
            <a:r>
              <a:rPr lang="ar-JO" sz="2800" dirty="0"/>
              <a:t>حي على صعوبات وتحديات السمنة ورغبتها في التغيير</a:t>
            </a:r>
            <a:r>
              <a:rPr lang="ar-JO" sz="2800" dirty="0" smtClean="0"/>
              <a:t>.</a:t>
            </a:r>
            <a:r>
              <a:rPr lang="en-US" sz="2800" dirty="0" smtClean="0"/>
              <a:t>”</a:t>
            </a:r>
            <a:endParaRPr lang="ar-JO" sz="2800" dirty="0"/>
          </a:p>
          <a:p>
            <a:pPr marL="0" indent="0" algn="r" rtl="1">
              <a:buNone/>
            </a:pPr>
            <a:r>
              <a:rPr lang="ar-JO" sz="2800" dirty="0"/>
              <a:t/>
            </a:r>
            <a:br>
              <a:rPr lang="ar-JO" sz="2800" dirty="0"/>
            </a:br>
            <a:endParaRPr lang="en-US" sz="2800" dirty="0"/>
          </a:p>
        </p:txBody>
      </p:sp>
    </p:spTree>
    <p:extLst>
      <p:ext uri="{BB962C8B-B14F-4D97-AF65-F5344CB8AC3E}">
        <p14:creationId xmlns:p14="http://schemas.microsoft.com/office/powerpoint/2010/main" val="2006039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JO" b="1" dirty="0" smtClean="0"/>
              <a:t>متى بدئت ان تعاني والدتك من هذه المشكلة؟</a:t>
            </a:r>
            <a:endParaRPr lang="en-US" b="1" dirty="0"/>
          </a:p>
        </p:txBody>
      </p:sp>
      <p:sp>
        <p:nvSpPr>
          <p:cNvPr id="3" name="Content Placeholder 2"/>
          <p:cNvSpPr>
            <a:spLocks noGrp="1"/>
          </p:cNvSpPr>
          <p:nvPr>
            <p:ph sz="quarter" idx="13"/>
          </p:nvPr>
        </p:nvSpPr>
        <p:spPr/>
        <p:txBody>
          <a:bodyPr>
            <a:normAutofit/>
          </a:bodyPr>
          <a:lstStyle/>
          <a:p>
            <a:pPr marL="0" indent="0" algn="r" rtl="1">
              <a:buNone/>
            </a:pPr>
            <a:r>
              <a:rPr lang="en-US" sz="2800" dirty="0" smtClean="0"/>
              <a:t>“</a:t>
            </a:r>
            <a:r>
              <a:rPr lang="ar-JO" sz="2800" dirty="0" smtClean="0"/>
              <a:t>البالغة </a:t>
            </a:r>
            <a:r>
              <a:rPr lang="ar-JO" sz="2800" dirty="0"/>
              <a:t>من </a:t>
            </a:r>
            <a:r>
              <a:rPr lang="ar-JO" sz="2800" dirty="0" smtClean="0"/>
              <a:t>العمر 34، </a:t>
            </a:r>
            <a:r>
              <a:rPr lang="ar-JO" sz="2800" dirty="0"/>
              <a:t>عانت لسنوات من مشكلة السمنة والزيادة المفرطة في الوزن. كانت هذه المشكلة تؤثر سلبًا على صحتها ورفاهيتها العامة، وكذلك على ثقتها بالنفس وعلاقاتها الاجتماعية. وبعد أن تجاوزت حدود الإحباط، </a:t>
            </a:r>
            <a:r>
              <a:rPr lang="ar-JO" sz="2800" dirty="0" smtClean="0"/>
              <a:t>قررت </a:t>
            </a:r>
            <a:r>
              <a:rPr lang="ar-JO" sz="2800" dirty="0"/>
              <a:t>أنها لن تقبل بهذا الوضع بعد الآن، وأنها ستبدأ رحلة للتغيير</a:t>
            </a:r>
            <a:r>
              <a:rPr lang="ar-JO" sz="2800" dirty="0" smtClean="0"/>
              <a:t>.</a:t>
            </a:r>
            <a:r>
              <a:rPr lang="en-US" sz="2800" dirty="0" smtClean="0"/>
              <a:t>”</a:t>
            </a:r>
            <a:endParaRPr lang="ar-JO" sz="2800" dirty="0"/>
          </a:p>
          <a:p>
            <a:pPr marL="0" indent="0">
              <a:buNone/>
            </a:pPr>
            <a:endParaRPr lang="en-US" sz="2800" dirty="0"/>
          </a:p>
        </p:txBody>
      </p:sp>
    </p:spTree>
    <p:extLst>
      <p:ext uri="{BB962C8B-B14F-4D97-AF65-F5344CB8AC3E}">
        <p14:creationId xmlns:p14="http://schemas.microsoft.com/office/powerpoint/2010/main" val="2981110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09600" y="533400"/>
            <a:ext cx="7924800" cy="5181600"/>
          </a:xfrm>
        </p:spPr>
        <p:txBody>
          <a:bodyPr>
            <a:normAutofit/>
          </a:bodyPr>
          <a:lstStyle/>
          <a:p>
            <a:pPr marL="0" indent="0" algn="r">
              <a:buNone/>
            </a:pPr>
            <a:r>
              <a:rPr lang="en-US" sz="2800" dirty="0" smtClean="0"/>
              <a:t> </a:t>
            </a:r>
            <a:r>
              <a:rPr lang="ar-JO" sz="2800" dirty="0" smtClean="0"/>
              <a:t> انها بقول</a:t>
            </a:r>
          </a:p>
          <a:p>
            <a:pPr marL="0" indent="0" algn="r">
              <a:buNone/>
            </a:pPr>
            <a:r>
              <a:rPr lang="ar-JO" sz="2800" dirty="0" smtClean="0"/>
              <a:t>استعانت امي </a:t>
            </a:r>
            <a:r>
              <a:rPr lang="ar-JO" sz="2800" dirty="0"/>
              <a:t>بخبراء التغذية واللياقة البدنية لتحصل على </a:t>
            </a:r>
            <a:r>
              <a:rPr lang="ar-JO" sz="2800" dirty="0" smtClean="0"/>
              <a:t>الدعم</a:t>
            </a:r>
            <a:r>
              <a:rPr lang="en-US" sz="2800" dirty="0" smtClean="0"/>
              <a:t>”</a:t>
            </a:r>
            <a:r>
              <a:rPr lang="ar-JO" sz="2800" dirty="0" smtClean="0"/>
              <a:t> </a:t>
            </a:r>
            <a:r>
              <a:rPr lang="ar-JO" sz="2800" dirty="0"/>
              <a:t>والإرشاد اللازمين لتحقيق أهدافها. بدأت بتعديل نمط حياتها الغذائي، حيث اتبعت نظامًا غذائيًا صحيًا ومتوازنًا يشمل تناول الفواكه والخضروات والبروتينات الصحية. أضافت أيضًا النشاط البدني إلى روتينها اليومي، حيث قامت بممارسة التمارين الرياضية </a:t>
            </a:r>
            <a:r>
              <a:rPr lang="en-US" sz="2800" dirty="0" smtClean="0"/>
              <a:t>“</a:t>
            </a:r>
            <a:r>
              <a:rPr lang="ar-JO" sz="2800" dirty="0" smtClean="0"/>
              <a:t>بانتظام</a:t>
            </a:r>
            <a:r>
              <a:rPr lang="ar-JO" sz="2800" dirty="0"/>
              <a:t>، بما في ذلك المشي والسباحة والتمارين القوية</a:t>
            </a:r>
            <a:r>
              <a:rPr lang="ar-JO" sz="2800" dirty="0" smtClean="0"/>
              <a:t>.</a:t>
            </a:r>
            <a:endParaRPr lang="en-US" sz="2800" dirty="0"/>
          </a:p>
        </p:txBody>
      </p:sp>
    </p:spTree>
    <p:extLst>
      <p:ext uri="{BB962C8B-B14F-4D97-AF65-F5344CB8AC3E}">
        <p14:creationId xmlns:p14="http://schemas.microsoft.com/office/powerpoint/2010/main" val="3562296173"/>
      </p:ext>
    </p:extLst>
  </p:cSld>
  <p:clrMapOvr>
    <a:masterClrMapping/>
  </p:clrMapOvr>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55</TotalTime>
  <Words>355</Words>
  <Application>Microsoft Office PowerPoint</Application>
  <PresentationFormat>On-screen Show (4:3)</PresentationFormat>
  <Paragraphs>16</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Horizon</vt:lpstr>
      <vt:lpstr>مقابلات السمنة</vt:lpstr>
      <vt:lpstr>قابلت الدكتور علي محمود و سألتهه</vt:lpstr>
      <vt:lpstr>هل هناك تأثيرات للسمنة؟</vt:lpstr>
      <vt:lpstr>PowerPoint Presentation</vt:lpstr>
      <vt:lpstr>قابلت ابن السيدة منار الذي عانت من السمنة</vt:lpstr>
      <vt:lpstr>متى بدئت ان تعاني والدتك من هذه المشكلة؟</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مقابلات السمنة</dc:title>
  <dc:creator>DELL</dc:creator>
  <cp:lastModifiedBy>DELL</cp:lastModifiedBy>
  <cp:revision>6</cp:revision>
  <dcterms:created xsi:type="dcterms:W3CDTF">2023-05-17T17:38:16Z</dcterms:created>
  <dcterms:modified xsi:type="dcterms:W3CDTF">2023-05-17T18:34:10Z</dcterms:modified>
</cp:coreProperties>
</file>