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62" r:id="rId8"/>
    <p:sldId id="264" r:id="rId9"/>
    <p:sldId id="265" r:id="rId10"/>
    <p:sldId id="266" r:id="rId11"/>
    <p:sldId id="267" r:id="rId12"/>
    <p:sldId id="268" r:id="rId13"/>
    <p:sldId id="26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364" autoAdjust="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5/8/2023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5/8/2023</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5/8/2023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JO" dirty="0" smtClean="0"/>
              <a:t>شح المياه و صراع البقاء </a:t>
            </a:r>
            <a:endParaRPr lang="en-US" dirty="0"/>
          </a:p>
        </p:txBody>
      </p:sp>
      <p:pic>
        <p:nvPicPr>
          <p:cNvPr id="2050" name="Picture 2" descr="حروب المياه قد تصبح أقرب مما نعتقد | نون بوس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96259"/>
            <a:ext cx="7724503" cy="2703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554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34194" y="757646"/>
            <a:ext cx="7145383" cy="1231106"/>
          </a:xfrm>
          <a:prstGeom prst="rect">
            <a:avLst/>
          </a:prstGeom>
          <a:noFill/>
        </p:spPr>
        <p:txBody>
          <a:bodyPr wrap="square" rtlCol="0">
            <a:spAutoFit/>
          </a:bodyPr>
          <a:lstStyle/>
          <a:p>
            <a:pPr algn="ctr"/>
            <a:r>
              <a:rPr lang="ar-JO" sz="2800" b="1" dirty="0">
                <a:solidFill>
                  <a:srgbClr val="FF0000"/>
                </a:solidFill>
              </a:rPr>
              <a:t>تأثير مشكلة نقص المياه على الوطن العربي</a:t>
            </a:r>
            <a:r>
              <a:rPr lang="ar-JO" dirty="0"/>
              <a:t/>
            </a:r>
            <a:br>
              <a:rPr lang="ar-JO" dirty="0"/>
            </a:br>
            <a:endParaRPr lang="en-US" dirty="0"/>
          </a:p>
        </p:txBody>
      </p:sp>
      <p:sp>
        <p:nvSpPr>
          <p:cNvPr id="3" name="Rectangle 2"/>
          <p:cNvSpPr/>
          <p:nvPr/>
        </p:nvSpPr>
        <p:spPr>
          <a:xfrm>
            <a:off x="1097279" y="2312126"/>
            <a:ext cx="10437223" cy="1754326"/>
          </a:xfrm>
          <a:prstGeom prst="rect">
            <a:avLst/>
          </a:prstGeom>
        </p:spPr>
        <p:txBody>
          <a:bodyPr wrap="square">
            <a:spAutoFit/>
          </a:bodyPr>
          <a:lstStyle/>
          <a:p>
            <a:r>
              <a:rPr lang="ar-JO" dirty="0">
                <a:solidFill>
                  <a:srgbClr val="333333"/>
                </a:solidFill>
                <a:latin typeface="DroidArabicKufi-Regular"/>
              </a:rPr>
              <a:t>تعاني معظم الدول العربية من مشكلة شح المياه، وأصبحت أزمة المياه تشكل تهديدًا لاستقرار الدول وللنمو البشري فيها، ومع أن المسطحات المائية تغطي أكثر من ثلاثة أرباع الكرة الأرضية إلا أن الصالح منها للاستخدام يبقى قليلًا، مع أن الحاجة له كبيرة، وبسبب أن المياه غير موزعة على حسب الحاجات إليه، ظهرت مشاكل كثيرة وأزمات في معظم أنحاء العالم بما فيها الوطن العربي</a:t>
            </a:r>
            <a:r>
              <a:rPr lang="ar-JO" dirty="0"/>
              <a:t/>
            </a:r>
            <a:br>
              <a:rPr lang="ar-JO" dirty="0"/>
            </a:br>
            <a:r>
              <a:rPr lang="ar-JO" dirty="0"/>
              <a:t/>
            </a:r>
            <a:br>
              <a:rPr lang="ar-JO" dirty="0"/>
            </a:br>
            <a:endParaRPr lang="en-US" dirty="0"/>
          </a:p>
        </p:txBody>
      </p:sp>
      <p:sp>
        <p:nvSpPr>
          <p:cNvPr id="4" name="TextBox 3"/>
          <p:cNvSpPr txBox="1"/>
          <p:nvPr/>
        </p:nvSpPr>
        <p:spPr>
          <a:xfrm>
            <a:off x="731520" y="3840480"/>
            <a:ext cx="10476411" cy="1754326"/>
          </a:xfrm>
          <a:prstGeom prst="rect">
            <a:avLst/>
          </a:prstGeom>
          <a:noFill/>
        </p:spPr>
        <p:txBody>
          <a:bodyPr wrap="square" rtlCol="0">
            <a:spAutoFit/>
          </a:bodyPr>
          <a:lstStyle/>
          <a:p>
            <a:r>
              <a:rPr lang="ar-JO" b="1" dirty="0">
                <a:solidFill>
                  <a:srgbClr val="FF0000"/>
                </a:solidFill>
              </a:rPr>
              <a:t>يجب على الدول العربية استثمار رأس المال العربي في تنمية مشروعات للموارد المائية في الدول العربية التي تعاني من شح في المياه كإقامة السدود وحفر الآبار وعمل محطات توليد طاقة كهرومائية، ويجب على الدول العربية إقامة علاقات تعاون وصلات مع المنظمات والهيئات الدولية التي تختص بشؤون المياه</a:t>
            </a:r>
            <a:r>
              <a:rPr lang="ar-JO" dirty="0"/>
              <a:t/>
            </a:r>
            <a:br>
              <a:rPr lang="ar-JO" dirty="0"/>
            </a:br>
            <a:r>
              <a:rPr lang="ar-JO" dirty="0"/>
              <a:t/>
            </a:r>
            <a:br>
              <a:rPr lang="ar-JO" dirty="0"/>
            </a:br>
            <a:endParaRPr lang="en-US" dirty="0"/>
          </a:p>
        </p:txBody>
      </p:sp>
      <p:sp>
        <p:nvSpPr>
          <p:cNvPr id="5" name="AutoShape 2" descr="اقتصادات المياه&quot;.. كيف يؤثر الماء على النمو الاقتصادي؟"/>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43346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اقتصادات المياه&quot;.. كيف يؤثر الماء على النمو الاقتصاد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6983" y="189729"/>
            <a:ext cx="3315426" cy="19493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1257" y="404949"/>
            <a:ext cx="5133703" cy="923330"/>
          </a:xfrm>
          <a:prstGeom prst="rect">
            <a:avLst/>
          </a:prstGeom>
          <a:noFill/>
        </p:spPr>
        <p:txBody>
          <a:bodyPr wrap="square" rtlCol="0">
            <a:spAutoFit/>
          </a:bodyPr>
          <a:lstStyle/>
          <a:p>
            <a:r>
              <a:rPr lang="ar-JO" dirty="0" smtClean="0"/>
              <a:t>زيادة الوعي لدى المواطن العربي لترشيد الأستهلاك قد تساهم الى حد كبير في التخفيف من حدة المشكله .</a:t>
            </a:r>
            <a:endParaRPr lang="en-US" dirty="0"/>
          </a:p>
        </p:txBody>
      </p:sp>
      <p:pic>
        <p:nvPicPr>
          <p:cNvPr id="4100" name="Picture 4" descr="إنفوجراف.. 7 طرق لترشيد استهلاك المياه في منزل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461" y="1616521"/>
            <a:ext cx="7969522" cy="5104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216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4" y="1881051"/>
            <a:ext cx="10398035" cy="22076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4800" b="1" dirty="0" smtClean="0">
                <a:solidFill>
                  <a:srgbClr val="002060"/>
                </a:solidFill>
              </a:rPr>
              <a:t>فلنعمل معا لترشيد استهلاك المياه و نسعى نحو أردن أخضر </a:t>
            </a:r>
            <a:endParaRPr lang="en-US" sz="4800" b="1" dirty="0">
              <a:solidFill>
                <a:srgbClr val="002060"/>
              </a:solidFill>
            </a:endParaRPr>
          </a:p>
        </p:txBody>
      </p:sp>
      <p:sp>
        <p:nvSpPr>
          <p:cNvPr id="3" name="Oval 2"/>
          <p:cNvSpPr/>
          <p:nvPr/>
        </p:nvSpPr>
        <p:spPr>
          <a:xfrm>
            <a:off x="91440" y="4389120"/>
            <a:ext cx="2037806" cy="1319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mtClean="0"/>
              <a:t>عيسى نينو </a:t>
            </a:r>
            <a:endParaRPr lang="en-US"/>
          </a:p>
        </p:txBody>
      </p:sp>
      <p:sp>
        <p:nvSpPr>
          <p:cNvPr id="4" name="Oval 3"/>
          <p:cNvSpPr/>
          <p:nvPr/>
        </p:nvSpPr>
        <p:spPr>
          <a:xfrm>
            <a:off x="2677886" y="4323805"/>
            <a:ext cx="1920240" cy="13846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t>زيد نينو</a:t>
            </a:r>
            <a:endParaRPr lang="en-US" dirty="0"/>
          </a:p>
        </p:txBody>
      </p:sp>
      <p:sp>
        <p:nvSpPr>
          <p:cNvPr id="5" name="Oval 4"/>
          <p:cNvSpPr/>
          <p:nvPr/>
        </p:nvSpPr>
        <p:spPr>
          <a:xfrm>
            <a:off x="5238206" y="4389120"/>
            <a:ext cx="2076994" cy="16328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t>كرم مرقه </a:t>
            </a:r>
            <a:endParaRPr lang="en-US" dirty="0"/>
          </a:p>
        </p:txBody>
      </p:sp>
      <p:sp>
        <p:nvSpPr>
          <p:cNvPr id="6" name="Oval 5"/>
          <p:cNvSpPr/>
          <p:nvPr/>
        </p:nvSpPr>
        <p:spPr>
          <a:xfrm>
            <a:off x="7955280" y="4343399"/>
            <a:ext cx="2468880" cy="17830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t>سند درويش </a:t>
            </a:r>
            <a:endParaRPr lang="en-US" dirty="0"/>
          </a:p>
        </p:txBody>
      </p:sp>
    </p:spTree>
    <p:extLst>
      <p:ext uri="{BB962C8B-B14F-4D97-AF65-F5344CB8AC3E}">
        <p14:creationId xmlns:p14="http://schemas.microsoft.com/office/powerpoint/2010/main" val="3151568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997839"/>
            <a:ext cx="6096000" cy="369332"/>
          </a:xfrm>
          <a:prstGeom prst="rect">
            <a:avLst/>
          </a:prstGeom>
        </p:spPr>
        <p:txBody>
          <a:bodyPr>
            <a:spAutoFit/>
          </a:bodyPr>
          <a:lstStyle/>
          <a:p>
            <a:r>
              <a:rPr lang="en-US" dirty="0"/>
              <a:t>https://</a:t>
            </a:r>
            <a:r>
              <a:rPr lang="en-US" dirty="0" smtClean="0"/>
              <a:t>www.unicef.org/lebanon/ar</a:t>
            </a:r>
            <a:r>
              <a:rPr lang="ar-JO" dirty="0"/>
              <a:t>/</a:t>
            </a:r>
            <a:endParaRPr lang="en-US" dirty="0"/>
          </a:p>
        </p:txBody>
      </p:sp>
      <p:sp>
        <p:nvSpPr>
          <p:cNvPr id="3" name="Rectangle 2"/>
          <p:cNvSpPr/>
          <p:nvPr/>
        </p:nvSpPr>
        <p:spPr>
          <a:xfrm>
            <a:off x="3048000" y="2413338"/>
            <a:ext cx="6096000" cy="369332"/>
          </a:xfrm>
          <a:prstGeom prst="rect">
            <a:avLst/>
          </a:prstGeom>
        </p:spPr>
        <p:txBody>
          <a:bodyPr>
            <a:spAutoFit/>
          </a:bodyPr>
          <a:lstStyle/>
          <a:p>
            <a:r>
              <a:rPr lang="en-US" dirty="0"/>
              <a:t>https://www.aljazeera.net/specialfiles/2008/3/20</a:t>
            </a:r>
            <a:r>
              <a:rPr lang="en-US" dirty="0" smtClean="0"/>
              <a:t>/</a:t>
            </a:r>
            <a:endParaRPr lang="en-US" dirty="0"/>
          </a:p>
        </p:txBody>
      </p:sp>
    </p:spTree>
    <p:extLst>
      <p:ext uri="{BB962C8B-B14F-4D97-AF65-F5344CB8AC3E}">
        <p14:creationId xmlns:p14="http://schemas.microsoft.com/office/powerpoint/2010/main" val="2057084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4140925"/>
            <a:ext cx="11547565" cy="2455817"/>
          </a:xfrm>
        </p:spPr>
        <p:txBody>
          <a:bodyPr>
            <a:normAutofit fontScale="90000"/>
          </a:bodyPr>
          <a:lstStyle/>
          <a:p>
            <a:r>
              <a:rPr lang="ar-JO" dirty="0" smtClean="0"/>
              <a:t>يقول الله تعالى                               </a:t>
            </a:r>
            <a:br>
              <a:rPr lang="ar-JO" dirty="0" smtClean="0"/>
            </a:br>
            <a:r>
              <a:rPr lang="ar-JO" i="1" u="sng" dirty="0" smtClean="0">
                <a:solidFill>
                  <a:schemeClr val="accent2">
                    <a:lumMod val="50000"/>
                  </a:schemeClr>
                </a:solidFill>
              </a:rPr>
              <a:t>و جعلنا من الماء كل شيء حي</a:t>
            </a:r>
            <a:br>
              <a:rPr lang="ar-JO" i="1" u="sng" dirty="0" smtClean="0">
                <a:solidFill>
                  <a:schemeClr val="accent2">
                    <a:lumMod val="50000"/>
                  </a:schemeClr>
                </a:solidFill>
              </a:rPr>
            </a:br>
            <a:r>
              <a:rPr lang="ar-JO" b="1" i="1" dirty="0">
                <a:solidFill>
                  <a:srgbClr val="FF0000"/>
                </a:solidFill>
              </a:rPr>
              <a:t>شح المياه في الوطن العربي.. الخطر القادم</a:t>
            </a:r>
            <a:r>
              <a:rPr lang="ar-JO" b="1" dirty="0"/>
              <a:t/>
            </a:r>
            <a:br>
              <a:rPr lang="ar-JO" b="1" dirty="0"/>
            </a:br>
            <a:r>
              <a:rPr lang="ar-JO" i="1" u="sng" dirty="0">
                <a:solidFill>
                  <a:schemeClr val="accent2">
                    <a:lumMod val="50000"/>
                  </a:schemeClr>
                </a:solidFill>
              </a:rPr>
              <a:t/>
            </a:r>
            <a:br>
              <a:rPr lang="ar-JO" i="1" u="sng" dirty="0">
                <a:solidFill>
                  <a:schemeClr val="accent2">
                    <a:lumMod val="50000"/>
                  </a:schemeClr>
                </a:solidFill>
              </a:rPr>
            </a:br>
            <a:r>
              <a:rPr lang="ar-JO" i="1" u="sng" dirty="0" smtClean="0">
                <a:solidFill>
                  <a:schemeClr val="accent2">
                    <a:lumMod val="50000"/>
                  </a:schemeClr>
                </a:solidFill>
              </a:rPr>
              <a:t/>
            </a:r>
            <a:br>
              <a:rPr lang="ar-JO" i="1" u="sng" dirty="0" smtClean="0">
                <a:solidFill>
                  <a:schemeClr val="accent2">
                    <a:lumMod val="50000"/>
                  </a:schemeClr>
                </a:solidFill>
              </a:rPr>
            </a:br>
            <a:r>
              <a:rPr lang="ar-JO" i="1" u="sng" dirty="0">
                <a:solidFill>
                  <a:schemeClr val="accent2">
                    <a:lumMod val="50000"/>
                  </a:schemeClr>
                </a:solidFill>
              </a:rPr>
              <a:t/>
            </a:r>
            <a:br>
              <a:rPr lang="ar-JO" i="1" u="sng" dirty="0">
                <a:solidFill>
                  <a:schemeClr val="accent2">
                    <a:lumMod val="50000"/>
                  </a:schemeClr>
                </a:solidFill>
              </a:rPr>
            </a:br>
            <a:r>
              <a:rPr lang="ar-JO" i="1" u="sng" dirty="0" smtClean="0">
                <a:solidFill>
                  <a:schemeClr val="accent2">
                    <a:lumMod val="50000"/>
                  </a:schemeClr>
                </a:solidFill>
              </a:rPr>
              <a:t/>
            </a:r>
            <a:br>
              <a:rPr lang="ar-JO" i="1" u="sng" dirty="0" smtClean="0">
                <a:solidFill>
                  <a:schemeClr val="accent2">
                    <a:lumMod val="50000"/>
                  </a:schemeClr>
                </a:solidFill>
              </a:rPr>
            </a:br>
            <a:r>
              <a:rPr lang="ar-JO" i="1" u="sng" dirty="0">
                <a:solidFill>
                  <a:schemeClr val="accent2">
                    <a:lumMod val="50000"/>
                  </a:schemeClr>
                </a:solidFill>
              </a:rPr>
              <a:t/>
            </a:r>
            <a:br>
              <a:rPr lang="ar-JO" i="1" u="sng" dirty="0">
                <a:solidFill>
                  <a:schemeClr val="accent2">
                    <a:lumMod val="50000"/>
                  </a:schemeClr>
                </a:solidFill>
              </a:rPr>
            </a:br>
            <a:r>
              <a:rPr lang="ar-JO" dirty="0" smtClean="0">
                <a:solidFill>
                  <a:schemeClr val="accent2">
                    <a:lumMod val="50000"/>
                  </a:schemeClr>
                </a:solidFill>
              </a:rPr>
              <a:t>الماء عصب الحياه و سر وجودنا على هذه الأرض ولكن يعاني كوكبنا في هذا العصر من عدة أزمات , كتغير المناخ و الأوبئة و انتشار الفقر و الجوع و شح المياه  </a:t>
            </a:r>
            <a:r>
              <a:rPr lang="ar-JO" i="1" u="sng" dirty="0" smtClean="0">
                <a:solidFill>
                  <a:schemeClr val="accent2">
                    <a:lumMod val="50000"/>
                  </a:schemeClr>
                </a:solidFill>
              </a:rPr>
              <a:t> </a:t>
            </a:r>
            <a:endParaRPr lang="en-US" i="1" u="sng" dirty="0">
              <a:solidFill>
                <a:schemeClr val="accent2">
                  <a:lumMod val="50000"/>
                </a:schemeClr>
              </a:solidFill>
            </a:endParaRPr>
          </a:p>
        </p:txBody>
      </p:sp>
    </p:spTree>
    <p:extLst>
      <p:ext uri="{BB962C8B-B14F-4D97-AF65-F5344CB8AC3E}">
        <p14:creationId xmlns:p14="http://schemas.microsoft.com/office/powerpoint/2010/main" val="723312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75063"/>
          </a:xfrm>
        </p:spPr>
        <p:txBody>
          <a:bodyPr/>
          <a:lstStyle/>
          <a:p>
            <a:r>
              <a:rPr lang="ar-JO" dirty="0" smtClean="0"/>
              <a:t>هل نحن في خطر ؟؟                              </a:t>
            </a:r>
            <a:endParaRPr lang="en-US" dirty="0"/>
          </a:p>
        </p:txBody>
      </p:sp>
      <p:sp>
        <p:nvSpPr>
          <p:cNvPr id="3" name="Content Placeholder 2"/>
          <p:cNvSpPr>
            <a:spLocks noGrp="1"/>
          </p:cNvSpPr>
          <p:nvPr>
            <p:ph idx="1"/>
          </p:nvPr>
        </p:nvSpPr>
        <p:spPr/>
        <p:txBody>
          <a:bodyPr/>
          <a:lstStyle/>
          <a:p>
            <a:r>
              <a:rPr lang="ar-JO" dirty="0"/>
              <a:t>الأرقام المتعلقة بالمياه العذبة في العالم تدعو للقلق. فهي لا تمثل أكثر من 3% فقط من مجمل المياه الموجودة في كوكبنا </a:t>
            </a:r>
            <a:r>
              <a:rPr lang="ar-JO" dirty="0" smtClean="0"/>
              <a:t>الأرضي</a:t>
            </a:r>
          </a:p>
          <a:p>
            <a:pPr marL="0" indent="0">
              <a:buNone/>
            </a:pPr>
            <a:endParaRPr lang="ar-JO" dirty="0" smtClean="0"/>
          </a:p>
          <a:p>
            <a:pPr marL="0" indent="0">
              <a:buNone/>
            </a:pPr>
            <a:r>
              <a:rPr lang="ar-JO" dirty="0" smtClean="0"/>
              <a:t> 77.6% من هذه النسبة على هيئة جليد، و 21.8% مياه جوفية         </a:t>
            </a:r>
          </a:p>
          <a:p>
            <a:pPr marL="0" indent="0">
              <a:buNone/>
            </a:pPr>
            <a:endParaRPr lang="ar-JO" dirty="0" smtClean="0"/>
          </a:p>
          <a:p>
            <a:r>
              <a:rPr lang="ar-JO" dirty="0" smtClean="0"/>
              <a:t> </a:t>
            </a:r>
            <a:r>
              <a:rPr lang="ar-JO" dirty="0"/>
              <a:t>والكمية المتبقية بعد ذلك والتي لا تتجاوز 0.6% هي المسؤولة عن تلبية احتياجات أكثر من ستة مليارات من البشر في كل ما يتعلق بالنشاط الزراعي والصناعي وسائر الاحتياجات اليومية</a:t>
            </a:r>
            <a:r>
              <a:rPr lang="ar-JO" dirty="0" smtClean="0"/>
              <a:t>.    </a:t>
            </a:r>
            <a:endParaRPr lang="en-US" dirty="0"/>
          </a:p>
        </p:txBody>
      </p:sp>
    </p:spTree>
    <p:extLst>
      <p:ext uri="{BB962C8B-B14F-4D97-AF65-F5344CB8AC3E}">
        <p14:creationId xmlns:p14="http://schemas.microsoft.com/office/powerpoint/2010/main" val="1632260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886" y="3082834"/>
            <a:ext cx="11273245" cy="3416320"/>
          </a:xfrm>
          <a:prstGeom prst="rect">
            <a:avLst/>
          </a:prstGeom>
        </p:spPr>
        <p:txBody>
          <a:bodyPr wrap="square">
            <a:spAutoFit/>
          </a:bodyPr>
          <a:lstStyle/>
          <a:p>
            <a:r>
              <a:rPr lang="ar-JO" dirty="0">
                <a:solidFill>
                  <a:srgbClr val="000000"/>
                </a:solidFill>
                <a:latin typeface="Al-Jazeera"/>
              </a:rPr>
              <a:t>فقر الوطن العربي فيما يتعلق بمصادر المياه انعكس على التأمين المائي للفرد والذي يجب أن لا يقل عن ألف متر مكعب سنويا وفقا للمعدل العالمي، فوصل متوسط حصة الإنسان العربي في جل البلاد العربية إلى ما يقارب خمسمائة متر مكعب في العام، </a:t>
            </a:r>
            <a:endParaRPr lang="ar-JO" dirty="0" smtClean="0">
              <a:solidFill>
                <a:srgbClr val="000000"/>
              </a:solidFill>
              <a:latin typeface="Al-Jazeera"/>
            </a:endParaRPr>
          </a:p>
          <a:p>
            <a:endParaRPr lang="ar-JO" dirty="0">
              <a:solidFill>
                <a:srgbClr val="000000"/>
              </a:solidFill>
              <a:latin typeface="Al-Jazeera"/>
            </a:endParaRPr>
          </a:p>
          <a:p>
            <a:endParaRPr lang="ar-JO" dirty="0" smtClean="0">
              <a:solidFill>
                <a:srgbClr val="000000"/>
              </a:solidFill>
              <a:latin typeface="Al-Jazeera"/>
            </a:endParaRPr>
          </a:p>
          <a:p>
            <a:endParaRPr lang="ar-JO" dirty="0">
              <a:solidFill>
                <a:srgbClr val="000000"/>
              </a:solidFill>
              <a:latin typeface="Al-Jazeera"/>
            </a:endParaRPr>
          </a:p>
          <a:p>
            <a:r>
              <a:rPr lang="ar-JO" dirty="0" smtClean="0">
                <a:solidFill>
                  <a:srgbClr val="000000"/>
                </a:solidFill>
                <a:latin typeface="Al-Jazeera"/>
              </a:rPr>
              <a:t>وقد </a:t>
            </a:r>
            <a:r>
              <a:rPr lang="ar-JO" dirty="0">
                <a:solidFill>
                  <a:srgbClr val="000000"/>
                </a:solidFill>
                <a:latin typeface="Al-Jazeera"/>
              </a:rPr>
              <a:t>بلغت أعداد الدول العربية الواقعة تحت خط الفقر المائي (أقل من ألف متر مكعب للفرد سنويا) 19 دولة منها 14 دولة تعاني شحا حقيقيا في المياه إذ لا تكفي المياه سد الاحتياجات الأساسية لمواطنيها، </a:t>
            </a:r>
            <a:endParaRPr lang="ar-JO" dirty="0" smtClean="0">
              <a:solidFill>
                <a:srgbClr val="000000"/>
              </a:solidFill>
              <a:latin typeface="Al-Jazeera"/>
            </a:endParaRPr>
          </a:p>
          <a:p>
            <a:endParaRPr lang="ar-JO" dirty="0">
              <a:solidFill>
                <a:srgbClr val="000000"/>
              </a:solidFill>
              <a:latin typeface="Al-Jazeera"/>
            </a:endParaRPr>
          </a:p>
          <a:p>
            <a:endParaRPr lang="ar-JO" dirty="0" smtClean="0">
              <a:solidFill>
                <a:srgbClr val="000000"/>
              </a:solidFill>
              <a:latin typeface="Al-Jazeera"/>
            </a:endParaRPr>
          </a:p>
          <a:p>
            <a:r>
              <a:rPr lang="ar-JO" dirty="0" smtClean="0">
                <a:solidFill>
                  <a:srgbClr val="000000"/>
                </a:solidFill>
                <a:latin typeface="Al-Jazeera"/>
              </a:rPr>
              <a:t>ولأن </a:t>
            </a:r>
            <a:r>
              <a:rPr lang="ar-JO" dirty="0">
                <a:solidFill>
                  <a:srgbClr val="000000"/>
                </a:solidFill>
                <a:latin typeface="Al-Jazeera"/>
              </a:rPr>
              <a:t>المنطقة العربية تقع جغرافيا ضمن المناطق الجافة وشبه الجافة فإن 30% من أراضيها الصالحة للزراعة معرضة للتصحر بسبب نقص المياه.</a:t>
            </a:r>
            <a:endParaRPr lang="en-US" dirty="0"/>
          </a:p>
        </p:txBody>
      </p:sp>
      <p:sp>
        <p:nvSpPr>
          <p:cNvPr id="3" name="Rectangle 2"/>
          <p:cNvSpPr/>
          <p:nvPr/>
        </p:nvSpPr>
        <p:spPr>
          <a:xfrm>
            <a:off x="1162594" y="248194"/>
            <a:ext cx="8569235" cy="1737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3600" b="1" dirty="0" smtClean="0"/>
              <a:t>شح المياه في الوطن العربي </a:t>
            </a:r>
            <a:endParaRPr lang="en-US" sz="3600" b="1" dirty="0"/>
          </a:p>
        </p:txBody>
      </p:sp>
    </p:spTree>
    <p:extLst>
      <p:ext uri="{BB962C8B-B14F-4D97-AF65-F5344CB8AC3E}">
        <p14:creationId xmlns:p14="http://schemas.microsoft.com/office/powerpoint/2010/main" val="2199961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82389" y="522514"/>
            <a:ext cx="5146765" cy="7837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t>مصادر المياه </a:t>
            </a:r>
            <a:r>
              <a:rPr lang="ar-JO" b="1" dirty="0" smtClean="0"/>
              <a:t>التقليدية في الوطن العربي </a:t>
            </a:r>
            <a:endParaRPr lang="en-US" dirty="0"/>
          </a:p>
        </p:txBody>
      </p:sp>
      <p:sp>
        <p:nvSpPr>
          <p:cNvPr id="3" name="TextBox 2"/>
          <p:cNvSpPr txBox="1"/>
          <p:nvPr/>
        </p:nvSpPr>
        <p:spPr>
          <a:xfrm>
            <a:off x="1672046" y="1972491"/>
            <a:ext cx="9222377" cy="1200329"/>
          </a:xfrm>
          <a:prstGeom prst="rect">
            <a:avLst/>
          </a:prstGeom>
          <a:noFill/>
        </p:spPr>
        <p:txBody>
          <a:bodyPr wrap="square" rtlCol="0">
            <a:spAutoFit/>
          </a:bodyPr>
          <a:lstStyle/>
          <a:p>
            <a:r>
              <a:rPr lang="ar-JO" b="1" dirty="0"/>
              <a:t>أولا: مياه </a:t>
            </a:r>
            <a:r>
              <a:rPr lang="ar-JO" b="1" dirty="0" smtClean="0"/>
              <a:t>الأمطار                                                                                                           </a:t>
            </a:r>
          </a:p>
          <a:p>
            <a:r>
              <a:rPr lang="ar-JO" dirty="0" smtClean="0"/>
              <a:t>الأمطار </a:t>
            </a:r>
            <a:r>
              <a:rPr lang="ar-JO" dirty="0"/>
              <a:t>هي أولى مصادر المياه في العالم العربي. ومن الدول التي تعتمد عليها في بناء اقتصادها الزراعي والصناعي بصورة أساسية: المغرب والجزائر وتونس وسوريا ولبنان والعراق والصومال والسودان والأردن</a:t>
            </a:r>
            <a:endParaRPr lang="en-US" dirty="0"/>
          </a:p>
        </p:txBody>
      </p:sp>
      <p:sp>
        <p:nvSpPr>
          <p:cNvPr id="4" name="TextBox 3"/>
          <p:cNvSpPr txBox="1"/>
          <p:nvPr/>
        </p:nvSpPr>
        <p:spPr>
          <a:xfrm>
            <a:off x="1214846" y="3172821"/>
            <a:ext cx="10084525" cy="1200329"/>
          </a:xfrm>
          <a:prstGeom prst="rect">
            <a:avLst/>
          </a:prstGeom>
          <a:noFill/>
        </p:spPr>
        <p:txBody>
          <a:bodyPr wrap="square" rtlCol="0">
            <a:spAutoFit/>
          </a:bodyPr>
          <a:lstStyle/>
          <a:p>
            <a:r>
              <a:rPr lang="ar-JO" b="1" dirty="0"/>
              <a:t>ثانيا: مياه </a:t>
            </a:r>
            <a:r>
              <a:rPr lang="ar-JO" b="1" dirty="0" smtClean="0"/>
              <a:t>الأنهار</a:t>
            </a:r>
            <a:r>
              <a:rPr lang="ar-JO" dirty="0"/>
              <a:t>أهم أنهار العالم </a:t>
            </a:r>
            <a:r>
              <a:rPr lang="ar-JO" dirty="0" smtClean="0"/>
              <a:t>العربي                                                                                   </a:t>
            </a:r>
          </a:p>
          <a:p>
            <a:r>
              <a:rPr lang="ar-JO" b="1" dirty="0" smtClean="0">
                <a:solidFill>
                  <a:srgbClr val="FF0000"/>
                </a:solidFill>
              </a:rPr>
              <a:t>1  - </a:t>
            </a:r>
            <a:r>
              <a:rPr lang="ar-JO" b="1" dirty="0">
                <a:solidFill>
                  <a:srgbClr val="FF0000"/>
                </a:solidFill>
              </a:rPr>
              <a:t>نهر النيل</a:t>
            </a:r>
            <a:r>
              <a:rPr lang="ar-JO" b="1" dirty="0" smtClean="0">
                <a:solidFill>
                  <a:srgbClr val="FF0000"/>
                </a:solidFill>
              </a:rPr>
              <a:t>:                                                                                                                      </a:t>
            </a:r>
            <a:r>
              <a:rPr lang="ar-JO" dirty="0"/>
              <a:t/>
            </a:r>
            <a:br>
              <a:rPr lang="ar-JO" dirty="0"/>
            </a:br>
            <a:r>
              <a:rPr lang="ar-JO" dirty="0"/>
              <a:t>هو أطول أنهار العالم، يمتد من الجنوب إلى </a:t>
            </a:r>
            <a:r>
              <a:rPr lang="ar-JO" dirty="0" smtClean="0"/>
              <a:t>وينبع </a:t>
            </a:r>
            <a:r>
              <a:rPr lang="ar-JO" dirty="0"/>
              <a:t>من بحيرة فيكتوريا، وتشترك فيه عشر دول </a:t>
            </a:r>
            <a:r>
              <a:rPr lang="ar-JO" dirty="0" smtClean="0"/>
              <a:t>هي: </a:t>
            </a:r>
            <a:r>
              <a:rPr lang="ar-JO" dirty="0"/>
              <a:t>وتعتبر مصر أكثر الدول احتياجا إلى نهر النيل لموقعها الصحراوي وندرة الأمطار فيها</a:t>
            </a:r>
            <a:endParaRPr lang="en-US" dirty="0"/>
          </a:p>
        </p:txBody>
      </p:sp>
      <p:sp>
        <p:nvSpPr>
          <p:cNvPr id="5" name="TextBox 4"/>
          <p:cNvSpPr txBox="1"/>
          <p:nvPr/>
        </p:nvSpPr>
        <p:spPr>
          <a:xfrm>
            <a:off x="1672046" y="5003074"/>
            <a:ext cx="9849394" cy="369332"/>
          </a:xfrm>
          <a:prstGeom prst="rect">
            <a:avLst/>
          </a:prstGeom>
          <a:noFill/>
        </p:spPr>
        <p:txBody>
          <a:bodyPr wrap="square" rtlCol="0">
            <a:spAutoFit/>
          </a:bodyPr>
          <a:lstStyle/>
          <a:p>
            <a:r>
              <a:rPr lang="ar-JO" b="1" dirty="0">
                <a:solidFill>
                  <a:srgbClr val="FF0000"/>
                </a:solidFill>
              </a:rPr>
              <a:t>2- دجلة </a:t>
            </a:r>
            <a:r>
              <a:rPr lang="ar-JO" b="1" dirty="0" smtClean="0">
                <a:solidFill>
                  <a:srgbClr val="FF0000"/>
                </a:solidFill>
              </a:rPr>
              <a:t>والفرات:</a:t>
            </a:r>
            <a:r>
              <a:rPr lang="ar-JO" dirty="0"/>
              <a:t>ينبع نهرا دجلة والفرات من حوض الأناضول في تركيا، ويعبران تركيا وسوريا </a:t>
            </a:r>
            <a:r>
              <a:rPr lang="ar-JO" dirty="0" smtClean="0"/>
              <a:t>والعراق</a:t>
            </a:r>
            <a:endParaRPr lang="en-US" dirty="0"/>
          </a:p>
        </p:txBody>
      </p:sp>
      <p:sp>
        <p:nvSpPr>
          <p:cNvPr id="6" name="TextBox 5"/>
          <p:cNvSpPr txBox="1"/>
          <p:nvPr/>
        </p:nvSpPr>
        <p:spPr>
          <a:xfrm>
            <a:off x="1345474" y="5682342"/>
            <a:ext cx="10071463" cy="923330"/>
          </a:xfrm>
          <a:prstGeom prst="rect">
            <a:avLst/>
          </a:prstGeom>
          <a:noFill/>
        </p:spPr>
        <p:txBody>
          <a:bodyPr wrap="square" rtlCol="0">
            <a:spAutoFit/>
          </a:bodyPr>
          <a:lstStyle/>
          <a:p>
            <a:r>
              <a:rPr lang="ar-JO" b="1" dirty="0" smtClean="0">
                <a:solidFill>
                  <a:srgbClr val="FF0000"/>
                </a:solidFill>
              </a:rPr>
              <a:t>3- نهر الأردن </a:t>
            </a:r>
            <a:r>
              <a:rPr lang="ar-JO" dirty="0"/>
              <a:t>نهر صغير يشكل الحدود بين فلسطين والأردن، ويمتد على طول 360 كلم ينبع من الحاصباني في لبنان، واللدان وبانياس في </a:t>
            </a:r>
            <a:r>
              <a:rPr lang="ar-JO" dirty="0" smtClean="0"/>
              <a:t>سورية</a:t>
            </a:r>
          </a:p>
          <a:p>
            <a:endParaRPr lang="en-US" dirty="0"/>
          </a:p>
        </p:txBody>
      </p:sp>
    </p:spTree>
    <p:extLst>
      <p:ext uri="{BB962C8B-B14F-4D97-AF65-F5344CB8AC3E}">
        <p14:creationId xmlns:p14="http://schemas.microsoft.com/office/powerpoint/2010/main" val="776763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5577" y="574766"/>
            <a:ext cx="10476412" cy="1200329"/>
          </a:xfrm>
          <a:prstGeom prst="rect">
            <a:avLst/>
          </a:prstGeom>
          <a:noFill/>
        </p:spPr>
        <p:txBody>
          <a:bodyPr wrap="square" rtlCol="0">
            <a:spAutoFit/>
          </a:bodyPr>
          <a:lstStyle/>
          <a:p>
            <a:r>
              <a:rPr lang="ar-JO" b="1" dirty="0"/>
              <a:t>ثالثا: المياه </a:t>
            </a:r>
            <a:r>
              <a:rPr lang="ar-JO" b="1" dirty="0" smtClean="0"/>
              <a:t>الجوفية                                                                                                                         </a:t>
            </a:r>
            <a:endParaRPr lang="ar-JO" b="1" dirty="0"/>
          </a:p>
          <a:p>
            <a:endParaRPr lang="ar-JO" b="1" u="sng" dirty="0" smtClean="0"/>
          </a:p>
          <a:p>
            <a:endParaRPr lang="ar-JO" b="1" u="sng" dirty="0"/>
          </a:p>
          <a:p>
            <a:r>
              <a:rPr lang="ar-JO" b="1" dirty="0" smtClean="0"/>
              <a:t>رابعا</a:t>
            </a:r>
            <a:r>
              <a:rPr lang="ar-JO" b="1" dirty="0"/>
              <a:t>: مياه الأودية الموسمية والبحيرات </a:t>
            </a:r>
            <a:r>
              <a:rPr lang="ar-JO" b="1" dirty="0" smtClean="0"/>
              <a:t>الطبيعية                                                                               </a:t>
            </a:r>
            <a:endParaRPr lang="en-US" dirty="0"/>
          </a:p>
        </p:txBody>
      </p:sp>
      <p:sp>
        <p:nvSpPr>
          <p:cNvPr id="3" name="Rectangle 2"/>
          <p:cNvSpPr/>
          <p:nvPr/>
        </p:nvSpPr>
        <p:spPr>
          <a:xfrm>
            <a:off x="927463" y="3244334"/>
            <a:ext cx="9784080" cy="1754326"/>
          </a:xfrm>
          <a:prstGeom prst="rect">
            <a:avLst/>
          </a:prstGeom>
        </p:spPr>
        <p:txBody>
          <a:bodyPr wrap="square">
            <a:spAutoFit/>
          </a:bodyPr>
          <a:lstStyle/>
          <a:p>
            <a:pPr algn="ctr"/>
            <a:r>
              <a:rPr lang="ar-JO" b="1" dirty="0">
                <a:solidFill>
                  <a:srgbClr val="000000"/>
                </a:solidFill>
                <a:latin typeface="Al-Jazeera"/>
              </a:rPr>
              <a:t>المصادر غير </a:t>
            </a:r>
            <a:r>
              <a:rPr lang="ar-JO" b="1" dirty="0" smtClean="0">
                <a:solidFill>
                  <a:srgbClr val="000000"/>
                </a:solidFill>
                <a:latin typeface="Al-Jazeera"/>
              </a:rPr>
              <a:t>التقليدية</a:t>
            </a:r>
          </a:p>
          <a:p>
            <a:endParaRPr lang="ar-JO" b="1" dirty="0">
              <a:solidFill>
                <a:srgbClr val="000000"/>
              </a:solidFill>
              <a:latin typeface="Al-Jazeera"/>
            </a:endParaRPr>
          </a:p>
          <a:p>
            <a:endParaRPr lang="ar-JO" b="1" dirty="0" smtClean="0">
              <a:solidFill>
                <a:srgbClr val="000000"/>
              </a:solidFill>
              <a:latin typeface="Al-Jazeera"/>
            </a:endParaRPr>
          </a:p>
          <a:p>
            <a:pPr marL="285750" indent="-285750" algn="ctr">
              <a:buFont typeface="Wingdings" panose="05000000000000000000" pitchFamily="2" charset="2"/>
              <a:buChar char="§"/>
            </a:pPr>
            <a:r>
              <a:rPr lang="ar-JO" dirty="0"/>
              <a:t>تحلية مياه </a:t>
            </a:r>
            <a:r>
              <a:rPr lang="ar-JO" dirty="0" smtClean="0"/>
              <a:t>البحر</a:t>
            </a:r>
          </a:p>
          <a:p>
            <a:pPr marL="285750" indent="-285750" algn="ctr">
              <a:buFont typeface="Wingdings" panose="05000000000000000000" pitchFamily="2" charset="2"/>
              <a:buChar char="§"/>
            </a:pPr>
            <a:r>
              <a:rPr lang="ar-JO" dirty="0"/>
              <a:t>تجمع مياه الأمطار</a:t>
            </a:r>
            <a:endParaRPr lang="ar-JO" b="1" dirty="0">
              <a:solidFill>
                <a:srgbClr val="000000"/>
              </a:solidFill>
              <a:latin typeface="Al-Jazeera"/>
            </a:endParaRPr>
          </a:p>
          <a:p>
            <a:endParaRPr lang="en-US" dirty="0"/>
          </a:p>
        </p:txBody>
      </p:sp>
    </p:spTree>
    <p:extLst>
      <p:ext uri="{BB962C8B-B14F-4D97-AF65-F5344CB8AC3E}">
        <p14:creationId xmlns:p14="http://schemas.microsoft.com/office/powerpoint/2010/main" val="1255646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04903" y="613954"/>
            <a:ext cx="4519748" cy="646331"/>
          </a:xfrm>
          <a:prstGeom prst="rect">
            <a:avLst/>
          </a:prstGeom>
          <a:noFill/>
        </p:spPr>
        <p:txBody>
          <a:bodyPr wrap="square" rtlCol="0">
            <a:spAutoFit/>
          </a:bodyPr>
          <a:lstStyle/>
          <a:p>
            <a:r>
              <a:rPr lang="ar-JO" sz="3600" b="1" dirty="0">
                <a:solidFill>
                  <a:srgbClr val="C00000"/>
                </a:solidFill>
              </a:rPr>
              <a:t>خطر يقترب</a:t>
            </a:r>
            <a:endParaRPr lang="en-US" sz="3600" b="1" dirty="0">
              <a:solidFill>
                <a:srgbClr val="C00000"/>
              </a:solidFill>
            </a:endParaRPr>
          </a:p>
        </p:txBody>
      </p:sp>
      <p:sp>
        <p:nvSpPr>
          <p:cNvPr id="3" name="Rectangle 2"/>
          <p:cNvSpPr/>
          <p:nvPr/>
        </p:nvSpPr>
        <p:spPr>
          <a:xfrm>
            <a:off x="326571" y="1449977"/>
            <a:ext cx="10750732" cy="4524315"/>
          </a:xfrm>
          <a:prstGeom prst="rect">
            <a:avLst/>
          </a:prstGeom>
        </p:spPr>
        <p:txBody>
          <a:bodyPr wrap="square">
            <a:spAutoFit/>
          </a:bodyPr>
          <a:lstStyle/>
          <a:p>
            <a:pPr algn="r"/>
            <a:r>
              <a:rPr lang="ar-JO" b="1" dirty="0">
                <a:solidFill>
                  <a:srgbClr val="000000"/>
                </a:solidFill>
                <a:latin typeface="inherit"/>
              </a:rPr>
              <a:t>الأمن المائي العربي مهدد وذلك للأسباب التالية:</a:t>
            </a:r>
            <a:endParaRPr lang="ar-JO" dirty="0">
              <a:solidFill>
                <a:srgbClr val="000000"/>
              </a:solidFill>
              <a:latin typeface="Al-Jazeera"/>
            </a:endParaRPr>
          </a:p>
          <a:p>
            <a:pPr algn="r"/>
            <a:r>
              <a:rPr lang="ar-JO" dirty="0">
                <a:solidFill>
                  <a:srgbClr val="000000"/>
                </a:solidFill>
                <a:latin typeface="inherit"/>
              </a:rPr>
              <a:t>– </a:t>
            </a:r>
            <a:r>
              <a:rPr lang="ar-JO" b="1" dirty="0">
                <a:solidFill>
                  <a:schemeClr val="accent2">
                    <a:lumMod val="50000"/>
                  </a:schemeClr>
                </a:solidFill>
                <a:latin typeface="inherit"/>
              </a:rPr>
              <a:t>وجود منابع أو مرور أهم مصادر المياه العربية المتمثلة في الأنهار الكبيرة في دول غير عربية، </a:t>
            </a:r>
            <a:endParaRPr lang="ar-JO" b="1" dirty="0" smtClean="0">
              <a:solidFill>
                <a:schemeClr val="accent2">
                  <a:lumMod val="50000"/>
                </a:schemeClr>
              </a:solidFill>
              <a:latin typeface="inherit"/>
            </a:endParaRPr>
          </a:p>
          <a:p>
            <a:pPr algn="r"/>
            <a:r>
              <a:rPr lang="ar-JO" b="1" dirty="0" smtClean="0">
                <a:solidFill>
                  <a:schemeClr val="accent2">
                    <a:lumMod val="50000"/>
                  </a:schemeClr>
                </a:solidFill>
                <a:latin typeface="inherit"/>
              </a:rPr>
              <a:t>كما </a:t>
            </a:r>
            <a:r>
              <a:rPr lang="ar-JO" b="1" dirty="0">
                <a:solidFill>
                  <a:schemeClr val="accent2">
                    <a:lumMod val="50000"/>
                  </a:schemeClr>
                </a:solidFill>
                <a:latin typeface="inherit"/>
              </a:rPr>
              <a:t>هو الحال في نهر النيل بمنابعه الإثيوبية </a:t>
            </a:r>
            <a:r>
              <a:rPr lang="ar-JO" b="1" dirty="0" smtClean="0">
                <a:solidFill>
                  <a:schemeClr val="accent2">
                    <a:lumMod val="50000"/>
                  </a:schemeClr>
                </a:solidFill>
                <a:latin typeface="inherit"/>
              </a:rPr>
              <a:t>والأوغندية.</a:t>
            </a:r>
          </a:p>
          <a:p>
            <a:pPr algn="r"/>
            <a:endParaRPr lang="ar-JO" b="1" dirty="0">
              <a:solidFill>
                <a:schemeClr val="accent2">
                  <a:lumMod val="50000"/>
                </a:schemeClr>
              </a:solidFill>
              <a:latin typeface="inherit"/>
            </a:endParaRPr>
          </a:p>
          <a:p>
            <a:pPr algn="r"/>
            <a:endParaRPr lang="ar-JO" b="1" dirty="0" smtClean="0">
              <a:solidFill>
                <a:schemeClr val="accent2">
                  <a:lumMod val="50000"/>
                </a:schemeClr>
              </a:solidFill>
              <a:latin typeface="inherit"/>
            </a:endParaRPr>
          </a:p>
          <a:p>
            <a:pPr algn="r"/>
            <a:r>
              <a:rPr lang="ar-JO" b="1" dirty="0" smtClean="0">
                <a:solidFill>
                  <a:schemeClr val="accent2">
                    <a:lumMod val="50000"/>
                  </a:schemeClr>
                </a:solidFill>
                <a:latin typeface="inherit"/>
              </a:rPr>
              <a:t>وفي </a:t>
            </a:r>
            <a:r>
              <a:rPr lang="ar-JO" b="1" dirty="0">
                <a:solidFill>
                  <a:schemeClr val="accent2">
                    <a:lumMod val="50000"/>
                  </a:schemeClr>
                </a:solidFill>
                <a:latin typeface="inherit"/>
              </a:rPr>
              <a:t>نهر دجلة بمنابعه التركية </a:t>
            </a:r>
            <a:r>
              <a:rPr lang="ar-JO" b="1" dirty="0" smtClean="0">
                <a:solidFill>
                  <a:schemeClr val="accent2">
                    <a:lumMod val="50000"/>
                  </a:schemeClr>
                </a:solidFill>
                <a:latin typeface="inherit"/>
              </a:rPr>
              <a:t>والإيرانية.</a:t>
            </a:r>
          </a:p>
          <a:p>
            <a:pPr algn="r"/>
            <a:endParaRPr lang="ar-JO" b="1" dirty="0" smtClean="0">
              <a:solidFill>
                <a:schemeClr val="accent2">
                  <a:lumMod val="50000"/>
                </a:schemeClr>
              </a:solidFill>
              <a:latin typeface="inherit"/>
            </a:endParaRPr>
          </a:p>
          <a:p>
            <a:pPr algn="r"/>
            <a:r>
              <a:rPr lang="ar-JO" b="1" dirty="0" smtClean="0">
                <a:solidFill>
                  <a:schemeClr val="accent2">
                    <a:lumMod val="50000"/>
                  </a:schemeClr>
                </a:solidFill>
                <a:latin typeface="inherit"/>
              </a:rPr>
              <a:t> </a:t>
            </a:r>
            <a:r>
              <a:rPr lang="ar-JO" b="1" dirty="0">
                <a:solidFill>
                  <a:schemeClr val="accent2">
                    <a:lumMod val="50000"/>
                  </a:schemeClr>
                </a:solidFill>
                <a:latin typeface="inherit"/>
              </a:rPr>
              <a:t>وفي الفرات بمنابعه التركية </a:t>
            </a:r>
            <a:endParaRPr lang="ar-JO" b="1" dirty="0" smtClean="0">
              <a:solidFill>
                <a:schemeClr val="accent2">
                  <a:lumMod val="50000"/>
                </a:schemeClr>
              </a:solidFill>
              <a:latin typeface="inherit"/>
            </a:endParaRPr>
          </a:p>
          <a:p>
            <a:pPr algn="r"/>
            <a:endParaRPr lang="ar-JO" b="1" dirty="0">
              <a:solidFill>
                <a:schemeClr val="accent2">
                  <a:lumMod val="50000"/>
                </a:schemeClr>
              </a:solidFill>
              <a:latin typeface="inherit"/>
            </a:endParaRPr>
          </a:p>
          <a:p>
            <a:pPr algn="r"/>
            <a:r>
              <a:rPr lang="ar-JO" b="1" dirty="0" smtClean="0">
                <a:solidFill>
                  <a:schemeClr val="accent2">
                    <a:lumMod val="50000"/>
                  </a:schemeClr>
                </a:solidFill>
                <a:latin typeface="inherit"/>
              </a:rPr>
              <a:t>وأخيرا </a:t>
            </a:r>
            <a:r>
              <a:rPr lang="ar-JO" b="1" dirty="0">
                <a:solidFill>
                  <a:schemeClr val="accent2">
                    <a:lumMod val="50000"/>
                  </a:schemeClr>
                </a:solidFill>
                <a:latin typeface="inherit"/>
              </a:rPr>
              <a:t>كما هو الحال في نهر الأردن بمنابعه الخاضعة لسيطرة إسرائيل، </a:t>
            </a:r>
            <a:endParaRPr lang="ar-JO" b="1" dirty="0" smtClean="0">
              <a:solidFill>
                <a:schemeClr val="accent2">
                  <a:lumMod val="50000"/>
                </a:schemeClr>
              </a:solidFill>
              <a:latin typeface="inherit"/>
            </a:endParaRPr>
          </a:p>
          <a:p>
            <a:pPr algn="r"/>
            <a:endParaRPr lang="ar-JO" b="1" dirty="0" smtClean="0">
              <a:solidFill>
                <a:schemeClr val="accent2">
                  <a:lumMod val="50000"/>
                </a:schemeClr>
              </a:solidFill>
              <a:latin typeface="inherit"/>
            </a:endParaRPr>
          </a:p>
          <a:p>
            <a:pPr algn="r"/>
            <a:r>
              <a:rPr lang="ar-JO" b="1" dirty="0" smtClean="0">
                <a:solidFill>
                  <a:schemeClr val="accent2">
                    <a:lumMod val="50000"/>
                  </a:schemeClr>
                </a:solidFill>
                <a:latin typeface="inherit"/>
              </a:rPr>
              <a:t>وهو </a:t>
            </a:r>
            <a:r>
              <a:rPr lang="ar-JO" b="1" dirty="0">
                <a:solidFill>
                  <a:schemeClr val="accent2">
                    <a:lumMod val="50000"/>
                  </a:schemeClr>
                </a:solidFill>
                <a:latin typeface="inherit"/>
              </a:rPr>
              <a:t>ما يجعل خطط التنمية الاقتصادية مقيدة بتصرفات الدول التي تنبع منها المياه، كما يمكن أن يؤدي ذلك إلى جعل المياه وسيلة ضغط تستخدم ضد الدول العربية في ظل الخلافات السياسية بين تلك الدول أو عند تعارض المصالح فيما بينها.</a:t>
            </a:r>
            <a:endParaRPr lang="ar-JO" b="1" dirty="0">
              <a:solidFill>
                <a:schemeClr val="accent2">
                  <a:lumMod val="50000"/>
                </a:schemeClr>
              </a:solidFill>
              <a:latin typeface="Al-Jazeera"/>
            </a:endParaRPr>
          </a:p>
          <a:p>
            <a:r>
              <a:rPr lang="ar-JO" dirty="0"/>
              <a:t/>
            </a:r>
            <a:br>
              <a:rPr lang="ar-JO" dirty="0"/>
            </a:br>
            <a:endParaRPr lang="en-US" dirty="0"/>
          </a:p>
        </p:txBody>
      </p:sp>
    </p:spTree>
    <p:extLst>
      <p:ext uri="{BB962C8B-B14F-4D97-AF65-F5344CB8AC3E}">
        <p14:creationId xmlns:p14="http://schemas.microsoft.com/office/powerpoint/2010/main" val="417507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368" t="26875" r="5391" b="17054"/>
          <a:stretch/>
        </p:blipFill>
        <p:spPr>
          <a:xfrm>
            <a:off x="679269" y="613954"/>
            <a:ext cx="11220994" cy="5826035"/>
          </a:xfrm>
          <a:prstGeom prst="rect">
            <a:avLst/>
          </a:prstGeom>
        </p:spPr>
      </p:pic>
    </p:spTree>
    <p:extLst>
      <p:ext uri="{BB962C8B-B14F-4D97-AF65-F5344CB8AC3E}">
        <p14:creationId xmlns:p14="http://schemas.microsoft.com/office/powerpoint/2010/main" val="3300224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332" y="2274836"/>
            <a:ext cx="10816046" cy="1477328"/>
          </a:xfrm>
          <a:prstGeom prst="rect">
            <a:avLst/>
          </a:prstGeom>
        </p:spPr>
        <p:txBody>
          <a:bodyPr wrap="square">
            <a:spAutoFit/>
          </a:bodyPr>
          <a:lstStyle/>
          <a:p>
            <a:r>
              <a:rPr lang="ar-JO" dirty="0">
                <a:solidFill>
                  <a:srgbClr val="333333"/>
                </a:solidFill>
                <a:latin typeface="Droid Arabic Kufi"/>
              </a:rPr>
              <a:t>النسبة لنا جميعًا، المياه هي الحياة: ومن بدونها ، لا يمكننا البقاء على قيد الحياة. ومع ذلك ، فإن الافتقار إلى المياه الصالحة للشرب والصرف الصحي والنظافة لا يؤثر فقط على صحة الأطفال. وانما على نموهم الجسدي، ويؤدي إلى تفاقم سوء التغذية وبالتالي ضعف النمو. كما يؤثر على تعليمهم ، ويجبرهم أحيانًا على ترك المدرسة للسير مسافات طويلة لجلب المياه. تقلل ندرة المياه من فرص كسب العيش لأسر الأطفال ومجتمعاتهم، مما يؤدي إلى الهجرة وبروز الصراعات وعمل الأطفال</a:t>
            </a:r>
            <a:endParaRPr lang="en-US" dirty="0"/>
          </a:p>
        </p:txBody>
      </p:sp>
      <p:sp>
        <p:nvSpPr>
          <p:cNvPr id="3" name="Rectangle 2"/>
          <p:cNvSpPr/>
          <p:nvPr/>
        </p:nvSpPr>
        <p:spPr>
          <a:xfrm>
            <a:off x="1881051" y="418011"/>
            <a:ext cx="7589520" cy="1227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3600" b="1" dirty="0" smtClean="0">
                <a:solidFill>
                  <a:srgbClr val="FF0000"/>
                </a:solidFill>
              </a:rPr>
              <a:t>اثار شح المياه على الأطفال </a:t>
            </a:r>
            <a:endParaRPr lang="en-US" sz="3600" b="1" dirty="0">
              <a:solidFill>
                <a:srgbClr val="FF0000"/>
              </a:solidFill>
            </a:endParaRPr>
          </a:p>
        </p:txBody>
      </p:sp>
      <p:pic>
        <p:nvPicPr>
          <p:cNvPr id="1026" name="Picture 2" descr="أسباب نقص المياه وما سيبدو عليه العالم إذا جفت المحيطات | عربي بوس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4331" y="3647990"/>
            <a:ext cx="6335939" cy="3249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09714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113</TotalTime>
  <Words>535</Words>
  <Application>Microsoft Office PowerPoint</Application>
  <PresentationFormat>Widescreen</PresentationFormat>
  <Paragraphs>60</Paragraphs>
  <Slides>13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Al-Jazeera</vt:lpstr>
      <vt:lpstr>Arial</vt:lpstr>
      <vt:lpstr>Droid Arabic Kufi</vt:lpstr>
      <vt:lpstr>DroidArabicKufi-Regular</vt:lpstr>
      <vt:lpstr>inherit</vt:lpstr>
      <vt:lpstr>Tahoma</vt:lpstr>
      <vt:lpstr>Trebuchet MS</vt:lpstr>
      <vt:lpstr>Wingdings</vt:lpstr>
      <vt:lpstr>Wingdings 3</vt:lpstr>
      <vt:lpstr>Facet</vt:lpstr>
      <vt:lpstr>شح المياه و صراع البقاء </vt:lpstr>
      <vt:lpstr>يقول الله تعالى                                و جعلنا من الماء كل شيء حي شح المياه في الوطن العربي.. الخطر القادم      الماء عصب الحياه و سر وجودنا على هذه الأرض ولكن يعاني كوكبنا في هذا العصر من عدة أزمات , كتغير المناخ و الأوبئة و انتشار الفقر و الجوع و شح المياه   </vt:lpstr>
      <vt:lpstr>هل نحن في خطر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شح المياه و صراع البقاء</dc:title>
  <dc:creator>Rawia.AlQaisieh</dc:creator>
  <cp:lastModifiedBy>Rawia.AlQaisieh</cp:lastModifiedBy>
  <cp:revision>12</cp:revision>
  <dcterms:created xsi:type="dcterms:W3CDTF">2023-05-08T06:05:27Z</dcterms:created>
  <dcterms:modified xsi:type="dcterms:W3CDTF">2023-05-08T07:58:57Z</dcterms:modified>
</cp:coreProperties>
</file>