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6" r:id="rId2"/>
    <p:sldId id="257" r:id="rId3"/>
    <p:sldId id="261" r:id="rId4"/>
    <p:sldId id="258"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4" autoAdjust="0"/>
    <p:restoredTop sz="94660"/>
  </p:normalViewPr>
  <p:slideViewPr>
    <p:cSldViewPr snapToGrid="0">
      <p:cViewPr varScale="1">
        <p:scale>
          <a:sx n="97" d="100"/>
          <a:sy n="97" d="100"/>
        </p:scale>
        <p:origin x="55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C046E1B9-29D8-40AE-B109-1D94712B5DD1}" type="datetimeFigureOut">
              <a:rPr lang="en-US" smtClean="0"/>
              <a:t>5/17/23</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07261B1-8CC3-42A4-85AC-89A529322457}" type="slidenum">
              <a:rPr lang="en-US" smtClean="0"/>
              <a:t>‹#›</a:t>
            </a:fld>
            <a:endParaRPr lang="en-US"/>
          </a:p>
        </p:txBody>
      </p:sp>
    </p:spTree>
    <p:extLst>
      <p:ext uri="{BB962C8B-B14F-4D97-AF65-F5344CB8AC3E}">
        <p14:creationId xmlns:p14="http://schemas.microsoft.com/office/powerpoint/2010/main" val="268645534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46E1B9-29D8-40AE-B109-1D94712B5DD1}" type="datetimeFigureOut">
              <a:rPr lang="en-US" smtClean="0"/>
              <a:t>5/17/23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261B1-8CC3-42A4-85AC-89A529322457}" type="slidenum">
              <a:rPr lang="en-US" smtClean="0"/>
              <a:t>‹#›</a:t>
            </a:fld>
            <a:endParaRPr lang="en-US"/>
          </a:p>
        </p:txBody>
      </p:sp>
    </p:spTree>
    <p:extLst>
      <p:ext uri="{BB962C8B-B14F-4D97-AF65-F5344CB8AC3E}">
        <p14:creationId xmlns:p14="http://schemas.microsoft.com/office/powerpoint/2010/main" val="298048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46E1B9-29D8-40AE-B109-1D94712B5DD1}" type="datetimeFigureOut">
              <a:rPr lang="en-US" smtClean="0"/>
              <a:t>5/17/23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261B1-8CC3-42A4-85AC-89A529322457}" type="slidenum">
              <a:rPr lang="en-US" smtClean="0"/>
              <a:t>‹#›</a:t>
            </a:fld>
            <a:endParaRPr lang="en-US"/>
          </a:p>
        </p:txBody>
      </p:sp>
    </p:spTree>
    <p:extLst>
      <p:ext uri="{BB962C8B-B14F-4D97-AF65-F5344CB8AC3E}">
        <p14:creationId xmlns:p14="http://schemas.microsoft.com/office/powerpoint/2010/main" val="2196108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46E1B9-29D8-40AE-B109-1D94712B5DD1}" type="datetimeFigureOut">
              <a:rPr lang="en-US" smtClean="0"/>
              <a:t>5/17/23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7261B1-8CC3-42A4-85AC-89A529322457}" type="slidenum">
              <a:rPr lang="en-US" smtClean="0"/>
              <a:t>‹#›</a:t>
            </a:fld>
            <a:endParaRPr lang="en-US"/>
          </a:p>
        </p:txBody>
      </p:sp>
    </p:spTree>
    <p:extLst>
      <p:ext uri="{BB962C8B-B14F-4D97-AF65-F5344CB8AC3E}">
        <p14:creationId xmlns:p14="http://schemas.microsoft.com/office/powerpoint/2010/main" val="1628205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046E1B9-29D8-40AE-B109-1D94712B5DD1}" type="datetimeFigureOut">
              <a:rPr lang="en-US" smtClean="0"/>
              <a:t>5/17/23</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07261B1-8CC3-42A4-85AC-89A529322457}" type="slidenum">
              <a:rPr lang="en-US" smtClean="0"/>
              <a:t>‹#›</a:t>
            </a:fld>
            <a:endParaRPr lang="en-US"/>
          </a:p>
        </p:txBody>
      </p:sp>
    </p:spTree>
    <p:extLst>
      <p:ext uri="{BB962C8B-B14F-4D97-AF65-F5344CB8AC3E}">
        <p14:creationId xmlns:p14="http://schemas.microsoft.com/office/powerpoint/2010/main" val="246052741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46E1B9-29D8-40AE-B109-1D94712B5DD1}" type="datetimeFigureOut">
              <a:rPr lang="en-US" smtClean="0"/>
              <a:t>5/17/23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7261B1-8CC3-42A4-85AC-89A529322457}" type="slidenum">
              <a:rPr lang="en-US" smtClean="0"/>
              <a:t>‹#›</a:t>
            </a:fld>
            <a:endParaRPr lang="en-US"/>
          </a:p>
        </p:txBody>
      </p:sp>
    </p:spTree>
    <p:extLst>
      <p:ext uri="{BB962C8B-B14F-4D97-AF65-F5344CB8AC3E}">
        <p14:creationId xmlns:p14="http://schemas.microsoft.com/office/powerpoint/2010/main" val="2964619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46E1B9-29D8-40AE-B109-1D94712B5DD1}" type="datetimeFigureOut">
              <a:rPr lang="en-US" smtClean="0"/>
              <a:t>5/17/23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7261B1-8CC3-42A4-85AC-89A529322457}" type="slidenum">
              <a:rPr lang="en-US" smtClean="0"/>
              <a:t>‹#›</a:t>
            </a:fld>
            <a:endParaRPr lang="en-US"/>
          </a:p>
        </p:txBody>
      </p:sp>
    </p:spTree>
    <p:extLst>
      <p:ext uri="{BB962C8B-B14F-4D97-AF65-F5344CB8AC3E}">
        <p14:creationId xmlns:p14="http://schemas.microsoft.com/office/powerpoint/2010/main" val="732467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46E1B9-29D8-40AE-B109-1D94712B5DD1}" type="datetimeFigureOut">
              <a:rPr lang="en-US" smtClean="0"/>
              <a:t>5/17/23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7261B1-8CC3-42A4-85AC-89A529322457}" type="slidenum">
              <a:rPr lang="en-US" smtClean="0"/>
              <a:t>‹#›</a:t>
            </a:fld>
            <a:endParaRPr lang="en-US"/>
          </a:p>
        </p:txBody>
      </p:sp>
    </p:spTree>
    <p:extLst>
      <p:ext uri="{BB962C8B-B14F-4D97-AF65-F5344CB8AC3E}">
        <p14:creationId xmlns:p14="http://schemas.microsoft.com/office/powerpoint/2010/main" val="838444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6E1B9-29D8-40AE-B109-1D94712B5DD1}" type="datetimeFigureOut">
              <a:rPr lang="en-US" smtClean="0"/>
              <a:t>5/17/23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7261B1-8CC3-42A4-85AC-89A529322457}" type="slidenum">
              <a:rPr lang="en-US" smtClean="0"/>
              <a:t>‹#›</a:t>
            </a:fld>
            <a:endParaRPr lang="en-US"/>
          </a:p>
        </p:txBody>
      </p:sp>
    </p:spTree>
    <p:extLst>
      <p:ext uri="{BB962C8B-B14F-4D97-AF65-F5344CB8AC3E}">
        <p14:creationId xmlns:p14="http://schemas.microsoft.com/office/powerpoint/2010/main" val="834654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C046E1B9-29D8-40AE-B109-1D94712B5DD1}" type="datetimeFigureOut">
              <a:rPr lang="en-US" smtClean="0"/>
              <a:t>5/17/23</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07261B1-8CC3-42A4-85AC-89A529322457}"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82528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C046E1B9-29D8-40AE-B109-1D94712B5DD1}" type="datetimeFigureOut">
              <a:rPr lang="en-US" smtClean="0"/>
              <a:t>5/17/23</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07261B1-8CC3-42A4-85AC-89A529322457}"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1323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046E1B9-29D8-40AE-B109-1D94712B5DD1}" type="datetimeFigureOut">
              <a:rPr lang="en-US" smtClean="0"/>
              <a:t>5/17/23</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07261B1-8CC3-42A4-85AC-89A529322457}" type="slidenum">
              <a:rPr lang="en-US" smtClean="0"/>
              <a:t>‹#›</a:t>
            </a:fld>
            <a:endParaRPr lang="en-US"/>
          </a:p>
        </p:txBody>
      </p:sp>
    </p:spTree>
    <p:extLst>
      <p:ext uri="{BB962C8B-B14F-4D97-AF65-F5344CB8AC3E}">
        <p14:creationId xmlns:p14="http://schemas.microsoft.com/office/powerpoint/2010/main" val="1952461912"/>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pxhere.com/en/photo/1418586"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lbehar.org/archives/tag/%D8%A7%D9%84%D8%B3%D9%85%D9%86%D8%A9"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awpixel.com/image/513715/doctor-checking-blood-pressure-patient"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owcastsa.com/blogs/san-antonio-adds-recent-research-obesity"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who.int/ar/news-room/fact-sheets/detail/obesity-and-overweight" TargetMode="External"/><Relationship Id="rId2" Type="http://schemas.openxmlformats.org/officeDocument/2006/relationships/hyperlink" Target="https://www.mayoclinic.org/ar/diseases-conditions/obesity/symptoms-causes/syc-20375742" TargetMode="External"/><Relationship Id="rId1" Type="http://schemas.openxmlformats.org/officeDocument/2006/relationships/slideLayout" Target="../slideLayouts/slideLayout2.xml"/><Relationship Id="rId4" Type="http://schemas.openxmlformats.org/officeDocument/2006/relationships/hyperlink" Target="https://www.moh.gov.sa/awarenessplateform/ChronicDisease/Pages/Obesity.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a:t>كابوس السمنة</a:t>
            </a:r>
            <a:endParaRPr lang="en-US" dirty="0"/>
          </a:p>
        </p:txBody>
      </p:sp>
      <p:sp>
        <p:nvSpPr>
          <p:cNvPr id="3" name="Subtitle 2"/>
          <p:cNvSpPr>
            <a:spLocks noGrp="1"/>
          </p:cNvSpPr>
          <p:nvPr>
            <p:ph type="subTitle" idx="1"/>
          </p:nvPr>
        </p:nvSpPr>
        <p:spPr/>
        <p:txBody>
          <a:bodyPr/>
          <a:lstStyle/>
          <a:p>
            <a:r>
              <a:rPr lang="ar-JO" dirty="0"/>
              <a:t>سند قاقيش,عودة دبابنة,تولين بوشة,سيف جميعان.</a:t>
            </a:r>
            <a:endParaRPr lang="en-US" dirty="0"/>
          </a:p>
        </p:txBody>
      </p:sp>
    </p:spTree>
    <p:extLst>
      <p:ext uri="{BB962C8B-B14F-4D97-AF65-F5344CB8AC3E}">
        <p14:creationId xmlns:p14="http://schemas.microsoft.com/office/powerpoint/2010/main" val="2647606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SA" sz="6000" dirty="0">
                <a:latin typeface=""/>
              </a:rPr>
              <a:t>ما هو كابوس السمنة في المجتمع؟</a:t>
            </a:r>
            <a:endParaRPr lang="en-US" sz="6000" dirty="0">
              <a:latin typeface=""/>
            </a:endParaRPr>
          </a:p>
        </p:txBody>
      </p:sp>
      <p:sp>
        <p:nvSpPr>
          <p:cNvPr id="3" name="Content Placeholder 2"/>
          <p:cNvSpPr>
            <a:spLocks noGrp="1"/>
          </p:cNvSpPr>
          <p:nvPr>
            <p:ph idx="1"/>
          </p:nvPr>
        </p:nvSpPr>
        <p:spPr>
          <a:xfrm>
            <a:off x="838200" y="2336254"/>
            <a:ext cx="10515600" cy="1603375"/>
          </a:xfrm>
        </p:spPr>
        <p:txBody>
          <a:bodyPr>
            <a:normAutofit fontScale="92500" lnSpcReduction="10000"/>
          </a:bodyPr>
          <a:lstStyle/>
          <a:p>
            <a:pPr marL="0" indent="0" algn="r">
              <a:buNone/>
            </a:pPr>
            <a:r>
              <a:rPr lang="ar-JO" sz="3600" dirty="0"/>
              <a:t>السمنة مشكلة يعاني منها العديد من الافراد في المجتمع, فهي تعرف بزيادة الدهون عند الشخص الذي يعاني منها.</a:t>
            </a:r>
          </a:p>
          <a:p>
            <a:pPr marL="0" indent="0" algn="r">
              <a:buNone/>
            </a:pPr>
            <a:r>
              <a:rPr lang="ar-JO" sz="3600" dirty="0"/>
              <a:t>فهي مشكلة معقدة من ناحية صحية واجتماعية. </a:t>
            </a:r>
            <a:endParaRPr lang="en-US" sz="3600" dirty="0"/>
          </a:p>
        </p:txBody>
      </p:sp>
      <p:pic>
        <p:nvPicPr>
          <p:cNvPr id="16" name="Picture 15">
            <a:extLst>
              <a:ext uri="{FF2B5EF4-FFF2-40B4-BE49-F238E27FC236}">
                <a16:creationId xmlns:a16="http://schemas.microsoft.com/office/drawing/2014/main" id="{263FFB4E-C9D7-A462-DB8D-EC51EF60AF20}"/>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55494" y="4046536"/>
            <a:ext cx="3894467" cy="2596311"/>
          </a:xfrm>
          <a:prstGeom prst="rect">
            <a:avLst/>
          </a:prstGeom>
        </p:spPr>
      </p:pic>
    </p:spTree>
    <p:extLst>
      <p:ext uri="{BB962C8B-B14F-4D97-AF65-F5344CB8AC3E}">
        <p14:creationId xmlns:p14="http://schemas.microsoft.com/office/powerpoint/2010/main" val="2232746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F8E0D-11C0-6C6A-63A5-FC53B80993AE}"/>
              </a:ext>
            </a:extLst>
          </p:cNvPr>
          <p:cNvSpPr>
            <a:spLocks noGrp="1"/>
          </p:cNvSpPr>
          <p:nvPr>
            <p:ph type="title"/>
          </p:nvPr>
        </p:nvSpPr>
        <p:spPr/>
        <p:txBody>
          <a:bodyPr>
            <a:normAutofit/>
          </a:bodyPr>
          <a:lstStyle/>
          <a:p>
            <a:pPr algn="r"/>
            <a:r>
              <a:rPr lang="ar-SA" dirty="0">
                <a:solidFill>
                  <a:srgbClr val="202124"/>
                </a:solidFill>
                <a:latin typeface="Helvetica Neue" panose="02000503000000020004" pitchFamily="2" charset="0"/>
              </a:rPr>
              <a:t>هل السمنة مشكلة نفسية؟</a:t>
            </a:r>
            <a:endParaRPr lang="en-US" dirty="0"/>
          </a:p>
        </p:txBody>
      </p:sp>
      <p:sp>
        <p:nvSpPr>
          <p:cNvPr id="3" name="Content Placeholder 2">
            <a:extLst>
              <a:ext uri="{FF2B5EF4-FFF2-40B4-BE49-F238E27FC236}">
                <a16:creationId xmlns:a16="http://schemas.microsoft.com/office/drawing/2014/main" id="{5982A877-F2E8-5DFC-EB9E-829F13D0EF06}"/>
              </a:ext>
            </a:extLst>
          </p:cNvPr>
          <p:cNvSpPr>
            <a:spLocks noGrp="1"/>
          </p:cNvSpPr>
          <p:nvPr>
            <p:ph idx="1"/>
          </p:nvPr>
        </p:nvSpPr>
        <p:spPr>
          <a:xfrm>
            <a:off x="1066800" y="2116567"/>
            <a:ext cx="10058400" cy="3931920"/>
          </a:xfrm>
        </p:spPr>
        <p:txBody>
          <a:bodyPr>
            <a:normAutofit/>
          </a:bodyPr>
          <a:lstStyle/>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ar-SA" sz="2800" dirty="0"/>
              <a:t>والآن لنتوجه بهذا السؤال للدكتور العظيم امجد الجميعان المتخصص في علم النفس وبين ان السمنة قد تؤثر على الصحة النفسية والجسدية.</a:t>
            </a:r>
          </a:p>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ar-SA" sz="2800" dirty="0"/>
              <a:t> وأضاف على ذلك أن السمنة يمكن أن تؤثر على الصحة النفسية، حيث يشعر الأشخاص الذين يعانون من السمنة بالإحباط والتوتر وقلة الثقة بالنفس. </a:t>
            </a:r>
            <a:endParaRPr lang="en-US" sz="2800" dirty="0"/>
          </a:p>
        </p:txBody>
      </p:sp>
    </p:spTree>
    <p:extLst>
      <p:ext uri="{BB962C8B-B14F-4D97-AF65-F5344CB8AC3E}">
        <p14:creationId xmlns:p14="http://schemas.microsoft.com/office/powerpoint/2010/main" val="198415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7CFE7-1D62-2742-6B4D-542966DFB462}"/>
              </a:ext>
            </a:extLst>
          </p:cNvPr>
          <p:cNvSpPr>
            <a:spLocks noGrp="1"/>
          </p:cNvSpPr>
          <p:nvPr>
            <p:ph type="title"/>
          </p:nvPr>
        </p:nvSpPr>
        <p:spPr>
          <a:xfrm>
            <a:off x="1391478" y="642594"/>
            <a:ext cx="9733722" cy="1371600"/>
          </a:xfrm>
        </p:spPr>
        <p:txBody>
          <a:bodyPr/>
          <a:lstStyle/>
          <a:p>
            <a:pPr algn="r" defTabSz="914400" rtl="1" eaLnBrk="1" latinLnBrk="0" hangingPunct="1">
              <a:lnSpc>
                <a:spcPct val="90000"/>
              </a:lnSpc>
              <a:spcBef>
                <a:spcPct val="0"/>
              </a:spcBef>
              <a:buNone/>
            </a:pPr>
            <a:r>
              <a:rPr lang="ar-JO" dirty="0"/>
              <a:t> ما هي</a:t>
            </a:r>
            <a:r>
              <a:rPr lang="en-US" dirty="0"/>
              <a:t> </a:t>
            </a:r>
            <a:r>
              <a:rPr lang="ar-SA" dirty="0"/>
              <a:t>أسباب السمن</a:t>
            </a:r>
            <a:r>
              <a:rPr lang="ar-JO" dirty="0"/>
              <a:t>ة؟</a:t>
            </a:r>
            <a:endParaRPr lang="en-US" dirty="0"/>
          </a:p>
        </p:txBody>
      </p:sp>
      <p:sp>
        <p:nvSpPr>
          <p:cNvPr id="3" name="Content Placeholder 2">
            <a:extLst>
              <a:ext uri="{FF2B5EF4-FFF2-40B4-BE49-F238E27FC236}">
                <a16:creationId xmlns:a16="http://schemas.microsoft.com/office/drawing/2014/main" id="{4B5C0F3F-CBDF-916B-2BDA-A2D7CE9C1DC6}"/>
              </a:ext>
            </a:extLst>
          </p:cNvPr>
          <p:cNvSpPr>
            <a:spLocks noGrp="1"/>
          </p:cNvSpPr>
          <p:nvPr>
            <p:ph idx="1"/>
          </p:nvPr>
        </p:nvSpPr>
        <p:spPr/>
        <p:txBody>
          <a:bodyPr>
            <a:normAutofit lnSpcReduction="10000"/>
          </a:bodyPr>
          <a:lstStyle/>
          <a:p>
            <a:pPr algn="r" rtl="1">
              <a:buFont typeface="Wingdings" pitchFamily="2" charset="2"/>
              <a:buChar char="§"/>
            </a:pPr>
            <a:r>
              <a:rPr lang="ar-JO" sz="3300" dirty="0"/>
              <a:t>على ما قالته </a:t>
            </a:r>
            <a:r>
              <a:rPr lang="ar-JO" sz="3600" dirty="0"/>
              <a:t>اخصائية التغذيه دانة نفاع </a:t>
            </a:r>
            <a:r>
              <a:rPr lang="ar-SA" sz="3600" dirty="0" err="1"/>
              <a:t>أ</a:t>
            </a:r>
            <a:r>
              <a:rPr lang="ar-JO" sz="3600" dirty="0"/>
              <a:t>ن من أسباب السمنة هي:</a:t>
            </a:r>
            <a:endParaRPr lang="ar-JO" sz="3300" dirty="0"/>
          </a:p>
          <a:p>
            <a:pPr algn="r" rtl="1">
              <a:buFont typeface="Wingdings" pitchFamily="2" charset="2"/>
              <a:buChar char="§"/>
            </a:pPr>
            <a:r>
              <a:rPr lang="ar-SA" sz="3300" dirty="0"/>
              <a:t>الوجبات السريعة.</a:t>
            </a:r>
          </a:p>
          <a:p>
            <a:pPr algn="r" rtl="1">
              <a:buFont typeface="Wingdings" pitchFamily="2" charset="2"/>
              <a:buChar char="§"/>
            </a:pPr>
            <a:r>
              <a:rPr lang="ar-SA" sz="3300" dirty="0"/>
              <a:t>المشروبات الضارة.</a:t>
            </a:r>
          </a:p>
          <a:p>
            <a:pPr algn="r" rtl="1">
              <a:buFont typeface="Wingdings" pitchFamily="2" charset="2"/>
              <a:buChar char="§"/>
            </a:pPr>
            <a:r>
              <a:rPr lang="ar-SA" sz="3300" dirty="0"/>
              <a:t>قلة ممارسة الرياضة.</a:t>
            </a:r>
          </a:p>
          <a:p>
            <a:pPr algn="r" rtl="1">
              <a:buFont typeface="Wingdings" pitchFamily="2" charset="2"/>
              <a:buChar char="§"/>
            </a:pPr>
            <a:r>
              <a:rPr lang="ar-SA" sz="3300" dirty="0"/>
              <a:t>كسل الغدة الدرقية (عدم افراز مادة الثيروكسين).</a:t>
            </a:r>
          </a:p>
          <a:p>
            <a:pPr algn="r" rtl="1">
              <a:buFont typeface="Wingdings" pitchFamily="2" charset="2"/>
              <a:buChar char="§"/>
            </a:pPr>
            <a:r>
              <a:rPr lang="ar-SA" sz="3300" dirty="0"/>
              <a:t>الجينات.</a:t>
            </a:r>
          </a:p>
        </p:txBody>
      </p:sp>
      <p:pic>
        <p:nvPicPr>
          <p:cNvPr id="5" name="Picture 4">
            <a:extLst>
              <a:ext uri="{FF2B5EF4-FFF2-40B4-BE49-F238E27FC236}">
                <a16:creationId xmlns:a16="http://schemas.microsoft.com/office/drawing/2014/main" id="{3761629F-D06D-36C6-7FEC-1846734A9A7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flipH="1">
            <a:off x="2488757" y="2898239"/>
            <a:ext cx="3379305" cy="1795035"/>
          </a:xfrm>
          <a:prstGeom prst="rect">
            <a:avLst/>
          </a:prstGeom>
        </p:spPr>
      </p:pic>
    </p:spTree>
    <p:extLst>
      <p:ext uri="{BB962C8B-B14F-4D97-AF65-F5344CB8AC3E}">
        <p14:creationId xmlns:p14="http://schemas.microsoft.com/office/powerpoint/2010/main" val="2834753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F6BD-6AEA-E733-61DB-54E55D6E6C42}"/>
              </a:ext>
            </a:extLst>
          </p:cNvPr>
          <p:cNvSpPr>
            <a:spLocks noGrp="1"/>
          </p:cNvSpPr>
          <p:nvPr>
            <p:ph type="title"/>
          </p:nvPr>
        </p:nvSpPr>
        <p:spPr/>
        <p:txBody>
          <a:bodyPr>
            <a:normAutofit fontScale="90000"/>
          </a:bodyPr>
          <a:lstStyle/>
          <a:p>
            <a:pPr algn="r"/>
            <a:r>
              <a:rPr lang="ar-JO" dirty="0"/>
              <a:t>ما هي عواقب</a:t>
            </a:r>
            <a:r>
              <a:rPr lang="ar-SA" dirty="0"/>
              <a:t> السمنة</a:t>
            </a:r>
            <a:r>
              <a:rPr lang="ar-JO" dirty="0"/>
              <a:t> على صحة الشخص</a:t>
            </a:r>
            <a:r>
              <a:rPr lang="ar-SA" dirty="0"/>
              <a:t>؟</a:t>
            </a:r>
            <a:endParaRPr lang="en-US" dirty="0"/>
          </a:p>
        </p:txBody>
      </p:sp>
      <p:sp>
        <p:nvSpPr>
          <p:cNvPr id="3" name="Content Placeholder 2">
            <a:extLst>
              <a:ext uri="{FF2B5EF4-FFF2-40B4-BE49-F238E27FC236}">
                <a16:creationId xmlns:a16="http://schemas.microsoft.com/office/drawing/2014/main" id="{E92F8FAE-A649-E7BB-1DAE-6F4A58547BA8}"/>
              </a:ext>
            </a:extLst>
          </p:cNvPr>
          <p:cNvSpPr>
            <a:spLocks noGrp="1"/>
          </p:cNvSpPr>
          <p:nvPr>
            <p:ph idx="1"/>
          </p:nvPr>
        </p:nvSpPr>
        <p:spPr>
          <a:xfrm>
            <a:off x="1066800" y="2014194"/>
            <a:ext cx="10058400" cy="4020846"/>
          </a:xfrm>
        </p:spPr>
        <p:txBody>
          <a:bodyPr>
            <a:normAutofit fontScale="92500" lnSpcReduction="10000"/>
          </a:bodyPr>
          <a:lstStyle/>
          <a:p>
            <a:pPr marL="0" indent="0" algn="r" defTabSz="914400" rtl="1" eaLnBrk="1" latinLnBrk="0" hangingPunct="1">
              <a:lnSpc>
                <a:spcPct val="90000"/>
              </a:lnSpc>
              <a:spcBef>
                <a:spcPts val="1000"/>
              </a:spcBef>
              <a:buNone/>
            </a:pPr>
            <a:r>
              <a:rPr lang="ar-JO" sz="3300" dirty="0"/>
              <a:t>وأضافة لنا خبيرة التغذ</a:t>
            </a:r>
            <a:r>
              <a:rPr lang="ar-SA" sz="3300" dirty="0"/>
              <a:t>ية أن للسمنة عواقب ومنها:  </a:t>
            </a:r>
            <a:endParaRPr lang="ar-JO" sz="3300" dirty="0"/>
          </a:p>
          <a:p>
            <a:pPr marL="228600" indent="-228600" algn="r" defTabSz="914400" rtl="1" eaLnBrk="1" latinLnBrk="0" hangingPunct="1">
              <a:lnSpc>
                <a:spcPct val="90000"/>
              </a:lnSpc>
              <a:spcBef>
                <a:spcPts val="1000"/>
              </a:spcBef>
              <a:buFont typeface="Arial" panose="020B0604020202020204" pitchFamily="34" charset="0"/>
              <a:buChar char="•"/>
            </a:pPr>
            <a:endParaRPr lang="ar-SA" sz="3300" dirty="0"/>
          </a:p>
          <a:p>
            <a:pPr marL="228600" indent="-228600" algn="r" defTabSz="914400" rtl="1" eaLnBrk="1" latinLnBrk="0" hangingPunct="1">
              <a:lnSpc>
                <a:spcPct val="90000"/>
              </a:lnSpc>
              <a:spcBef>
                <a:spcPts val="1000"/>
              </a:spcBef>
              <a:buFont typeface="Arial" panose="020B0604020202020204" pitchFamily="34" charset="0"/>
              <a:buChar char="•"/>
            </a:pPr>
            <a:r>
              <a:rPr lang="ar-SA" sz="3300" dirty="0"/>
              <a:t>الضغط المرتفع</a:t>
            </a:r>
            <a:r>
              <a:rPr lang="en-US" sz="3300" dirty="0"/>
              <a:t>.</a:t>
            </a:r>
            <a:endParaRPr lang="ar-SA" sz="3300" dirty="0"/>
          </a:p>
          <a:p>
            <a:pPr marL="228600" indent="-228600" algn="r" defTabSz="914400" rtl="1" eaLnBrk="1" latinLnBrk="0" hangingPunct="1">
              <a:lnSpc>
                <a:spcPct val="90000"/>
              </a:lnSpc>
              <a:spcBef>
                <a:spcPts val="1000"/>
              </a:spcBef>
              <a:buFont typeface="Arial" panose="020B0604020202020204" pitchFamily="34" charset="0"/>
              <a:buChar char="•"/>
            </a:pPr>
            <a:r>
              <a:rPr lang="ar-SA" sz="3300" dirty="0"/>
              <a:t>السكري.</a:t>
            </a:r>
          </a:p>
          <a:p>
            <a:pPr marL="228600" indent="-228600" algn="r" defTabSz="914400" rtl="1" eaLnBrk="1" latinLnBrk="0" hangingPunct="1">
              <a:lnSpc>
                <a:spcPct val="90000"/>
              </a:lnSpc>
              <a:spcBef>
                <a:spcPts val="1000"/>
              </a:spcBef>
              <a:buFont typeface="Arial" panose="020B0604020202020204" pitchFamily="34" charset="0"/>
              <a:buChar char="•"/>
            </a:pPr>
            <a:r>
              <a:rPr lang="ar-SA" sz="3300" dirty="0"/>
              <a:t>عدم القدرة على فعل أي نوع من النشاطات.</a:t>
            </a:r>
          </a:p>
          <a:p>
            <a:pPr marL="228600" indent="-228600" algn="r" defTabSz="914400" rtl="1" eaLnBrk="1" latinLnBrk="0" hangingPunct="1">
              <a:lnSpc>
                <a:spcPct val="90000"/>
              </a:lnSpc>
              <a:spcBef>
                <a:spcPts val="1000"/>
              </a:spcBef>
              <a:buFont typeface="Arial" panose="020B0604020202020204" pitchFamily="34" charset="0"/>
              <a:buChar char="•"/>
            </a:pPr>
            <a:r>
              <a:rPr lang="ar-SA" sz="3300" dirty="0"/>
              <a:t>ارتفاع خطر الإصابة بالنوبات القلبية والسكتات الدماغية.</a:t>
            </a:r>
          </a:p>
          <a:p>
            <a:pPr marL="228600" indent="-228600" algn="r" defTabSz="914400" rtl="1" eaLnBrk="1" latinLnBrk="0" hangingPunct="1">
              <a:lnSpc>
                <a:spcPct val="90000"/>
              </a:lnSpc>
              <a:spcBef>
                <a:spcPts val="1000"/>
              </a:spcBef>
              <a:buFont typeface="Arial" panose="020B0604020202020204" pitchFamily="34" charset="0"/>
              <a:buChar char="•"/>
            </a:pPr>
            <a:r>
              <a:rPr lang="ar-SA" sz="3300" dirty="0"/>
              <a:t>ارتفاع نسبة الإصابة بأنواع معينة من مرض السرطان.</a:t>
            </a:r>
          </a:p>
          <a:p>
            <a:pPr marL="0" indent="0" algn="r" defTabSz="914400" rtl="1" eaLnBrk="1" latinLnBrk="0" hangingPunct="1">
              <a:lnSpc>
                <a:spcPct val="90000"/>
              </a:lnSpc>
              <a:spcBef>
                <a:spcPts val="1000"/>
              </a:spcBef>
              <a:buNone/>
            </a:pPr>
            <a:r>
              <a:rPr lang="ar-SA" sz="3300" dirty="0"/>
              <a:t> </a:t>
            </a:r>
            <a:endParaRPr lang="en-US" sz="3300" dirty="0"/>
          </a:p>
        </p:txBody>
      </p:sp>
      <p:pic>
        <p:nvPicPr>
          <p:cNvPr id="5" name="Picture 4">
            <a:extLst>
              <a:ext uri="{FF2B5EF4-FFF2-40B4-BE49-F238E27FC236}">
                <a16:creationId xmlns:a16="http://schemas.microsoft.com/office/drawing/2014/main" id="{2137B812-3358-849A-81D5-6AAC61115466}"/>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90331" y="2580062"/>
            <a:ext cx="2368809" cy="1579522"/>
          </a:xfrm>
          <a:prstGeom prst="rect">
            <a:avLst/>
          </a:prstGeom>
        </p:spPr>
      </p:pic>
    </p:spTree>
    <p:extLst>
      <p:ext uri="{BB962C8B-B14F-4D97-AF65-F5344CB8AC3E}">
        <p14:creationId xmlns:p14="http://schemas.microsoft.com/office/powerpoint/2010/main" val="3325203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9E951-B73D-717B-2100-863303593945}"/>
              </a:ext>
            </a:extLst>
          </p:cNvPr>
          <p:cNvSpPr>
            <a:spLocks noGrp="1"/>
          </p:cNvSpPr>
          <p:nvPr>
            <p:ph type="title"/>
          </p:nvPr>
        </p:nvSpPr>
        <p:spPr/>
        <p:txBody>
          <a:bodyPr/>
          <a:lstStyle/>
          <a:p>
            <a:pPr algn="r"/>
            <a:r>
              <a:rPr lang="ar-SA" dirty="0"/>
              <a:t> ما هي طرق التخلص من السمنة؟</a:t>
            </a:r>
            <a:endParaRPr lang="en-US" dirty="0"/>
          </a:p>
        </p:txBody>
      </p:sp>
      <p:sp>
        <p:nvSpPr>
          <p:cNvPr id="3" name="Content Placeholder 2">
            <a:extLst>
              <a:ext uri="{FF2B5EF4-FFF2-40B4-BE49-F238E27FC236}">
                <a16:creationId xmlns:a16="http://schemas.microsoft.com/office/drawing/2014/main" id="{41E5A1D8-2DBA-1D6F-DCD1-B8C80B716CD9}"/>
              </a:ext>
            </a:extLst>
          </p:cNvPr>
          <p:cNvSpPr>
            <a:spLocks noGrp="1"/>
          </p:cNvSpPr>
          <p:nvPr>
            <p:ph idx="1"/>
          </p:nvPr>
        </p:nvSpPr>
        <p:spPr/>
        <p:txBody>
          <a:bodyPr>
            <a:normAutofit/>
          </a:bodyPr>
          <a:lstStyle/>
          <a:p>
            <a:pPr marL="0" indent="0" algn="r" defTabSz="914400" rtl="1" eaLnBrk="1" latinLnBrk="0" hangingPunct="1">
              <a:lnSpc>
                <a:spcPct val="90000"/>
              </a:lnSpc>
              <a:spcBef>
                <a:spcPts val="1000"/>
              </a:spcBef>
              <a:buFont typeface="Arial" panose="020B0604020202020204" pitchFamily="34" charset="0"/>
              <a:buNone/>
            </a:pPr>
            <a:r>
              <a:rPr lang="ar-SA" sz="3100" dirty="0"/>
              <a:t> وأخيرًا مع الدكتورة نسرين صلايطة التي وضحت لنا أن </a:t>
            </a:r>
            <a:r>
              <a:rPr lang="ar-SA" sz="2800" dirty="0"/>
              <a:t>من الطرق للتخلص من السمنة هي اتباع نظام غذائي صحي ومتوازن، والابتعاد عن الأطعمة الغنية بالدهون والسكريات، وتناول الفواكه والخضروات والحبوب الكاملة بانتظام. كما ينصح بممارسة الرياضة بانتظام، والحرص على الحصول على قسط كاف من النوم، وتجنب التوتر والقلق.</a:t>
            </a:r>
          </a:p>
          <a:p>
            <a:pPr marL="0" indent="0" algn="r" defTabSz="914400" rtl="1" eaLnBrk="1" latinLnBrk="0" hangingPunct="1">
              <a:lnSpc>
                <a:spcPct val="90000"/>
              </a:lnSpc>
              <a:spcBef>
                <a:spcPts val="1000"/>
              </a:spcBef>
              <a:buFont typeface="Arial" panose="020B0604020202020204" pitchFamily="34" charset="0"/>
              <a:buNone/>
            </a:pPr>
            <a:r>
              <a:rPr lang="ar-SA" sz="2800" dirty="0"/>
              <a:t> يمكن أيضاً استشارة الطبيب للحصول على المشورة اللازمة والعلاج المناسب، إذا كانت السمنة شديدة.</a:t>
            </a:r>
          </a:p>
        </p:txBody>
      </p:sp>
      <p:pic>
        <p:nvPicPr>
          <p:cNvPr id="5" name="Picture 4">
            <a:extLst>
              <a:ext uri="{FF2B5EF4-FFF2-40B4-BE49-F238E27FC236}">
                <a16:creationId xmlns:a16="http://schemas.microsoft.com/office/drawing/2014/main" id="{1F36C8CB-ECE2-2593-F23E-E0727E1D2B9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53900" y="5115339"/>
            <a:ext cx="1981578" cy="1489422"/>
          </a:xfrm>
          <a:prstGeom prst="rect">
            <a:avLst/>
          </a:prstGeom>
        </p:spPr>
      </p:pic>
    </p:spTree>
    <p:extLst>
      <p:ext uri="{BB962C8B-B14F-4D97-AF65-F5344CB8AC3E}">
        <p14:creationId xmlns:p14="http://schemas.microsoft.com/office/powerpoint/2010/main" val="1292042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1FFD1-6396-3F54-E4EC-95411B362779}"/>
              </a:ext>
            </a:extLst>
          </p:cNvPr>
          <p:cNvSpPr>
            <a:spLocks noGrp="1"/>
          </p:cNvSpPr>
          <p:nvPr>
            <p:ph type="title"/>
          </p:nvPr>
        </p:nvSpPr>
        <p:spPr/>
        <p:txBody>
          <a:bodyPr/>
          <a:lstStyle/>
          <a:p>
            <a:pPr algn="r"/>
            <a:r>
              <a:rPr lang="ar-SA" dirty="0"/>
              <a:t>المواقع المستخدمة</a:t>
            </a:r>
            <a:endParaRPr lang="en-US" dirty="0"/>
          </a:p>
        </p:txBody>
      </p:sp>
      <p:sp>
        <p:nvSpPr>
          <p:cNvPr id="3" name="Content Placeholder 2">
            <a:extLst>
              <a:ext uri="{FF2B5EF4-FFF2-40B4-BE49-F238E27FC236}">
                <a16:creationId xmlns:a16="http://schemas.microsoft.com/office/drawing/2014/main" id="{443D64BC-2B11-6E28-0619-2B7AB52AFE7D}"/>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en-US" dirty="0">
                <a:hlinkClick r:id="rId2"/>
              </a:rPr>
              <a:t>https://www.mayoclinic.org/ar/diseases-conditions/obesity/symptoms-causes/syc-20375742</a:t>
            </a:r>
            <a:endParaRPr lang="ar-SA" dirty="0"/>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en-US" dirty="0">
                <a:hlinkClick r:id="rId3"/>
              </a:rPr>
              <a:t>https://www.who.int/ar/news-room/fact-sheets/detail/obesity-and-overweight</a:t>
            </a:r>
            <a:endParaRPr lang="ar-SA" dirty="0"/>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en-US" dirty="0">
                <a:hlinkClick r:id="rId4"/>
              </a:rPr>
              <a:t>https://www.moh.gov.sa/awarenessplateform/ChronicDisease/Pages/Obesity.aspx</a:t>
            </a:r>
            <a:endParaRPr lang="ar-SA" dirty="0"/>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en-US" dirty="0"/>
          </a:p>
        </p:txBody>
      </p:sp>
    </p:spTree>
    <p:extLst>
      <p:ext uri="{BB962C8B-B14F-4D97-AF65-F5344CB8AC3E}">
        <p14:creationId xmlns:p14="http://schemas.microsoft.com/office/powerpoint/2010/main" val="16140455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{84A23555-0923-DD43-B0E6-0A66EC186498}tf10001067</Template>
  <TotalTime>279</TotalTime>
  <Words>329</Words>
  <Application>Microsoft Macintosh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Century Gothic</vt:lpstr>
      <vt:lpstr>Garamond</vt:lpstr>
      <vt:lpstr>Helvetica Neue</vt:lpstr>
      <vt:lpstr>Wingdings</vt:lpstr>
      <vt:lpstr>Savon</vt:lpstr>
      <vt:lpstr>كابوس السمنة</vt:lpstr>
      <vt:lpstr>ما هو كابوس السمنة في المجتمع؟</vt:lpstr>
      <vt:lpstr>هل السمنة مشكلة نفسية؟</vt:lpstr>
      <vt:lpstr> ما هي أسباب السمنة؟</vt:lpstr>
      <vt:lpstr>ما هي عواقب السمنة على صحة الشخص؟</vt:lpstr>
      <vt:lpstr> ما هي طرق التخلص من السمنة؟</vt:lpstr>
      <vt:lpstr>المواقع المستخدمة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odeh dababneh</cp:lastModifiedBy>
  <cp:revision>19</cp:revision>
  <dcterms:created xsi:type="dcterms:W3CDTF">2023-04-26T16:07:54Z</dcterms:created>
  <dcterms:modified xsi:type="dcterms:W3CDTF">2023-05-17T17:22:55Z</dcterms:modified>
</cp:coreProperties>
</file>