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40" r:id="rId1"/>
  </p:sldMasterIdLst>
  <p:sldIdLst>
    <p:sldId id="256" r:id="rId2"/>
    <p:sldId id="257" r:id="rId3"/>
    <p:sldId id="260" r:id="rId4"/>
    <p:sldId id="258" r:id="rId5"/>
    <p:sldId id="264" r:id="rId6"/>
    <p:sldId id="259" r:id="rId7"/>
    <p:sldId id="261" r:id="rId8"/>
    <p:sldId id="267"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05A4627-468B-490E-BFB8-0D374DC3BA78}"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1EEC36-3D27-4982-824A-3EE5B873DE5C}" type="slidenum">
              <a:rPr lang="en-US" smtClean="0"/>
              <a:t>‹#›</a:t>
            </a:fld>
            <a:endParaRPr lang="en-US"/>
          </a:p>
        </p:txBody>
      </p:sp>
    </p:spTree>
    <p:extLst>
      <p:ext uri="{BB962C8B-B14F-4D97-AF65-F5344CB8AC3E}">
        <p14:creationId xmlns:p14="http://schemas.microsoft.com/office/powerpoint/2010/main" val="173058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5A4627-468B-490E-BFB8-0D374DC3BA78}"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1EEC36-3D27-4982-824A-3EE5B873DE5C}" type="slidenum">
              <a:rPr lang="en-US" smtClean="0"/>
              <a:t>‹#›</a:t>
            </a:fld>
            <a:endParaRPr lang="en-US"/>
          </a:p>
        </p:txBody>
      </p:sp>
    </p:spTree>
    <p:extLst>
      <p:ext uri="{BB962C8B-B14F-4D97-AF65-F5344CB8AC3E}">
        <p14:creationId xmlns:p14="http://schemas.microsoft.com/office/powerpoint/2010/main" val="238413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5A4627-468B-490E-BFB8-0D374DC3BA78}"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1EEC36-3D27-4982-824A-3EE5B873DE5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37785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5A4627-468B-490E-BFB8-0D374DC3BA78}"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1EEC36-3D27-4982-824A-3EE5B873DE5C}" type="slidenum">
              <a:rPr lang="en-US" smtClean="0"/>
              <a:t>‹#›</a:t>
            </a:fld>
            <a:endParaRPr lang="en-US"/>
          </a:p>
        </p:txBody>
      </p:sp>
    </p:spTree>
    <p:extLst>
      <p:ext uri="{BB962C8B-B14F-4D97-AF65-F5344CB8AC3E}">
        <p14:creationId xmlns:p14="http://schemas.microsoft.com/office/powerpoint/2010/main" val="2124542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5A4627-468B-490E-BFB8-0D374DC3BA78}"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1EEC36-3D27-4982-824A-3EE5B873DE5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260318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5A4627-468B-490E-BFB8-0D374DC3BA78}"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1EEC36-3D27-4982-824A-3EE5B873DE5C}" type="slidenum">
              <a:rPr lang="en-US" smtClean="0"/>
              <a:t>‹#›</a:t>
            </a:fld>
            <a:endParaRPr lang="en-US"/>
          </a:p>
        </p:txBody>
      </p:sp>
    </p:spTree>
    <p:extLst>
      <p:ext uri="{BB962C8B-B14F-4D97-AF65-F5344CB8AC3E}">
        <p14:creationId xmlns:p14="http://schemas.microsoft.com/office/powerpoint/2010/main" val="36635310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5A4627-468B-490E-BFB8-0D374DC3BA78}"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1EEC36-3D27-4982-824A-3EE5B873DE5C}" type="slidenum">
              <a:rPr lang="en-US" smtClean="0"/>
              <a:t>‹#›</a:t>
            </a:fld>
            <a:endParaRPr lang="en-US"/>
          </a:p>
        </p:txBody>
      </p:sp>
    </p:spTree>
    <p:extLst>
      <p:ext uri="{BB962C8B-B14F-4D97-AF65-F5344CB8AC3E}">
        <p14:creationId xmlns:p14="http://schemas.microsoft.com/office/powerpoint/2010/main" val="34629965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5A4627-468B-490E-BFB8-0D374DC3BA78}"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1EEC36-3D27-4982-824A-3EE5B873DE5C}" type="slidenum">
              <a:rPr lang="en-US" smtClean="0"/>
              <a:t>‹#›</a:t>
            </a:fld>
            <a:endParaRPr lang="en-US"/>
          </a:p>
        </p:txBody>
      </p:sp>
    </p:spTree>
    <p:extLst>
      <p:ext uri="{BB962C8B-B14F-4D97-AF65-F5344CB8AC3E}">
        <p14:creationId xmlns:p14="http://schemas.microsoft.com/office/powerpoint/2010/main" val="37454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5A4627-468B-490E-BFB8-0D374DC3BA78}"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1EEC36-3D27-4982-824A-3EE5B873DE5C}" type="slidenum">
              <a:rPr lang="en-US" smtClean="0"/>
              <a:t>‹#›</a:t>
            </a:fld>
            <a:endParaRPr lang="en-US"/>
          </a:p>
        </p:txBody>
      </p:sp>
    </p:spTree>
    <p:extLst>
      <p:ext uri="{BB962C8B-B14F-4D97-AF65-F5344CB8AC3E}">
        <p14:creationId xmlns:p14="http://schemas.microsoft.com/office/powerpoint/2010/main" val="1869564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5A4627-468B-490E-BFB8-0D374DC3BA78}"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1EEC36-3D27-4982-824A-3EE5B873DE5C}" type="slidenum">
              <a:rPr lang="en-US" smtClean="0"/>
              <a:t>‹#›</a:t>
            </a:fld>
            <a:endParaRPr lang="en-US"/>
          </a:p>
        </p:txBody>
      </p:sp>
    </p:spTree>
    <p:extLst>
      <p:ext uri="{BB962C8B-B14F-4D97-AF65-F5344CB8AC3E}">
        <p14:creationId xmlns:p14="http://schemas.microsoft.com/office/powerpoint/2010/main" val="3696190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05A4627-468B-490E-BFB8-0D374DC3BA78}"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1EEC36-3D27-4982-824A-3EE5B873DE5C}" type="slidenum">
              <a:rPr lang="en-US" smtClean="0"/>
              <a:t>‹#›</a:t>
            </a:fld>
            <a:endParaRPr lang="en-US"/>
          </a:p>
        </p:txBody>
      </p:sp>
    </p:spTree>
    <p:extLst>
      <p:ext uri="{BB962C8B-B14F-4D97-AF65-F5344CB8AC3E}">
        <p14:creationId xmlns:p14="http://schemas.microsoft.com/office/powerpoint/2010/main" val="3372258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05A4627-468B-490E-BFB8-0D374DC3BA78}" type="datetimeFigureOut">
              <a:rPr lang="en-US" smtClean="0"/>
              <a:t>5/17/2023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1EEC36-3D27-4982-824A-3EE5B873DE5C}" type="slidenum">
              <a:rPr lang="en-US" smtClean="0"/>
              <a:t>‹#›</a:t>
            </a:fld>
            <a:endParaRPr lang="en-US"/>
          </a:p>
        </p:txBody>
      </p:sp>
    </p:spTree>
    <p:extLst>
      <p:ext uri="{BB962C8B-B14F-4D97-AF65-F5344CB8AC3E}">
        <p14:creationId xmlns:p14="http://schemas.microsoft.com/office/powerpoint/2010/main" val="2151659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05A4627-468B-490E-BFB8-0D374DC3BA78}" type="datetimeFigureOut">
              <a:rPr lang="en-US" smtClean="0"/>
              <a:t>5/17/2023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1EEC36-3D27-4982-824A-3EE5B873DE5C}" type="slidenum">
              <a:rPr lang="en-US" smtClean="0"/>
              <a:t>‹#›</a:t>
            </a:fld>
            <a:endParaRPr lang="en-US"/>
          </a:p>
        </p:txBody>
      </p:sp>
    </p:spTree>
    <p:extLst>
      <p:ext uri="{BB962C8B-B14F-4D97-AF65-F5344CB8AC3E}">
        <p14:creationId xmlns:p14="http://schemas.microsoft.com/office/powerpoint/2010/main" val="425239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5A4627-468B-490E-BFB8-0D374DC3BA78}" type="datetimeFigureOut">
              <a:rPr lang="en-US" smtClean="0"/>
              <a:t>5/17/2023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1EEC36-3D27-4982-824A-3EE5B873DE5C}" type="slidenum">
              <a:rPr lang="en-US" smtClean="0"/>
              <a:t>‹#›</a:t>
            </a:fld>
            <a:endParaRPr lang="en-US"/>
          </a:p>
        </p:txBody>
      </p:sp>
    </p:spTree>
    <p:extLst>
      <p:ext uri="{BB962C8B-B14F-4D97-AF65-F5344CB8AC3E}">
        <p14:creationId xmlns:p14="http://schemas.microsoft.com/office/powerpoint/2010/main" val="3258538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5A4627-468B-490E-BFB8-0D374DC3BA78}"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1EEC36-3D27-4982-824A-3EE5B873DE5C}" type="slidenum">
              <a:rPr lang="en-US" smtClean="0"/>
              <a:t>‹#›</a:t>
            </a:fld>
            <a:endParaRPr lang="en-US"/>
          </a:p>
        </p:txBody>
      </p:sp>
    </p:spTree>
    <p:extLst>
      <p:ext uri="{BB962C8B-B14F-4D97-AF65-F5344CB8AC3E}">
        <p14:creationId xmlns:p14="http://schemas.microsoft.com/office/powerpoint/2010/main" val="447626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1EEC36-3D27-4982-824A-3EE5B873DE5C}" type="slidenum">
              <a:rPr lang="en-US" smtClean="0"/>
              <a:t>‹#›</a:t>
            </a:fld>
            <a:endParaRPr lang="en-US"/>
          </a:p>
        </p:txBody>
      </p:sp>
      <p:sp>
        <p:nvSpPr>
          <p:cNvPr id="5" name="Date Placeholder 4"/>
          <p:cNvSpPr>
            <a:spLocks noGrp="1"/>
          </p:cNvSpPr>
          <p:nvPr>
            <p:ph type="dt" sz="half" idx="10"/>
          </p:nvPr>
        </p:nvSpPr>
        <p:spPr/>
        <p:txBody>
          <a:bodyPr/>
          <a:lstStyle/>
          <a:p>
            <a:fld id="{A05A4627-468B-490E-BFB8-0D374DC3BA78}" type="datetimeFigureOut">
              <a:rPr lang="en-US" smtClean="0"/>
              <a:t>5/17/2023</a:t>
            </a:fld>
            <a:endParaRPr lang="en-US"/>
          </a:p>
        </p:txBody>
      </p:sp>
    </p:spTree>
    <p:extLst>
      <p:ext uri="{BB962C8B-B14F-4D97-AF65-F5344CB8AC3E}">
        <p14:creationId xmlns:p14="http://schemas.microsoft.com/office/powerpoint/2010/main" val="785765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05A4627-468B-490E-BFB8-0D374DC3BA78}" type="datetimeFigureOut">
              <a:rPr lang="en-US" smtClean="0"/>
              <a:t>5/17/2023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F1EEC36-3D27-4982-824A-3EE5B873DE5C}" type="slidenum">
              <a:rPr lang="en-US" smtClean="0"/>
              <a:t>‹#›</a:t>
            </a:fld>
            <a:endParaRPr lang="en-US"/>
          </a:p>
        </p:txBody>
      </p:sp>
    </p:spTree>
    <p:extLst>
      <p:ext uri="{BB962C8B-B14F-4D97-AF65-F5344CB8AC3E}">
        <p14:creationId xmlns:p14="http://schemas.microsoft.com/office/powerpoint/2010/main" val="1642748066"/>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5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dc.gov/healthyweight/effects/index.html" TargetMode="External"/><Relationship Id="rId7" Type="http://schemas.openxmlformats.org/officeDocument/2006/relationships/hyperlink" Target="https://ourworldindata.org/obesity#:~:text=13%25%20of%20adults%20in%20the,of%20energy%20intake%20and%20expenditure" TargetMode="External"/><Relationship Id="rId2" Type="http://schemas.openxmlformats.org/officeDocument/2006/relationships/hyperlink" Target="https://www.nichd.nih.gov/health/topics/obesity/conditioninfo/cause" TargetMode="External"/><Relationship Id="rId1" Type="http://schemas.openxmlformats.org/officeDocument/2006/relationships/slideLayout" Target="../slideLayouts/slideLayout2.xml"/><Relationship Id="rId6" Type="http://schemas.openxmlformats.org/officeDocument/2006/relationships/hyperlink" Target="https://www.iproc.org/2022/1/e36398/" TargetMode="External"/><Relationship Id="rId5" Type="http://schemas.openxmlformats.org/officeDocument/2006/relationships/hyperlink" Target="https://www.who.int/health-topics/obesity#tab=tab_1" TargetMode="External"/><Relationship Id="rId4" Type="http://schemas.openxmlformats.org/officeDocument/2006/relationships/hyperlink" Target="https://www.nhsinform.scot/illnesses-and-conditions/nutritional/obesit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Obesity  </a:t>
            </a:r>
            <a:endParaRPr lang="en-US" dirty="0"/>
          </a:p>
        </p:txBody>
      </p:sp>
      <p:sp>
        <p:nvSpPr>
          <p:cNvPr id="3" name="Subtitle 2"/>
          <p:cNvSpPr>
            <a:spLocks noGrp="1"/>
          </p:cNvSpPr>
          <p:nvPr>
            <p:ph type="subTitle" idx="1"/>
          </p:nvPr>
        </p:nvSpPr>
        <p:spPr/>
        <p:txBody>
          <a:bodyPr/>
          <a:lstStyle/>
          <a:p>
            <a:pPr algn="r"/>
            <a:endParaRPr lang="en-US" dirty="0" smtClean="0"/>
          </a:p>
          <a:p>
            <a:pPr algn="r"/>
            <a:r>
              <a:rPr lang="en-US" dirty="0" smtClean="0"/>
              <a:t>By:Asim/</a:t>
            </a:r>
            <a:r>
              <a:rPr lang="en-US" dirty="0" err="1" smtClean="0"/>
              <a:t>Sanad</a:t>
            </a:r>
            <a:r>
              <a:rPr lang="en-US" dirty="0" smtClean="0"/>
              <a:t>/</a:t>
            </a:r>
            <a:r>
              <a:rPr lang="en-US" dirty="0" err="1" smtClean="0"/>
              <a:t>Yazan</a:t>
            </a:r>
            <a:r>
              <a:rPr lang="en-US" dirty="0" smtClean="0"/>
              <a:t>/Ghazi</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9924" y="414866"/>
            <a:ext cx="5693077" cy="3743198"/>
          </a:xfrm>
          <a:prstGeom prst="rect">
            <a:avLst/>
          </a:prstGeom>
        </p:spPr>
      </p:pic>
    </p:spTree>
    <p:extLst>
      <p:ext uri="{BB962C8B-B14F-4D97-AF65-F5344CB8AC3E}">
        <p14:creationId xmlns:p14="http://schemas.microsoft.com/office/powerpoint/2010/main" val="2518865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obesity?</a:t>
            </a:r>
            <a:endParaRPr lang="en-US" dirty="0"/>
          </a:p>
        </p:txBody>
      </p:sp>
      <p:sp>
        <p:nvSpPr>
          <p:cNvPr id="3" name="Content Placeholder 2"/>
          <p:cNvSpPr>
            <a:spLocks noGrp="1"/>
          </p:cNvSpPr>
          <p:nvPr>
            <p:ph idx="1"/>
          </p:nvPr>
        </p:nvSpPr>
        <p:spPr/>
        <p:txBody>
          <a:bodyPr/>
          <a:lstStyle/>
          <a:p>
            <a:r>
              <a:rPr lang="en-US" dirty="0"/>
              <a:t>obesity </a:t>
            </a:r>
            <a:r>
              <a:rPr lang="en-US" dirty="0" smtClean="0"/>
              <a:t>is </a:t>
            </a:r>
            <a:r>
              <a:rPr lang="en-US" dirty="0"/>
              <a:t>defined as abnormal or excessive fat accumulation that presents a risk to health</a:t>
            </a:r>
            <a:r>
              <a:rPr lang="en-US" dirty="0" smtClean="0"/>
              <a:t>.</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9468" y="3031054"/>
            <a:ext cx="5455265" cy="3632297"/>
          </a:xfrm>
          <a:prstGeom prst="rect">
            <a:avLst/>
          </a:prstGeom>
        </p:spPr>
      </p:pic>
    </p:spTree>
    <p:extLst>
      <p:ext uri="{BB962C8B-B14F-4D97-AF65-F5344CB8AC3E}">
        <p14:creationId xmlns:p14="http://schemas.microsoft.com/office/powerpoint/2010/main" val="2104889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of obesity </a:t>
            </a:r>
            <a:endParaRPr lang="en-US" dirty="0"/>
          </a:p>
        </p:txBody>
      </p:sp>
      <p:sp>
        <p:nvSpPr>
          <p:cNvPr id="3" name="Content Placeholder 2"/>
          <p:cNvSpPr>
            <a:spLocks noGrp="1"/>
          </p:cNvSpPr>
          <p:nvPr>
            <p:ph idx="1"/>
          </p:nvPr>
        </p:nvSpPr>
        <p:spPr/>
        <p:txBody>
          <a:bodyPr>
            <a:normAutofit/>
          </a:bodyPr>
          <a:lstStyle/>
          <a:p>
            <a:r>
              <a:rPr lang="en-US" dirty="0"/>
              <a:t>breathlessness</a:t>
            </a:r>
          </a:p>
          <a:p>
            <a:r>
              <a:rPr lang="en-US" dirty="0"/>
              <a:t>increased sweating</a:t>
            </a:r>
          </a:p>
          <a:p>
            <a:r>
              <a:rPr lang="en-US" dirty="0"/>
              <a:t>snoring</a:t>
            </a:r>
          </a:p>
          <a:p>
            <a:r>
              <a:rPr lang="en-US" dirty="0"/>
              <a:t>difficulty doing physical activity</a:t>
            </a:r>
          </a:p>
          <a:p>
            <a:r>
              <a:rPr lang="en-US" dirty="0"/>
              <a:t>often feeling very tired</a:t>
            </a:r>
          </a:p>
          <a:p>
            <a:r>
              <a:rPr lang="en-US" dirty="0"/>
              <a:t>joint and back pain</a:t>
            </a:r>
          </a:p>
          <a:p>
            <a:r>
              <a:rPr lang="en-US" dirty="0"/>
              <a:t>low confidence and self-esteem</a:t>
            </a:r>
          </a:p>
          <a:p>
            <a:r>
              <a:rPr lang="en-US" dirty="0"/>
              <a:t>feeling isolated</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28166" y="674447"/>
            <a:ext cx="3865365" cy="2742096"/>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28166" y="3529803"/>
            <a:ext cx="4110567" cy="2741748"/>
          </a:xfrm>
          <a:prstGeom prst="rect">
            <a:avLst/>
          </a:prstGeom>
        </p:spPr>
      </p:pic>
    </p:spTree>
    <p:extLst>
      <p:ext uri="{BB962C8B-B14F-4D97-AF65-F5344CB8AC3E}">
        <p14:creationId xmlns:p14="http://schemas.microsoft.com/office/powerpoint/2010/main" val="4286658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obesity</a:t>
            </a:r>
            <a:endParaRPr lang="en-US" dirty="0"/>
          </a:p>
        </p:txBody>
      </p:sp>
      <p:sp>
        <p:nvSpPr>
          <p:cNvPr id="3" name="Content Placeholder 2"/>
          <p:cNvSpPr>
            <a:spLocks noGrp="1"/>
          </p:cNvSpPr>
          <p:nvPr>
            <p:ph idx="1"/>
          </p:nvPr>
        </p:nvSpPr>
        <p:spPr/>
        <p:txBody>
          <a:bodyPr>
            <a:normAutofit/>
          </a:bodyPr>
          <a:lstStyle/>
          <a:p>
            <a:r>
              <a:rPr lang="en-US" dirty="0"/>
              <a:t>Several factors can play a role in gaining and retaining excess weight. These include diet, lack of exercise, environmental factors, and </a:t>
            </a:r>
            <a:r>
              <a:rPr lang="en-US" dirty="0" smtClean="0"/>
              <a:t>genetics</a:t>
            </a:r>
            <a:r>
              <a:rPr lang="en-US" dirty="0" smtClean="0"/>
              <a:t>, there are several factors that can cause obesity;</a:t>
            </a:r>
            <a:endParaRPr lang="en-US" dirty="0" smtClean="0"/>
          </a:p>
          <a:p>
            <a:r>
              <a:rPr lang="en-US" b="1" dirty="0"/>
              <a:t>Environment</a:t>
            </a:r>
          </a:p>
          <a:p>
            <a:r>
              <a:rPr lang="en-US" dirty="0"/>
              <a:t>The world around us influences our ability to maintain a healthy weight. For example:</a:t>
            </a:r>
          </a:p>
          <a:p>
            <a:r>
              <a:rPr lang="en-US" dirty="0"/>
              <a:t>Not having area parks, sidewalks, and affordable gyms makes it hard for people to be physically active.</a:t>
            </a:r>
          </a:p>
          <a:p>
            <a:r>
              <a:rPr lang="en-US" dirty="0" smtClean="0"/>
              <a:t>Food </a:t>
            </a:r>
            <a:r>
              <a:rPr lang="en-US" dirty="0"/>
              <a:t>advertising encourages people to buy unhealthy foods, such as high-fat snacks and sugary drinks.</a:t>
            </a:r>
          </a:p>
          <a:p>
            <a:endParaRPr lang="en-US" dirty="0"/>
          </a:p>
        </p:txBody>
      </p:sp>
      <p:pic>
        <p:nvPicPr>
          <p:cNvPr id="1026" name="Picture 2" descr="What Causes Obesity Anyway? External and Internal Caus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74002" y="2160589"/>
            <a:ext cx="2265891" cy="22658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4287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b="1" dirty="0"/>
              <a:t>Genetics</a:t>
            </a:r>
          </a:p>
          <a:p>
            <a:r>
              <a:rPr lang="en-US" dirty="0"/>
              <a:t>Research shows that genetics plays a role in obesity. Genes can directly cause </a:t>
            </a:r>
            <a:r>
              <a:rPr lang="en-US" dirty="0" smtClean="0"/>
              <a:t>obesity.</a:t>
            </a:r>
            <a:endParaRPr lang="en-US" dirty="0"/>
          </a:p>
          <a:p>
            <a:r>
              <a:rPr lang="en-US" b="1" dirty="0"/>
              <a:t>Health Conditions and Medications</a:t>
            </a:r>
          </a:p>
          <a:p>
            <a:r>
              <a:rPr lang="en-US" dirty="0"/>
              <a:t>Some hormone problems may cause overweight and </a:t>
            </a:r>
            <a:r>
              <a:rPr lang="en-US" dirty="0" smtClean="0"/>
              <a:t>obesity.</a:t>
            </a:r>
          </a:p>
          <a:p>
            <a:r>
              <a:rPr lang="en-US" dirty="0" smtClean="0"/>
              <a:t>Certain </a:t>
            </a:r>
            <a:r>
              <a:rPr lang="en-US" dirty="0"/>
              <a:t>medicines also may cause weight gain, including some corticosteroids, antidepressants, and seizure medicines.</a:t>
            </a:r>
          </a:p>
          <a:p>
            <a:r>
              <a:rPr lang="en-US" b="1" dirty="0"/>
              <a:t>Stress, Emotional Factors, and Poor Sleep</a:t>
            </a:r>
          </a:p>
          <a:p>
            <a:r>
              <a:rPr lang="en-US" dirty="0"/>
              <a:t>Some people eat more than usual when they are bored, angry, upset, or stressed.</a:t>
            </a:r>
          </a:p>
          <a:p>
            <a:r>
              <a:rPr lang="en-US" dirty="0"/>
              <a:t>Studies also have found that the less people sleep, the more likely they are to have overweight or obesity. This is partly because hormones that are released during sleep help control appetite and the body’s use of energy.</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37601" y="873820"/>
            <a:ext cx="3454400" cy="3795776"/>
          </a:xfrm>
          <a:prstGeom prst="rect">
            <a:avLst/>
          </a:prstGeom>
        </p:spPr>
      </p:pic>
    </p:spTree>
    <p:extLst>
      <p:ext uri="{BB962C8B-B14F-4D97-AF65-F5344CB8AC3E}">
        <p14:creationId xmlns:p14="http://schemas.microsoft.com/office/powerpoint/2010/main" val="1598378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of obesity   </a:t>
            </a:r>
            <a:endParaRPr lang="en-US" dirty="0"/>
          </a:p>
        </p:txBody>
      </p:sp>
      <p:sp>
        <p:nvSpPr>
          <p:cNvPr id="3" name="Content Placeholder 2"/>
          <p:cNvSpPr>
            <a:spLocks noGrp="1"/>
          </p:cNvSpPr>
          <p:nvPr>
            <p:ph idx="1"/>
          </p:nvPr>
        </p:nvSpPr>
        <p:spPr/>
        <p:txBody>
          <a:bodyPr>
            <a:normAutofit/>
          </a:bodyPr>
          <a:lstStyle/>
          <a:p>
            <a:r>
              <a:rPr lang="en-US" dirty="0"/>
              <a:t>Death</a:t>
            </a:r>
          </a:p>
          <a:p>
            <a:r>
              <a:rPr lang="en-US" dirty="0"/>
              <a:t>High blood pressure</a:t>
            </a:r>
          </a:p>
          <a:p>
            <a:r>
              <a:rPr lang="en-US" dirty="0"/>
              <a:t>Type 2 diabetes.</a:t>
            </a:r>
          </a:p>
          <a:p>
            <a:r>
              <a:rPr lang="en-US" dirty="0"/>
              <a:t>Coronary heart disease.</a:t>
            </a:r>
          </a:p>
          <a:p>
            <a:r>
              <a:rPr lang="en-US" dirty="0"/>
              <a:t>Stroke.</a:t>
            </a:r>
          </a:p>
          <a:p>
            <a:r>
              <a:rPr lang="en-US" dirty="0"/>
              <a:t>Gallbladder disease.</a:t>
            </a:r>
          </a:p>
          <a:p>
            <a:r>
              <a:rPr lang="en-US" dirty="0" smtClean="0"/>
              <a:t>Sleep </a:t>
            </a:r>
            <a:r>
              <a:rPr lang="en-US" dirty="0"/>
              <a:t>apnea and breathing problems.</a:t>
            </a:r>
          </a:p>
          <a:p>
            <a:r>
              <a:rPr lang="en-US" dirty="0" smtClean="0"/>
              <a:t>Mental </a:t>
            </a:r>
            <a:r>
              <a:rPr lang="en-US" dirty="0"/>
              <a:t>illness such as clinical depression, anxiety, and other mental </a:t>
            </a:r>
            <a:r>
              <a:rPr lang="en-US" dirty="0" smtClean="0"/>
              <a:t>disorders</a:t>
            </a:r>
            <a:endParaRPr lang="en-US" dirty="0"/>
          </a:p>
          <a:p>
            <a:r>
              <a:rPr lang="en-US" dirty="0"/>
              <a:t>Body pain and difficulty with physical functioning</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21449" y="1270000"/>
            <a:ext cx="3513282" cy="2587053"/>
          </a:xfrm>
          <a:prstGeom prst="rect">
            <a:avLst/>
          </a:prstGeom>
        </p:spPr>
      </p:pic>
    </p:spTree>
    <p:extLst>
      <p:ext uri="{BB962C8B-B14F-4D97-AF65-F5344CB8AC3E}">
        <p14:creationId xmlns:p14="http://schemas.microsoft.com/office/powerpoint/2010/main" val="1575367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51933"/>
            <a:ext cx="8596668" cy="1320800"/>
          </a:xfrm>
        </p:spPr>
        <p:txBody>
          <a:bodyPr/>
          <a:lstStyle/>
          <a:p>
            <a:r>
              <a:rPr lang="en-US" dirty="0" smtClean="0"/>
              <a:t>Solutions for obesity/</a:t>
            </a:r>
            <a:r>
              <a:rPr lang="en-US" dirty="0"/>
              <a:t>Treating obesity</a:t>
            </a:r>
            <a:br>
              <a:rPr lang="en-US" dirty="0"/>
            </a:br>
            <a:endParaRPr lang="en-US" dirty="0"/>
          </a:p>
        </p:txBody>
      </p:sp>
      <p:sp>
        <p:nvSpPr>
          <p:cNvPr id="3" name="Content Placeholder 2"/>
          <p:cNvSpPr>
            <a:spLocks noGrp="1"/>
          </p:cNvSpPr>
          <p:nvPr>
            <p:ph idx="1"/>
          </p:nvPr>
        </p:nvSpPr>
        <p:spPr/>
        <p:txBody>
          <a:bodyPr>
            <a:normAutofit/>
          </a:bodyPr>
          <a:lstStyle/>
          <a:p>
            <a:r>
              <a:rPr lang="en-US" dirty="0"/>
              <a:t>The best way to treat obesity is to eat a healthy, reduced-calorie diet and exercise regularly. To do this you should:</a:t>
            </a:r>
          </a:p>
          <a:p>
            <a:r>
              <a:rPr lang="en-US" dirty="0"/>
              <a:t>eat a balanced, calorie-controlled </a:t>
            </a:r>
            <a:r>
              <a:rPr lang="en-US" dirty="0" smtClean="0"/>
              <a:t>diet.</a:t>
            </a:r>
            <a:endParaRPr lang="en-US" dirty="0"/>
          </a:p>
          <a:p>
            <a:r>
              <a:rPr lang="en-US" dirty="0" smtClean="0"/>
              <a:t>take </a:t>
            </a:r>
            <a:r>
              <a:rPr lang="en-US" dirty="0"/>
              <a:t>up activities such as fast</a:t>
            </a:r>
            <a:r>
              <a:rPr lang="en-US" u="sng" dirty="0"/>
              <a:t> </a:t>
            </a:r>
            <a:r>
              <a:rPr lang="en-US" dirty="0"/>
              <a:t>walking, jogging, swimming </a:t>
            </a:r>
            <a:r>
              <a:rPr lang="en-US" dirty="0" smtClean="0"/>
              <a:t>or other sports for two-and-a-half </a:t>
            </a:r>
            <a:r>
              <a:rPr lang="en-US" dirty="0"/>
              <a:t>to five </a:t>
            </a:r>
            <a:r>
              <a:rPr lang="en-US" dirty="0" smtClean="0"/>
              <a:t>hours </a:t>
            </a:r>
            <a:r>
              <a:rPr lang="en-US" dirty="0"/>
              <a:t>a </a:t>
            </a:r>
            <a:r>
              <a:rPr lang="en-US" dirty="0" smtClean="0"/>
              <a:t>week.</a:t>
            </a:r>
            <a:endParaRPr lang="en-US" dirty="0"/>
          </a:p>
          <a:p>
            <a:r>
              <a:rPr lang="en-US" dirty="0"/>
              <a:t>eat slowly and avoid situations where you know you could be tempted to </a:t>
            </a:r>
            <a:r>
              <a:rPr lang="en-US" dirty="0" smtClean="0"/>
              <a:t>overeat.</a:t>
            </a:r>
            <a:endParaRPr lang="en-US" dirty="0"/>
          </a:p>
          <a:p>
            <a:r>
              <a:rPr lang="en-US" dirty="0" smtClean="0"/>
              <a:t>a </a:t>
            </a:r>
            <a:r>
              <a:rPr lang="en-US" dirty="0"/>
              <a:t>medication called </a:t>
            </a:r>
            <a:r>
              <a:rPr lang="en-US" dirty="0" err="1"/>
              <a:t>orlistat</a:t>
            </a:r>
            <a:r>
              <a:rPr lang="en-US" dirty="0"/>
              <a:t> may be recommended. If taken correctly, this medication works by reducing the amount of fat you absorb during digestion. </a:t>
            </a:r>
            <a:endParaRPr lang="en-US" dirty="0" smtClean="0"/>
          </a:p>
          <a:p>
            <a:r>
              <a:rPr lang="en-US" dirty="0" smtClean="0"/>
              <a:t>In </a:t>
            </a:r>
            <a:r>
              <a:rPr lang="en-US" dirty="0"/>
              <a:t>rare cases, weight loss surgery may be recommended.</a:t>
            </a:r>
          </a:p>
          <a:p>
            <a:endParaRPr lang="en-US" dirty="0"/>
          </a:p>
        </p:txBody>
      </p:sp>
      <p:pic>
        <p:nvPicPr>
          <p:cNvPr id="3074" name="Picture 2" descr="Childhood Obesity – MHM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7175" y="1543329"/>
            <a:ext cx="2981325" cy="4562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1039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 about obesity in Jordan/nationally </a:t>
            </a:r>
            <a:endParaRPr lang="en-US" dirty="0"/>
          </a:p>
        </p:txBody>
      </p:sp>
      <p:sp>
        <p:nvSpPr>
          <p:cNvPr id="3" name="Content Placeholder 2"/>
          <p:cNvSpPr>
            <a:spLocks noGrp="1"/>
          </p:cNvSpPr>
          <p:nvPr>
            <p:ph idx="1"/>
          </p:nvPr>
        </p:nvSpPr>
        <p:spPr/>
        <p:txBody>
          <a:bodyPr>
            <a:normAutofit/>
          </a:bodyPr>
          <a:lstStyle/>
          <a:p>
            <a:r>
              <a:rPr lang="en-US" b="1" u="sng" dirty="0" smtClean="0"/>
              <a:t>Nationally </a:t>
            </a:r>
          </a:p>
          <a:p>
            <a:r>
              <a:rPr lang="en-US" dirty="0"/>
              <a:t>13% of adults in the world are obese. 39% of adults in the world are overweight. One-in-five children and adolescents, globally, are overweight.</a:t>
            </a:r>
            <a:endParaRPr lang="en-US" dirty="0" smtClean="0"/>
          </a:p>
          <a:p>
            <a:r>
              <a:rPr lang="en-US" dirty="0" smtClean="0"/>
              <a:t>America </a:t>
            </a:r>
            <a:r>
              <a:rPr lang="en-US" dirty="0"/>
              <a:t>is the heaviest nation in the </a:t>
            </a:r>
            <a:r>
              <a:rPr lang="en-US" dirty="0" smtClean="0"/>
              <a:t>world.</a:t>
            </a:r>
          </a:p>
          <a:p>
            <a:r>
              <a:rPr lang="en-US" b="1" u="sng" dirty="0" smtClean="0"/>
              <a:t>Jordan</a:t>
            </a:r>
            <a:endParaRPr lang="en-US" b="1" u="sng" dirty="0"/>
          </a:p>
          <a:p>
            <a:r>
              <a:rPr lang="en-US" dirty="0"/>
              <a:t>the age-standardized prevalence of obesity was 60.4% in men and 75.6% in women</a:t>
            </a:r>
            <a:r>
              <a:rPr lang="en-US" dirty="0" smtClean="0"/>
              <a:t>.</a:t>
            </a:r>
          </a:p>
          <a:p>
            <a:r>
              <a:rPr lang="en-US" dirty="0"/>
              <a:t> Jordan ranks fourth in the Arab world and 23rd globally for obesity among men, at 29.17 percent of the male population</a:t>
            </a:r>
            <a:endParaRPr lang="en-US" dirty="0"/>
          </a:p>
        </p:txBody>
      </p:sp>
    </p:spTree>
    <p:extLst>
      <p:ext uri="{BB962C8B-B14F-4D97-AF65-F5344CB8AC3E}">
        <p14:creationId xmlns:p14="http://schemas.microsoft.com/office/powerpoint/2010/main" val="49102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a:t>U.S. Department of Health and Human Services. (</a:t>
            </a:r>
            <a:r>
              <a:rPr lang="en-US" dirty="0" err="1"/>
              <a:t>n.d.</a:t>
            </a:r>
            <a:r>
              <a:rPr lang="en-US" dirty="0"/>
              <a:t>). </a:t>
            </a:r>
            <a:r>
              <a:rPr lang="en-US" i="1" dirty="0"/>
              <a:t>What causes obesity &amp; overweight?</a:t>
            </a:r>
            <a:r>
              <a:rPr lang="en-US" dirty="0"/>
              <a:t>. Eunice Kennedy Shriver National Institute of Child Health and Human Development</a:t>
            </a:r>
            <a:r>
              <a:rPr lang="en-US" dirty="0" smtClean="0"/>
              <a:t>. </a:t>
            </a:r>
            <a:r>
              <a:rPr lang="en-US" dirty="0">
                <a:hlinkClick r:id="rId2"/>
              </a:rPr>
              <a:t>https://</a:t>
            </a:r>
            <a:r>
              <a:rPr lang="en-US" dirty="0" smtClean="0">
                <a:hlinkClick r:id="rId2"/>
              </a:rPr>
              <a:t>www.nichd.nih.gov/health/topics/obesity/conditioninfo/cause</a:t>
            </a:r>
            <a:endParaRPr lang="en-US" dirty="0" smtClean="0"/>
          </a:p>
          <a:p>
            <a:r>
              <a:rPr lang="en-US" dirty="0"/>
              <a:t>Centers for Disease Control and Prevention. (2022, September 24). </a:t>
            </a:r>
            <a:r>
              <a:rPr lang="en-US" i="1" dirty="0"/>
              <a:t>Health effects of overweight and obesity</a:t>
            </a:r>
            <a:r>
              <a:rPr lang="en-US" dirty="0"/>
              <a:t>. Centers for Disease Control and Prevention. </a:t>
            </a:r>
            <a:r>
              <a:rPr lang="en-US" dirty="0">
                <a:hlinkClick r:id="rId3"/>
              </a:rPr>
              <a:t>https://</a:t>
            </a:r>
            <a:r>
              <a:rPr lang="en-US" dirty="0" smtClean="0">
                <a:hlinkClick r:id="rId3"/>
              </a:rPr>
              <a:t>www.cdc.gov/healthyweight/effects/index.html</a:t>
            </a:r>
            <a:endParaRPr lang="en-US" dirty="0"/>
          </a:p>
          <a:p>
            <a:r>
              <a:rPr lang="en-US" i="1" dirty="0" smtClean="0"/>
              <a:t>Obesity </a:t>
            </a:r>
            <a:r>
              <a:rPr lang="en-US" i="1" dirty="0"/>
              <a:t>causes and treatments</a:t>
            </a:r>
            <a:r>
              <a:rPr lang="en-US" dirty="0"/>
              <a:t>. causes &amp; treatments - Illnesses &amp; conditions | NHS inform. (</a:t>
            </a:r>
            <a:r>
              <a:rPr lang="en-US" dirty="0" err="1"/>
              <a:t>n.d.</a:t>
            </a:r>
            <a:r>
              <a:rPr lang="en-US" dirty="0"/>
              <a:t>). </a:t>
            </a:r>
            <a:r>
              <a:rPr lang="en-US" dirty="0">
                <a:hlinkClick r:id="rId4"/>
              </a:rPr>
              <a:t>https://</a:t>
            </a:r>
            <a:r>
              <a:rPr lang="en-US" dirty="0" smtClean="0">
                <a:hlinkClick r:id="rId4"/>
              </a:rPr>
              <a:t>www.nhsinform.scot/illnesses-and-conditions/nutritional/obesity</a:t>
            </a:r>
            <a:endParaRPr lang="en-US" dirty="0" smtClean="0"/>
          </a:p>
          <a:p>
            <a:r>
              <a:rPr lang="en-US" dirty="0"/>
              <a:t>World Health Organization. (</a:t>
            </a:r>
            <a:r>
              <a:rPr lang="en-US" dirty="0" err="1"/>
              <a:t>n.d.</a:t>
            </a:r>
            <a:r>
              <a:rPr lang="en-US" dirty="0"/>
              <a:t>). </a:t>
            </a:r>
            <a:r>
              <a:rPr lang="en-US" i="1" dirty="0"/>
              <a:t>Obesity</a:t>
            </a:r>
            <a:r>
              <a:rPr lang="en-US" dirty="0"/>
              <a:t>. World Health Organization. </a:t>
            </a:r>
            <a:r>
              <a:rPr lang="en-US" dirty="0">
                <a:hlinkClick r:id="rId5"/>
              </a:rPr>
              <a:t>https://</a:t>
            </a:r>
            <a:r>
              <a:rPr lang="en-US" dirty="0" smtClean="0">
                <a:hlinkClick r:id="rId5"/>
              </a:rPr>
              <a:t>www.who.int/health-topics/obesity#tab=tab_1</a:t>
            </a:r>
            <a:endParaRPr lang="en-US" dirty="0" smtClean="0"/>
          </a:p>
          <a:p>
            <a:r>
              <a:rPr lang="en-US" dirty="0" smtClean="0"/>
              <a:t> </a:t>
            </a:r>
            <a:r>
              <a:rPr lang="en-US" dirty="0" err="1"/>
              <a:t>Hadidi</a:t>
            </a:r>
            <a:r>
              <a:rPr lang="en-US" dirty="0"/>
              <a:t>, A. A., Health, J. M. of, &amp; </a:t>
            </a:r>
            <a:r>
              <a:rPr lang="en-US" dirty="0" err="1"/>
              <a:t>Hadidi</a:t>
            </a:r>
            <a:r>
              <a:rPr lang="en-US" dirty="0"/>
              <a:t>, C. A. A. (</a:t>
            </a:r>
            <a:r>
              <a:rPr lang="en-US" dirty="0" err="1"/>
              <a:t>n.d.</a:t>
            </a:r>
            <a:r>
              <a:rPr lang="en-US" dirty="0"/>
              <a:t>). </a:t>
            </a:r>
            <a:r>
              <a:rPr lang="en-US" i="1" dirty="0"/>
              <a:t>Prevalence of obesity among adults in Jordan: National survey</a:t>
            </a:r>
            <a:r>
              <a:rPr lang="en-US" dirty="0"/>
              <a:t>. </a:t>
            </a:r>
            <a:r>
              <a:rPr lang="en-US" dirty="0" err="1"/>
              <a:t>Iproceedings</a:t>
            </a:r>
            <a:r>
              <a:rPr lang="en-US" dirty="0"/>
              <a:t>. </a:t>
            </a:r>
            <a:r>
              <a:rPr lang="en-US" dirty="0">
                <a:hlinkClick r:id="rId6"/>
              </a:rPr>
              <a:t>https://www.iproc.org/2022/1/e36398</a:t>
            </a:r>
            <a:r>
              <a:rPr lang="en-US" dirty="0" smtClean="0">
                <a:hlinkClick r:id="rId6"/>
              </a:rPr>
              <a:t>/</a:t>
            </a:r>
            <a:endParaRPr lang="en-US" dirty="0" smtClean="0"/>
          </a:p>
          <a:p>
            <a:r>
              <a:rPr lang="en-US" dirty="0" smtClean="0"/>
              <a:t>  </a:t>
            </a:r>
            <a:r>
              <a:rPr lang="en-US" dirty="0"/>
              <a:t>Ritchie, H., &amp; </a:t>
            </a:r>
            <a:r>
              <a:rPr lang="en-US" dirty="0" err="1"/>
              <a:t>Roser</a:t>
            </a:r>
            <a:r>
              <a:rPr lang="en-US" dirty="0"/>
              <a:t>, M. (2017, August 11). </a:t>
            </a:r>
            <a:r>
              <a:rPr lang="en-US" i="1" dirty="0"/>
              <a:t>Obesity</a:t>
            </a:r>
            <a:r>
              <a:rPr lang="en-US" dirty="0"/>
              <a:t>. Our World in Data. </a:t>
            </a:r>
            <a:r>
              <a:rPr lang="en-US" dirty="0">
                <a:hlinkClick r:id="rId7"/>
              </a:rPr>
              <a:t>https://ourworldindata.org/obesity#:~:text=13%25%20of%20adults%20in%20the,of%20energy%20intake%20and%20expenditure</a:t>
            </a:r>
            <a:r>
              <a:rPr lang="en-US" dirty="0" smtClean="0"/>
              <a:t>. </a:t>
            </a:r>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24061914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150</TotalTime>
  <Words>518</Words>
  <Application>Microsoft Office PowerPoint</Application>
  <PresentationFormat>Widescreen</PresentationFormat>
  <Paragraphs>62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Obesity  </vt:lpstr>
      <vt:lpstr>Definition of obesity?</vt:lpstr>
      <vt:lpstr>Problems of obesity </vt:lpstr>
      <vt:lpstr>Causes of obesity</vt:lpstr>
      <vt:lpstr>PowerPoint Presentation</vt:lpstr>
      <vt:lpstr>Consequences of obesity   </vt:lpstr>
      <vt:lpstr>Solutions for obesity/Treating obesity </vt:lpstr>
      <vt:lpstr>Facts about obesity in Jordan/nationally </vt:lpstr>
      <vt:lpstr>citation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Obesity</dc:title>
  <dc:creator>windows</dc:creator>
  <cp:lastModifiedBy>windows</cp:lastModifiedBy>
  <cp:revision>15</cp:revision>
  <dcterms:created xsi:type="dcterms:W3CDTF">2023-05-03T15:20:52Z</dcterms:created>
  <dcterms:modified xsi:type="dcterms:W3CDTF">2023-05-17T16:30:33Z</dcterms:modified>
</cp:coreProperties>
</file>