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1"/>
  </p:sldMasterIdLst>
  <p:sldIdLst>
    <p:sldId id="256" r:id="rId2"/>
    <p:sldId id="259" r:id="rId3"/>
    <p:sldId id="264" r:id="rId4"/>
    <p:sldId id="260" r:id="rId5"/>
    <p:sldId id="267" r:id="rId6"/>
    <p:sldId id="266" r:id="rId7"/>
    <p:sldId id="268" r:id="rId8"/>
    <p:sldId id="262" r:id="rId9"/>
    <p:sldId id="26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74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0596372B-159D-4C52-BBF8-86B57E6861AA}" type="datetimeFigureOut">
              <a:rPr lang="en-US" smtClean="0"/>
              <a:t>5/17/2023</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9C158FA7-8243-49C3-B13A-A76A7AB59B1E}" type="slidenum">
              <a:rPr lang="en-US" smtClean="0"/>
              <a:t>‹#›</a:t>
            </a:fld>
            <a:endParaRPr lang="en-US"/>
          </a:p>
        </p:txBody>
      </p:sp>
    </p:spTree>
    <p:extLst>
      <p:ext uri="{BB962C8B-B14F-4D97-AF65-F5344CB8AC3E}">
        <p14:creationId xmlns:p14="http://schemas.microsoft.com/office/powerpoint/2010/main" val="11669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96372B-159D-4C52-BBF8-86B57E6861AA}"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417265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0596372B-159D-4C52-BBF8-86B57E6861AA}" type="datetimeFigureOut">
              <a:rPr lang="en-US" smtClean="0"/>
              <a:t>5/17/2023</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9C158FA7-8243-49C3-B13A-A76A7AB59B1E}" type="slidenum">
              <a:rPr lang="en-US" smtClean="0"/>
              <a:t>‹#›</a:t>
            </a:fld>
            <a:endParaRPr lang="en-US"/>
          </a:p>
        </p:txBody>
      </p:sp>
    </p:spTree>
    <p:extLst>
      <p:ext uri="{BB962C8B-B14F-4D97-AF65-F5344CB8AC3E}">
        <p14:creationId xmlns:p14="http://schemas.microsoft.com/office/powerpoint/2010/main" val="2578515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96372B-159D-4C52-BBF8-86B57E6861AA}"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268853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96372B-159D-4C52-BBF8-86B57E6861AA}"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16543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596372B-159D-4C52-BBF8-86B57E6861AA}" type="datetimeFigureOut">
              <a:rPr lang="en-US" smtClean="0"/>
              <a:t>5/17/2023</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9C158FA7-8243-49C3-B13A-A76A7AB59B1E}" type="slidenum">
              <a:rPr lang="en-US" smtClean="0"/>
              <a:t>‹#›</a:t>
            </a:fld>
            <a:endParaRPr lang="en-US"/>
          </a:p>
        </p:txBody>
      </p:sp>
    </p:spTree>
    <p:extLst>
      <p:ext uri="{BB962C8B-B14F-4D97-AF65-F5344CB8AC3E}">
        <p14:creationId xmlns:p14="http://schemas.microsoft.com/office/powerpoint/2010/main" val="4191718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96372B-159D-4C52-BBF8-86B57E6861AA}"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136929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96372B-159D-4C52-BBF8-86B57E6861AA}" type="datetimeFigureOut">
              <a:rPr lang="en-US" smtClean="0"/>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108969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96372B-159D-4C52-BBF8-86B57E6861AA}" type="datetimeFigureOut">
              <a:rPr lang="en-US" smtClean="0"/>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215480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6372B-159D-4C52-BBF8-86B57E6861AA}" type="datetimeFigureOut">
              <a:rPr lang="en-US" smtClean="0"/>
              <a:t>5/17/2023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2981681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0596372B-159D-4C52-BBF8-86B57E6861AA}" type="datetimeFigureOut">
              <a:rPr lang="en-US" smtClean="0"/>
              <a:t>5/17/2023</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9C158FA7-8243-49C3-B13A-A76A7AB59B1E}" type="slidenum">
              <a:rPr lang="en-US" smtClean="0"/>
              <a:t>‹#›</a:t>
            </a:fld>
            <a:endParaRPr lang="en-US"/>
          </a:p>
        </p:txBody>
      </p:sp>
    </p:spTree>
    <p:extLst>
      <p:ext uri="{BB962C8B-B14F-4D97-AF65-F5344CB8AC3E}">
        <p14:creationId xmlns:p14="http://schemas.microsoft.com/office/powerpoint/2010/main" val="4042142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596372B-159D-4C52-BBF8-86B57E6861AA}"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300768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596372B-159D-4C52-BBF8-86B57E6861AA}" type="datetimeFigureOut">
              <a:rPr lang="en-US" smtClean="0"/>
              <a:t>5/17/2023</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9C158FA7-8243-49C3-B13A-A76A7AB59B1E}"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49112772"/>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winkl.co.uk/teaching-wiki/bullyin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55000">
              <a:schemeClr val="accent4">
                <a:lumMod val="60000"/>
                <a:lumOff val="40000"/>
              </a:schemeClr>
            </a:gs>
            <a:gs pos="79000">
              <a:schemeClr val="accent4">
                <a:lumMod val="40000"/>
                <a:lumOff val="60000"/>
              </a:schemeClr>
            </a:gs>
            <a:gs pos="24000">
              <a:srgbClr val="FCDAA2"/>
            </a:gs>
            <a:gs pos="100000">
              <a:schemeClr val="accent2">
                <a:lumMod val="40000"/>
                <a:lumOff val="60000"/>
              </a:schemeClr>
            </a:gs>
          </a:gsLst>
          <a:lin ang="108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2000" cy="6867787"/>
          </a:xfrm>
          <a:prstGeom prst="rect">
            <a:avLst/>
          </a:prstGeom>
        </p:spPr>
      </p:pic>
      <p:sp>
        <p:nvSpPr>
          <p:cNvPr id="2" name="Title 1">
            <a:extLst>
              <a:ext uri="{FF2B5EF4-FFF2-40B4-BE49-F238E27FC236}">
                <a16:creationId xmlns:a16="http://schemas.microsoft.com/office/drawing/2014/main" id="{B1685878-56DB-5163-2213-AA64590E8178}"/>
              </a:ext>
            </a:extLst>
          </p:cNvPr>
          <p:cNvSpPr>
            <a:spLocks noGrp="1"/>
          </p:cNvSpPr>
          <p:nvPr>
            <p:ph type="ctrTitle"/>
          </p:nvPr>
        </p:nvSpPr>
        <p:spPr>
          <a:xfrm>
            <a:off x="1524000" y="406400"/>
            <a:ext cx="9144000" cy="2387600"/>
          </a:xfrm>
        </p:spPr>
        <p:txBody>
          <a:bodyPr>
            <a:normAutofit/>
          </a:bodyPr>
          <a:lstStyle/>
          <a:p>
            <a:pPr algn="ctr"/>
            <a:r>
              <a:rPr lang="en-GB" sz="9600" dirty="0">
                <a:solidFill>
                  <a:schemeClr val="accent6">
                    <a:lumMod val="75000"/>
                  </a:schemeClr>
                </a:solidFill>
                <a:latin typeface="Sylfaen" panose="010A0502050306030303" pitchFamily="18" charset="0"/>
              </a:rPr>
              <a:t>Bullying</a:t>
            </a:r>
            <a:endParaRPr lang="en-US" sz="9600" dirty="0">
              <a:solidFill>
                <a:schemeClr val="accent6">
                  <a:lumMod val="75000"/>
                </a:schemeClr>
              </a:solidFill>
              <a:latin typeface="Sylfaen" panose="010A0502050306030303" pitchFamily="18" charset="0"/>
            </a:endParaRPr>
          </a:p>
        </p:txBody>
      </p:sp>
      <p:sp>
        <p:nvSpPr>
          <p:cNvPr id="3" name="Subtitle 2">
            <a:extLst>
              <a:ext uri="{FF2B5EF4-FFF2-40B4-BE49-F238E27FC236}">
                <a16:creationId xmlns:a16="http://schemas.microsoft.com/office/drawing/2014/main" id="{A17E7B06-D970-AEC8-356E-799B86A6DA25}"/>
              </a:ext>
            </a:extLst>
          </p:cNvPr>
          <p:cNvSpPr>
            <a:spLocks noGrp="1"/>
          </p:cNvSpPr>
          <p:nvPr>
            <p:ph type="subTitle" idx="1"/>
          </p:nvPr>
        </p:nvSpPr>
        <p:spPr>
          <a:xfrm>
            <a:off x="1524000" y="2630818"/>
            <a:ext cx="9144000" cy="1655762"/>
          </a:xfrm>
        </p:spPr>
        <p:txBody>
          <a:bodyPr/>
          <a:lstStyle/>
          <a:p>
            <a:r>
              <a:rPr lang="en-GB" sz="1800" dirty="0">
                <a:solidFill>
                  <a:schemeClr val="accent6">
                    <a:lumMod val="50000"/>
                  </a:schemeClr>
                </a:solidFill>
              </a:rPr>
              <a:t>By: Natalie, Haya, Reena</a:t>
            </a:r>
          </a:p>
          <a:p>
            <a:endParaRPr lang="en-US" dirty="0"/>
          </a:p>
        </p:txBody>
      </p:sp>
      <p:sp>
        <p:nvSpPr>
          <p:cNvPr id="4" name="TextBox 3">
            <a:extLst>
              <a:ext uri="{FF2B5EF4-FFF2-40B4-BE49-F238E27FC236}">
                <a16:creationId xmlns:a16="http://schemas.microsoft.com/office/drawing/2014/main" id="{1C5A34A6-DE6A-27AE-F755-D87735964106}"/>
              </a:ext>
            </a:extLst>
          </p:cNvPr>
          <p:cNvSpPr txBox="1"/>
          <p:nvPr/>
        </p:nvSpPr>
        <p:spPr>
          <a:xfrm>
            <a:off x="516836" y="3220279"/>
            <a:ext cx="8707448" cy="2308324"/>
          </a:xfrm>
          <a:prstGeom prst="rect">
            <a:avLst/>
          </a:prstGeom>
          <a:noFill/>
        </p:spPr>
        <p:txBody>
          <a:bodyPr wrap="none" rtlCol="0">
            <a:spAutoFit/>
          </a:bodyPr>
          <a:lstStyle/>
          <a:p>
            <a:r>
              <a:rPr lang="en-US" dirty="0">
                <a:solidFill>
                  <a:schemeClr val="tx2">
                    <a:lumMod val="75000"/>
                  </a:schemeClr>
                </a:solidFill>
                <a:hlinkClick r:id="rId3"/>
              </a:rPr>
              <a:t>https://www.twinkl.co.uk/teaching-wiki/bullying</a:t>
            </a:r>
            <a:endParaRPr lang="en-US" dirty="0">
              <a:solidFill>
                <a:schemeClr val="tx2">
                  <a:lumMod val="75000"/>
                </a:schemeClr>
              </a:solidFill>
            </a:endParaRPr>
          </a:p>
          <a:p>
            <a:r>
              <a:rPr lang="en-US" dirty="0">
                <a:solidFill>
                  <a:schemeClr val="tx2">
                    <a:lumMod val="75000"/>
                  </a:schemeClr>
                </a:solidFill>
                <a:hlinkClick r:id="rId4"/>
              </a:rPr>
              <a:t>https://www.bullyzero.org.au/statistics-and-figures</a:t>
            </a:r>
            <a:endParaRPr lang="en-US" dirty="0">
              <a:solidFill>
                <a:schemeClr val="tx2">
                  <a:lumMod val="75000"/>
                </a:schemeClr>
              </a:solidFill>
            </a:endParaRPr>
          </a:p>
          <a:p>
            <a:r>
              <a:rPr lang="en-US" dirty="0">
                <a:solidFill>
                  <a:schemeClr val="tx2">
                    <a:lumMod val="75000"/>
                  </a:schemeClr>
                </a:solidFill>
                <a:hlinkClick r:id="rId4"/>
              </a:rPr>
              <a:t>https://newsroom.unsw.edu.au/news/health/kids-autism-spectrum-experience-more-bullying</a:t>
            </a:r>
            <a:endParaRPr lang="en-US" dirty="0">
              <a:solidFill>
                <a:schemeClr val="tx2">
                  <a:lumMod val="75000"/>
                </a:schemeClr>
              </a:solidFill>
            </a:endParaRPr>
          </a:p>
          <a:p>
            <a:r>
              <a:rPr lang="en-US" dirty="0">
                <a:solidFill>
                  <a:schemeClr val="tx2">
                    <a:lumMod val="75000"/>
                  </a:schemeClr>
                </a:solidFill>
                <a:hlinkClick r:id="rId4"/>
              </a:rPr>
              <a:t>https://www.stopbullying.gov/cyberbullying/what-is-it</a:t>
            </a:r>
            <a:endParaRPr lang="en-US" dirty="0">
              <a:solidFill>
                <a:schemeClr val="tx2">
                  <a:lumMod val="75000"/>
                </a:schemeClr>
              </a:solidFill>
            </a:endParaRPr>
          </a:p>
          <a:p>
            <a:r>
              <a:rPr lang="en-US" dirty="0">
                <a:solidFill>
                  <a:schemeClr val="tx2">
                    <a:lumMod val="75000"/>
                  </a:schemeClr>
                </a:solidFill>
                <a:hlinkClick r:id="rId4"/>
              </a:rPr>
              <a:t>https://www.positiveaction.net/blog/social-bullying</a:t>
            </a:r>
            <a:endParaRPr lang="en-US" dirty="0">
              <a:solidFill>
                <a:schemeClr val="tx2">
                  <a:lumMod val="75000"/>
                </a:schemeClr>
              </a:solidFill>
            </a:endParaRPr>
          </a:p>
          <a:p>
            <a:r>
              <a:rPr lang="en-US" dirty="0">
                <a:solidFill>
                  <a:schemeClr val="tx2">
                    <a:lumMod val="75000"/>
                  </a:schemeClr>
                </a:solidFill>
                <a:hlinkClick r:id="rId4"/>
              </a:rPr>
              <a:t>https://www.yourlifeyourvoice.org/Pages/Social-Bullying.aspx</a:t>
            </a:r>
            <a:endParaRPr lang="en-US" dirty="0">
              <a:solidFill>
                <a:schemeClr val="tx2">
                  <a:lumMod val="75000"/>
                </a:schemeClr>
              </a:solidFill>
            </a:endParaRPr>
          </a:p>
          <a:p>
            <a:endParaRPr lang="en-US" dirty="0"/>
          </a:p>
          <a:p>
            <a:endParaRPr lang="en-US" dirty="0"/>
          </a:p>
        </p:txBody>
      </p:sp>
    </p:spTree>
    <p:extLst>
      <p:ext uri="{BB962C8B-B14F-4D97-AF65-F5344CB8AC3E}">
        <p14:creationId xmlns:p14="http://schemas.microsoft.com/office/powerpoint/2010/main" val="1396192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6394"/>
            <a:ext cx="12193057" cy="6870787"/>
          </a:xfrm>
          <a:prstGeom prst="rect">
            <a:avLst/>
          </a:prstGeom>
        </p:spPr>
      </p:pic>
      <p:pic>
        <p:nvPicPr>
          <p:cNvPr id="5" name="Content Placeholder 4">
            <a:extLst>
              <a:ext uri="{FF2B5EF4-FFF2-40B4-BE49-F238E27FC236}">
                <a16:creationId xmlns:a16="http://schemas.microsoft.com/office/drawing/2014/main" id="{298A48CA-D00D-D421-7936-B7E0EC69991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973" b="7698"/>
          <a:stretch/>
        </p:blipFill>
        <p:spPr>
          <a:xfrm>
            <a:off x="292231" y="591661"/>
            <a:ext cx="7334054" cy="5856273"/>
          </a:xfrm>
        </p:spPr>
      </p:pic>
      <p:sp>
        <p:nvSpPr>
          <p:cNvPr id="7" name="TextBox 6">
            <a:extLst>
              <a:ext uri="{FF2B5EF4-FFF2-40B4-BE49-F238E27FC236}">
                <a16:creationId xmlns:a16="http://schemas.microsoft.com/office/drawing/2014/main" id="{A490994F-D3B3-3EEE-BB6B-55ED49D80BB8}"/>
              </a:ext>
            </a:extLst>
          </p:cNvPr>
          <p:cNvSpPr txBox="1"/>
          <p:nvPr/>
        </p:nvSpPr>
        <p:spPr>
          <a:xfrm>
            <a:off x="3405809" y="14939"/>
            <a:ext cx="6096000" cy="369332"/>
          </a:xfrm>
          <a:prstGeom prst="rect">
            <a:avLst/>
          </a:prstGeom>
          <a:noFill/>
        </p:spPr>
        <p:txBody>
          <a:bodyPr wrap="square">
            <a:spAutoFit/>
          </a:bodyPr>
          <a:lstStyle/>
          <a:p>
            <a:r>
              <a:rPr lang="en-US" dirty="0">
                <a:hlinkClick r:id="rId4"/>
              </a:rPr>
              <a:t>https://www.youtube.com/watch?v=iFlrCuSyhvU</a:t>
            </a:r>
            <a:endParaRPr lang="en-US" dirty="0"/>
          </a:p>
        </p:txBody>
      </p:sp>
      <p:sp>
        <p:nvSpPr>
          <p:cNvPr id="4" name="Rectangle 3"/>
          <p:cNvSpPr/>
          <p:nvPr/>
        </p:nvSpPr>
        <p:spPr>
          <a:xfrm>
            <a:off x="7733218" y="591661"/>
            <a:ext cx="4494954" cy="2585323"/>
          </a:xfrm>
          <a:prstGeom prst="rect">
            <a:avLst/>
          </a:prstGeom>
        </p:spPr>
        <p:txBody>
          <a:bodyPr wrap="square">
            <a:spAutoFit/>
          </a:bodyPr>
          <a:lstStyle/>
          <a:p>
            <a:pPr lvl="0">
              <a:buFont typeface="Arial" panose="020B0604020202020204" pitchFamily="34" charset="0"/>
              <a:buChar char="•"/>
            </a:pPr>
            <a:r>
              <a:rPr lang="en-US" b="1" dirty="0">
                <a:solidFill>
                  <a:srgbClr val="3C3C3B"/>
                </a:solidFill>
                <a:latin typeface="Glober"/>
              </a:rPr>
              <a:t>Physical bullying</a:t>
            </a:r>
            <a:r>
              <a:rPr lang="en-US" dirty="0">
                <a:solidFill>
                  <a:srgbClr val="3C3C3B"/>
                </a:solidFill>
                <a:latin typeface="Glober"/>
              </a:rPr>
              <a:t> — using violence to cause physical harm</a:t>
            </a:r>
          </a:p>
          <a:p>
            <a:pPr lvl="0">
              <a:buFont typeface="Arial" panose="020B0604020202020204" pitchFamily="34" charset="0"/>
              <a:buChar char="•"/>
            </a:pPr>
            <a:r>
              <a:rPr lang="en-US" b="1" dirty="0">
                <a:solidFill>
                  <a:srgbClr val="3C3C3B"/>
                </a:solidFill>
                <a:latin typeface="Glober"/>
              </a:rPr>
              <a:t>Verbal bullying</a:t>
            </a:r>
            <a:r>
              <a:rPr lang="en-US" dirty="0">
                <a:solidFill>
                  <a:srgbClr val="3C3C3B"/>
                </a:solidFill>
                <a:latin typeface="Glober"/>
              </a:rPr>
              <a:t> — using words to cause emotional harm</a:t>
            </a:r>
          </a:p>
          <a:p>
            <a:pPr lvl="0">
              <a:buFont typeface="Arial" panose="020B0604020202020204" pitchFamily="34" charset="0"/>
              <a:buChar char="•"/>
            </a:pPr>
            <a:r>
              <a:rPr lang="en-US" b="1" dirty="0">
                <a:solidFill>
                  <a:srgbClr val="3C3C3B"/>
                </a:solidFill>
                <a:latin typeface="Glober"/>
              </a:rPr>
              <a:t>Social bullying</a:t>
            </a:r>
            <a:r>
              <a:rPr lang="en-US" dirty="0">
                <a:solidFill>
                  <a:srgbClr val="3C3C3B"/>
                </a:solidFill>
                <a:latin typeface="Glober"/>
              </a:rPr>
              <a:t> — using various means to damage the victim’s social reputation or relationships</a:t>
            </a:r>
          </a:p>
          <a:p>
            <a:pPr lvl="0">
              <a:buFont typeface="Arial" panose="020B0604020202020204" pitchFamily="34" charset="0"/>
              <a:buChar char="•"/>
            </a:pPr>
            <a:r>
              <a:rPr lang="en-US" b="1" dirty="0">
                <a:solidFill>
                  <a:srgbClr val="3C3C3B"/>
                </a:solidFill>
                <a:latin typeface="Glober"/>
              </a:rPr>
              <a:t>Cyberbullying</a:t>
            </a:r>
            <a:r>
              <a:rPr lang="en-US" dirty="0">
                <a:solidFill>
                  <a:srgbClr val="3C3C3B"/>
                </a:solidFill>
                <a:latin typeface="Glober"/>
              </a:rPr>
              <a:t> — using digital means to bully</a:t>
            </a:r>
          </a:p>
        </p:txBody>
      </p:sp>
    </p:spTree>
    <p:extLst>
      <p:ext uri="{BB962C8B-B14F-4D97-AF65-F5344CB8AC3E}">
        <p14:creationId xmlns:p14="http://schemas.microsoft.com/office/powerpoint/2010/main" val="3578176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9" y="-6394"/>
            <a:ext cx="12193057" cy="6870787"/>
          </a:xfrm>
          <a:prstGeom prst="rect">
            <a:avLst/>
          </a:prstGeom>
        </p:spPr>
      </p:pic>
      <p:pic>
        <p:nvPicPr>
          <p:cNvPr id="4" name="Content Placeholder 3">
            <a:extLst>
              <a:ext uri="{FF2B5EF4-FFF2-40B4-BE49-F238E27FC236}">
                <a16:creationId xmlns:a16="http://schemas.microsoft.com/office/drawing/2014/main" id="{D234EF38-6BDB-1973-ECD8-4D462DE4F8EC}"/>
              </a:ext>
            </a:extLst>
          </p:cNvPr>
          <p:cNvPicPr>
            <a:picLocks noGrp="1" noChangeAspect="1"/>
          </p:cNvPicPr>
          <p:nvPr>
            <p:ph sz="quarter" idx="13"/>
          </p:nvPr>
        </p:nvPicPr>
        <p:blipFill>
          <a:blip r:embed="rId3"/>
          <a:stretch>
            <a:fillRect/>
          </a:stretch>
        </p:blipFill>
        <p:spPr>
          <a:xfrm>
            <a:off x="1010762" y="556182"/>
            <a:ext cx="10238557" cy="4807670"/>
          </a:xfrm>
          <a:prstGeom prst="rect">
            <a:avLst/>
          </a:prstGeom>
        </p:spPr>
      </p:pic>
      <p:sp>
        <p:nvSpPr>
          <p:cNvPr id="5" name="Rectangle 4"/>
          <p:cNvSpPr/>
          <p:nvPr/>
        </p:nvSpPr>
        <p:spPr>
          <a:xfrm>
            <a:off x="2953732" y="5398671"/>
            <a:ext cx="6096000" cy="1477328"/>
          </a:xfrm>
          <a:prstGeom prst="rect">
            <a:avLst/>
          </a:prstGeom>
        </p:spPr>
        <p:txBody>
          <a:bodyPr>
            <a:spAutoFit/>
          </a:bodyPr>
          <a:lstStyle/>
          <a:p>
            <a:pPr lvl="0" algn="ctr"/>
            <a:r>
              <a:rPr lang="en-US" b="1" dirty="0">
                <a:solidFill>
                  <a:srgbClr val="333333"/>
                </a:solidFill>
                <a:latin typeface="robotoregular"/>
              </a:rPr>
              <a:t>The term ‘bullying’ is often used to describe lots of different kinds of aggressive or rude behavior. Bullying is intentionally harmful </a:t>
            </a:r>
            <a:r>
              <a:rPr lang="en-US" b="1" dirty="0" smtClean="0">
                <a:solidFill>
                  <a:srgbClr val="333333"/>
                </a:solidFill>
                <a:latin typeface="robotoregular"/>
              </a:rPr>
              <a:t>behavior </a:t>
            </a:r>
            <a:r>
              <a:rPr lang="en-US" b="1" dirty="0">
                <a:solidFill>
                  <a:srgbClr val="333333"/>
                </a:solidFill>
                <a:latin typeface="robotoregular"/>
              </a:rPr>
              <a:t>that is often repeated over time.</a:t>
            </a:r>
          </a:p>
          <a:p>
            <a:pPr lvl="0"/>
            <a:endParaRPr lang="en-US" b="1" dirty="0">
              <a:solidFill>
                <a:srgbClr val="333333"/>
              </a:solidFill>
              <a:latin typeface="robotoregular"/>
            </a:endParaRPr>
          </a:p>
        </p:txBody>
      </p:sp>
    </p:spTree>
    <p:extLst>
      <p:ext uri="{BB962C8B-B14F-4D97-AF65-F5344CB8AC3E}">
        <p14:creationId xmlns:p14="http://schemas.microsoft.com/office/powerpoint/2010/main" val="3367732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9" y="-6394"/>
            <a:ext cx="12193057" cy="6870787"/>
          </a:xfrm>
          <a:prstGeom prst="rect">
            <a:avLst/>
          </a:prstGeom>
        </p:spPr>
      </p:pic>
      <p:pic>
        <p:nvPicPr>
          <p:cNvPr id="6" name="Content Placeholder 5">
            <a:extLst>
              <a:ext uri="{FF2B5EF4-FFF2-40B4-BE49-F238E27FC236}">
                <a16:creationId xmlns:a16="http://schemas.microsoft.com/office/drawing/2014/main" id="{8D7B89ED-77A9-B12B-C7B4-6BBCF26CBF70}"/>
              </a:ext>
            </a:extLst>
          </p:cNvPr>
          <p:cNvPicPr>
            <a:picLocks noGrp="1" noChangeAspect="1"/>
          </p:cNvPicPr>
          <p:nvPr>
            <p:ph idx="1"/>
          </p:nvPr>
        </p:nvPicPr>
        <p:blipFill>
          <a:blip r:embed="rId3"/>
          <a:stretch>
            <a:fillRect/>
          </a:stretch>
        </p:blipFill>
        <p:spPr>
          <a:xfrm>
            <a:off x="573778" y="351824"/>
            <a:ext cx="11044442" cy="5125149"/>
          </a:xfrm>
          <a:prstGeom prst="rect">
            <a:avLst/>
          </a:prstGeom>
        </p:spPr>
      </p:pic>
      <p:pic>
        <p:nvPicPr>
          <p:cNvPr id="4" name="Picture 3"/>
          <p:cNvPicPr>
            <a:picLocks noChangeAspect="1"/>
          </p:cNvPicPr>
          <p:nvPr/>
        </p:nvPicPr>
        <p:blipFill>
          <a:blip r:embed="rId4"/>
          <a:stretch>
            <a:fillRect/>
          </a:stretch>
        </p:blipFill>
        <p:spPr>
          <a:xfrm>
            <a:off x="822502" y="5835191"/>
            <a:ext cx="10546994" cy="493819"/>
          </a:xfrm>
          <a:prstGeom prst="rect">
            <a:avLst/>
          </a:prstGeom>
        </p:spPr>
      </p:pic>
    </p:spTree>
    <p:extLst>
      <p:ext uri="{BB962C8B-B14F-4D97-AF65-F5344CB8AC3E}">
        <p14:creationId xmlns:p14="http://schemas.microsoft.com/office/powerpoint/2010/main" val="195071494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6394"/>
            <a:ext cx="12193057" cy="6870787"/>
          </a:xfrm>
          <a:prstGeom prst="rect">
            <a:avLst/>
          </a:prstGeom>
        </p:spPr>
      </p:pic>
      <p:pic>
        <p:nvPicPr>
          <p:cNvPr id="1028" name="Picture 4" descr="Cyberbullying facts and statistics your business needs to know | WebPurify™  Profanity Filter">
            <a:extLst>
              <a:ext uri="{FF2B5EF4-FFF2-40B4-BE49-F238E27FC236}">
                <a16:creationId xmlns:a16="http://schemas.microsoft.com/office/drawing/2014/main" id="{3C72A3BB-045A-7BE1-A3D2-AEBEBD4CD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010" y="339366"/>
            <a:ext cx="10608297" cy="48659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7999" y="5159960"/>
            <a:ext cx="6096000" cy="1754326"/>
          </a:xfrm>
          <a:prstGeom prst="rect">
            <a:avLst/>
          </a:prstGeom>
        </p:spPr>
        <p:txBody>
          <a:bodyPr>
            <a:spAutoFit/>
          </a:bodyPr>
          <a:lstStyle/>
          <a:p>
            <a:pPr lvl="0"/>
            <a:r>
              <a:rPr lang="en-US" b="1" dirty="0">
                <a:solidFill>
                  <a:srgbClr val="1B1B1B"/>
                </a:solidFill>
                <a:latin typeface="robotoregular"/>
              </a:rPr>
              <a:t>Cyberbullying is bullying that takes place over digital devices like cell phones, computers, and tablets. Cyberbullying can occur through SMS, Text, and apps, or online in social media, forums, or gaming where people can view, participate in, or share content.</a:t>
            </a:r>
          </a:p>
        </p:txBody>
      </p:sp>
    </p:spTree>
    <p:extLst>
      <p:ext uri="{BB962C8B-B14F-4D97-AF65-F5344CB8AC3E}">
        <p14:creationId xmlns:p14="http://schemas.microsoft.com/office/powerpoint/2010/main" val="524717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6394"/>
            <a:ext cx="12193057" cy="6870787"/>
          </a:xfrm>
          <a:prstGeom prst="rect">
            <a:avLst/>
          </a:prstGeom>
        </p:spPr>
      </p:pic>
      <p:pic>
        <p:nvPicPr>
          <p:cNvPr id="3" name="Picture 2">
            <a:extLst>
              <a:ext uri="{FF2B5EF4-FFF2-40B4-BE49-F238E27FC236}">
                <a16:creationId xmlns:a16="http://schemas.microsoft.com/office/drawing/2014/main" id="{0DF71A95-58F8-320A-9984-A36C8446E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64" y="196953"/>
            <a:ext cx="11325469" cy="5231875"/>
          </a:xfrm>
          <a:prstGeom prst="rect">
            <a:avLst/>
          </a:prstGeom>
        </p:spPr>
      </p:pic>
      <p:sp>
        <p:nvSpPr>
          <p:cNvPr id="5" name="Rectangle 4"/>
          <p:cNvSpPr/>
          <p:nvPr/>
        </p:nvSpPr>
        <p:spPr>
          <a:xfrm>
            <a:off x="3170549" y="5632175"/>
            <a:ext cx="6096000" cy="923330"/>
          </a:xfrm>
          <a:prstGeom prst="rect">
            <a:avLst/>
          </a:prstGeom>
        </p:spPr>
        <p:txBody>
          <a:bodyPr>
            <a:spAutoFit/>
          </a:bodyPr>
          <a:lstStyle/>
          <a:p>
            <a:r>
              <a:rPr lang="en-GB" dirty="0"/>
              <a:t>If anything, new technology is making it tougher to avoid bullying. With smartphones, tablets and laptops, kids can encounter cyberbullying, even when they aren’t at school.</a:t>
            </a:r>
          </a:p>
        </p:txBody>
      </p:sp>
    </p:spTree>
    <p:extLst>
      <p:ext uri="{BB962C8B-B14F-4D97-AF65-F5344CB8AC3E}">
        <p14:creationId xmlns:p14="http://schemas.microsoft.com/office/powerpoint/2010/main" val="447544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7" y="0"/>
            <a:ext cx="12193057" cy="6870787"/>
          </a:xfrm>
          <a:prstGeom prst="rect">
            <a:avLst/>
          </a:prstGeom>
        </p:spPr>
      </p:pic>
      <p:pic>
        <p:nvPicPr>
          <p:cNvPr id="4" name="Picture 3">
            <a:extLst>
              <a:ext uri="{FF2B5EF4-FFF2-40B4-BE49-F238E27FC236}">
                <a16:creationId xmlns:a16="http://schemas.microsoft.com/office/drawing/2014/main" id="{8D1265A0-D666-1E3F-F457-D69DAD3F29DA}"/>
              </a:ext>
            </a:extLst>
          </p:cNvPr>
          <p:cNvPicPr>
            <a:picLocks noChangeAspect="1"/>
          </p:cNvPicPr>
          <p:nvPr/>
        </p:nvPicPr>
        <p:blipFill rotWithShape="1">
          <a:blip r:embed="rId3">
            <a:extLst>
              <a:ext uri="{28A0092B-C50C-407E-A947-70E740481C1C}">
                <a14:useLocalDpi xmlns:a14="http://schemas.microsoft.com/office/drawing/2010/main" val="0"/>
              </a:ext>
            </a:extLst>
          </a:blip>
          <a:srcRect b="7053"/>
          <a:stretch/>
        </p:blipFill>
        <p:spPr>
          <a:xfrm>
            <a:off x="1319753" y="273378"/>
            <a:ext cx="9702982" cy="5457927"/>
          </a:xfrm>
          <a:prstGeom prst="rect">
            <a:avLst/>
          </a:prstGeom>
        </p:spPr>
      </p:pic>
      <p:sp>
        <p:nvSpPr>
          <p:cNvPr id="3" name="Rectangle 2"/>
          <p:cNvSpPr/>
          <p:nvPr/>
        </p:nvSpPr>
        <p:spPr>
          <a:xfrm>
            <a:off x="2802903" y="5731305"/>
            <a:ext cx="6096000" cy="1200329"/>
          </a:xfrm>
          <a:prstGeom prst="rect">
            <a:avLst/>
          </a:prstGeom>
        </p:spPr>
        <p:txBody>
          <a:bodyPr>
            <a:spAutoFit/>
          </a:bodyPr>
          <a:lstStyle/>
          <a:p>
            <a:pPr lvl="0" algn="ctr"/>
            <a:r>
              <a:rPr lang="en-US" dirty="0">
                <a:solidFill>
                  <a:srgbClr val="3E3E3E"/>
                </a:solidFill>
                <a:latin typeface="Lato" panose="020F0502020204030203" pitchFamily="34" charset="0"/>
              </a:rPr>
              <a:t>Social bullying is done with the intent to hurt somebody's reputation, relationships, or social standing. It could include spreading a story to damage someone's reputation, or having others ignore or threaten a friend.</a:t>
            </a:r>
            <a:endParaRPr lang="en-US" dirty="0">
              <a:solidFill>
                <a:prstClr val="black"/>
              </a:solidFill>
            </a:endParaRPr>
          </a:p>
        </p:txBody>
      </p:sp>
    </p:spTree>
    <p:extLst>
      <p:ext uri="{BB962C8B-B14F-4D97-AF65-F5344CB8AC3E}">
        <p14:creationId xmlns:p14="http://schemas.microsoft.com/office/powerpoint/2010/main" val="128551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9" y="-6394"/>
            <a:ext cx="12193057" cy="6870787"/>
          </a:xfrm>
          <a:prstGeom prst="rect">
            <a:avLst/>
          </a:prstGeom>
        </p:spPr>
      </p:pic>
      <p:sp>
        <p:nvSpPr>
          <p:cNvPr id="2" name="Title 1">
            <a:extLst>
              <a:ext uri="{FF2B5EF4-FFF2-40B4-BE49-F238E27FC236}">
                <a16:creationId xmlns:a16="http://schemas.microsoft.com/office/drawing/2014/main" id="{92DF693A-B1F5-3DDF-42AC-02ACA56C5DFB}"/>
              </a:ext>
            </a:extLst>
          </p:cNvPr>
          <p:cNvSpPr>
            <a:spLocks noGrp="1"/>
          </p:cNvSpPr>
          <p:nvPr>
            <p:ph type="title"/>
          </p:nvPr>
        </p:nvSpPr>
        <p:spPr>
          <a:xfrm>
            <a:off x="1381195" y="-85725"/>
            <a:ext cx="10018713" cy="1752599"/>
          </a:xfrm>
        </p:spPr>
        <p:txBody>
          <a:bodyPr>
            <a:normAutofit/>
          </a:bodyPr>
          <a:lstStyle/>
          <a:p>
            <a:pPr algn="ctr"/>
            <a:r>
              <a:rPr lang="ar-JO" sz="7200" dirty="0"/>
              <a:t>التنمر حول العالم</a:t>
            </a:r>
            <a:endParaRPr lang="en-US" sz="7200" dirty="0"/>
          </a:p>
        </p:txBody>
      </p:sp>
      <p:graphicFrame>
        <p:nvGraphicFramePr>
          <p:cNvPr id="4" name="Table 4">
            <a:extLst>
              <a:ext uri="{FF2B5EF4-FFF2-40B4-BE49-F238E27FC236}">
                <a16:creationId xmlns:a16="http://schemas.microsoft.com/office/drawing/2014/main" id="{C80FF7B2-E853-136C-CFDB-9CAE09BF97F7}"/>
              </a:ext>
            </a:extLst>
          </p:cNvPr>
          <p:cNvGraphicFramePr>
            <a:graphicFrameLocks noGrp="1"/>
          </p:cNvGraphicFramePr>
          <p:nvPr>
            <p:ph idx="1"/>
            <p:extLst>
              <p:ext uri="{D42A27DB-BD31-4B8C-83A1-F6EECF244321}">
                <p14:modId xmlns:p14="http://schemas.microsoft.com/office/powerpoint/2010/main" val="4103769410"/>
              </p:ext>
            </p:extLst>
          </p:nvPr>
        </p:nvGraphicFramePr>
        <p:xfrm>
          <a:off x="2683630" y="1990725"/>
          <a:ext cx="7060445" cy="4366202"/>
        </p:xfrm>
        <a:graphic>
          <a:graphicData uri="http://schemas.openxmlformats.org/drawingml/2006/table">
            <a:tbl>
              <a:tblPr firstRow="1" bandRow="1">
                <a:tableStyleId>{073A0DAA-6AF3-43AB-8588-CEC1D06C72B9}</a:tableStyleId>
              </a:tblPr>
              <a:tblGrid>
                <a:gridCol w="1412089">
                  <a:extLst>
                    <a:ext uri="{9D8B030D-6E8A-4147-A177-3AD203B41FA5}">
                      <a16:colId xmlns:a16="http://schemas.microsoft.com/office/drawing/2014/main" val="1468291256"/>
                    </a:ext>
                  </a:extLst>
                </a:gridCol>
                <a:gridCol w="1412089">
                  <a:extLst>
                    <a:ext uri="{9D8B030D-6E8A-4147-A177-3AD203B41FA5}">
                      <a16:colId xmlns:a16="http://schemas.microsoft.com/office/drawing/2014/main" val="4267322725"/>
                    </a:ext>
                  </a:extLst>
                </a:gridCol>
                <a:gridCol w="1412089">
                  <a:extLst>
                    <a:ext uri="{9D8B030D-6E8A-4147-A177-3AD203B41FA5}">
                      <a16:colId xmlns:a16="http://schemas.microsoft.com/office/drawing/2014/main" val="1447906788"/>
                    </a:ext>
                  </a:extLst>
                </a:gridCol>
                <a:gridCol w="1412089">
                  <a:extLst>
                    <a:ext uri="{9D8B030D-6E8A-4147-A177-3AD203B41FA5}">
                      <a16:colId xmlns:a16="http://schemas.microsoft.com/office/drawing/2014/main" val="2895207367"/>
                    </a:ext>
                  </a:extLst>
                </a:gridCol>
                <a:gridCol w="1412089">
                  <a:extLst>
                    <a:ext uri="{9D8B030D-6E8A-4147-A177-3AD203B41FA5}">
                      <a16:colId xmlns:a16="http://schemas.microsoft.com/office/drawing/2014/main" val="2364585401"/>
                    </a:ext>
                  </a:extLst>
                </a:gridCol>
              </a:tblGrid>
              <a:tr h="891482">
                <a:tc>
                  <a:txBody>
                    <a:bodyPr/>
                    <a:lstStyle/>
                    <a:p>
                      <a:pPr algn="ctr"/>
                      <a:r>
                        <a:rPr lang="ar-JO" dirty="0"/>
                        <a:t>كسر</a:t>
                      </a:r>
                    </a:p>
                    <a:p>
                      <a:pPr algn="ctr"/>
                      <a:r>
                        <a:rPr lang="ar-JO" dirty="0"/>
                        <a:t> عشري</a:t>
                      </a:r>
                      <a:endParaRPr lang="en-US" dirty="0"/>
                    </a:p>
                  </a:txBody>
                  <a:tcPr marL="76738" marR="76738"/>
                </a:tc>
                <a:tc>
                  <a:txBody>
                    <a:bodyPr/>
                    <a:lstStyle/>
                    <a:p>
                      <a:pPr algn="ctr"/>
                      <a:r>
                        <a:rPr lang="ar-JO" dirty="0"/>
                        <a:t>كسر عادي</a:t>
                      </a:r>
                    </a:p>
                    <a:p>
                      <a:pPr algn="ctr"/>
                      <a:endParaRPr lang="en-US" dirty="0"/>
                    </a:p>
                  </a:txBody>
                  <a:tcPr marL="76738" marR="76738"/>
                </a:tc>
                <a:tc>
                  <a:txBody>
                    <a:bodyPr/>
                    <a:lstStyle/>
                    <a:p>
                      <a:pPr algn="ctr"/>
                      <a:r>
                        <a:rPr lang="ar-JO" dirty="0"/>
                        <a:t>النسبة </a:t>
                      </a:r>
                    </a:p>
                    <a:p>
                      <a:pPr algn="ctr"/>
                      <a:r>
                        <a:rPr lang="ar-JO" dirty="0"/>
                        <a:t>المئوية</a:t>
                      </a:r>
                    </a:p>
                  </a:txBody>
                  <a:tcPr marL="76738" marR="76738"/>
                </a:tc>
                <a:tc>
                  <a:txBody>
                    <a:bodyPr/>
                    <a:lstStyle/>
                    <a:p>
                      <a:pPr algn="ctr"/>
                      <a:r>
                        <a:rPr lang="ar-JO" dirty="0"/>
                        <a:t>البلد</a:t>
                      </a:r>
                      <a:endParaRPr lang="en-US" dirty="0"/>
                    </a:p>
                  </a:txBody>
                  <a:tcPr marL="76738" marR="76738"/>
                </a:tc>
                <a:tc>
                  <a:txBody>
                    <a:bodyPr/>
                    <a:lstStyle/>
                    <a:p>
                      <a:pPr algn="ctr"/>
                      <a:r>
                        <a:rPr lang="ar-JO" dirty="0"/>
                        <a:t>السنة</a:t>
                      </a:r>
                      <a:endParaRPr lang="en-US" dirty="0"/>
                    </a:p>
                  </a:txBody>
                  <a:tcPr marL="76738" marR="76738"/>
                </a:tc>
                <a:extLst>
                  <a:ext uri="{0D108BD9-81ED-4DB2-BD59-A6C34878D82A}">
                    <a16:rowId xmlns:a16="http://schemas.microsoft.com/office/drawing/2014/main" val="1983298295"/>
                  </a:ext>
                </a:extLst>
              </a:tr>
              <a:tr h="632975">
                <a:tc>
                  <a:txBody>
                    <a:bodyPr/>
                    <a:lstStyle/>
                    <a:p>
                      <a:pPr algn="ctr"/>
                      <a:r>
                        <a:rPr lang="ar-JO" u="none" dirty="0"/>
                        <a:t>0.24</a:t>
                      </a:r>
                    </a:p>
                  </a:txBody>
                  <a:tcPr marL="76738" marR="76738"/>
                </a:tc>
                <a:tc>
                  <a:txBody>
                    <a:bodyPr/>
                    <a:lstStyle/>
                    <a:p>
                      <a:pPr algn="ctr"/>
                      <a:r>
                        <a:rPr lang="de-DE" u="sng" dirty="0"/>
                        <a:t>24</a:t>
                      </a:r>
                    </a:p>
                    <a:p>
                      <a:pPr algn="ctr"/>
                      <a:r>
                        <a:rPr lang="de-DE" u="none" dirty="0"/>
                        <a:t>100</a:t>
                      </a:r>
                      <a:endParaRPr lang="ar-JO" u="none" dirty="0"/>
                    </a:p>
                  </a:txBody>
                  <a:tcPr marL="76738" marR="76738"/>
                </a:tc>
                <a:tc>
                  <a:txBody>
                    <a:bodyPr/>
                    <a:lstStyle/>
                    <a:p>
                      <a:pPr algn="ctr"/>
                      <a:r>
                        <a:rPr lang="de-DE" sz="1800" kern="1200" dirty="0">
                          <a:solidFill>
                            <a:schemeClr val="dk1"/>
                          </a:solidFill>
                          <a:effectLst/>
                          <a:latin typeface="+mn-lt"/>
                          <a:ea typeface="+mn-ea"/>
                          <a:cs typeface="+mn-cs"/>
                        </a:rPr>
                        <a:t>24%</a:t>
                      </a:r>
                      <a:endParaRPr lang="en-US" dirty="0"/>
                    </a:p>
                  </a:txBody>
                  <a:tcPr marL="76738" marR="76738"/>
                </a:tc>
                <a:tc>
                  <a:txBody>
                    <a:bodyPr/>
                    <a:lstStyle/>
                    <a:p>
                      <a:pPr algn="ctr"/>
                      <a:r>
                        <a:rPr lang="ar-JO" dirty="0">
                          <a:latin typeface="+mj-lt"/>
                        </a:rPr>
                        <a:t>الاردن</a:t>
                      </a:r>
                      <a:endParaRPr lang="en-US" dirty="0">
                        <a:latin typeface="+mj-lt"/>
                      </a:endParaRPr>
                    </a:p>
                  </a:txBody>
                  <a:tcPr marL="76738" marR="76738"/>
                </a:tc>
                <a:tc>
                  <a:txBody>
                    <a:bodyPr/>
                    <a:lstStyle/>
                    <a:p>
                      <a:pPr algn="ctr"/>
                      <a:r>
                        <a:rPr lang="ar-JO" dirty="0"/>
                        <a:t>2023</a:t>
                      </a:r>
                    </a:p>
                  </a:txBody>
                  <a:tcPr marL="76738" marR="76738"/>
                </a:tc>
                <a:extLst>
                  <a:ext uri="{0D108BD9-81ED-4DB2-BD59-A6C34878D82A}">
                    <a16:rowId xmlns:a16="http://schemas.microsoft.com/office/drawing/2014/main" val="1588473377"/>
                  </a:ext>
                </a:extLst>
              </a:tr>
              <a:tr h="632975">
                <a:tc>
                  <a:txBody>
                    <a:bodyPr/>
                    <a:lstStyle/>
                    <a:p>
                      <a:pPr algn="ctr"/>
                      <a:r>
                        <a:rPr lang="ar-JO" u="none" dirty="0"/>
                        <a:t>0.29</a:t>
                      </a:r>
                      <a:endParaRPr lang="en-US" u="none" dirty="0"/>
                    </a:p>
                  </a:txBody>
                  <a:tcPr marL="76738" marR="76738"/>
                </a:tc>
                <a:tc>
                  <a:txBody>
                    <a:bodyPr/>
                    <a:lstStyle/>
                    <a:p>
                      <a:pPr algn="ctr"/>
                      <a:r>
                        <a:rPr lang="de-DE" u="sng" dirty="0"/>
                        <a:t>29</a:t>
                      </a:r>
                    </a:p>
                    <a:p>
                      <a:pPr algn="ctr"/>
                      <a:r>
                        <a:rPr lang="de-DE" u="none" dirty="0"/>
                        <a:t>100</a:t>
                      </a:r>
                      <a:endParaRPr lang="en-US" u="none" dirty="0"/>
                    </a:p>
                  </a:txBody>
                  <a:tcPr marL="76738" marR="76738"/>
                </a:tc>
                <a:tc>
                  <a:txBody>
                    <a:bodyPr/>
                    <a:lstStyle/>
                    <a:p>
                      <a:pPr algn="ctr"/>
                      <a:r>
                        <a:rPr lang="ar-SA" sz="1800" kern="1200" dirty="0">
                          <a:solidFill>
                            <a:schemeClr val="dk1"/>
                          </a:solidFill>
                          <a:effectLst/>
                          <a:latin typeface="+mn-lt"/>
                          <a:ea typeface="+mn-ea"/>
                          <a:cs typeface="+mn-cs"/>
                        </a:rPr>
                        <a:t> </a:t>
                      </a:r>
                      <a:r>
                        <a:rPr lang="de-DE" sz="1800" kern="1200" dirty="0">
                          <a:solidFill>
                            <a:schemeClr val="dk1"/>
                          </a:solidFill>
                          <a:effectLst/>
                          <a:latin typeface="+mn-lt"/>
                          <a:ea typeface="+mn-ea"/>
                          <a:cs typeface="+mn-cs"/>
                        </a:rPr>
                        <a:t>29%</a:t>
                      </a:r>
                      <a:endParaRPr lang="en-US" dirty="0"/>
                    </a:p>
                  </a:txBody>
                  <a:tcPr marL="76738" marR="76738"/>
                </a:tc>
                <a:tc>
                  <a:txBody>
                    <a:bodyPr/>
                    <a:lstStyle/>
                    <a:p>
                      <a:pPr algn="ctr"/>
                      <a:r>
                        <a:rPr lang="ar-JO" dirty="0"/>
                        <a:t>مصر</a:t>
                      </a:r>
                      <a:endParaRPr lang="en-US" dirty="0"/>
                    </a:p>
                  </a:txBody>
                  <a:tcPr marL="76738" marR="76738"/>
                </a:tc>
                <a:tc>
                  <a:txBody>
                    <a:bodyPr/>
                    <a:lstStyle/>
                    <a:p>
                      <a:pPr algn="ctr"/>
                      <a:r>
                        <a:rPr lang="ar-JO" dirty="0"/>
                        <a:t>2023</a:t>
                      </a:r>
                      <a:endParaRPr lang="en-US" dirty="0"/>
                    </a:p>
                  </a:txBody>
                  <a:tcPr marL="76738" marR="76738"/>
                </a:tc>
                <a:extLst>
                  <a:ext uri="{0D108BD9-81ED-4DB2-BD59-A6C34878D82A}">
                    <a16:rowId xmlns:a16="http://schemas.microsoft.com/office/drawing/2014/main" val="1706522639"/>
                  </a:ext>
                </a:extLst>
              </a:tr>
              <a:tr h="632975">
                <a:tc>
                  <a:txBody>
                    <a:bodyPr/>
                    <a:lstStyle/>
                    <a:p>
                      <a:pPr algn="ctr"/>
                      <a:r>
                        <a:rPr lang="ar-JO" u="none" dirty="0"/>
                        <a:t>0.061</a:t>
                      </a:r>
                      <a:endParaRPr lang="en-US" u="none" dirty="0"/>
                    </a:p>
                  </a:txBody>
                  <a:tcPr marL="76738" marR="76738"/>
                </a:tc>
                <a:tc>
                  <a:txBody>
                    <a:bodyPr/>
                    <a:lstStyle/>
                    <a:p>
                      <a:pPr algn="ctr"/>
                      <a:r>
                        <a:rPr lang="de-DE" u="sng" dirty="0"/>
                        <a:t>6.1</a:t>
                      </a:r>
                      <a:r>
                        <a:rPr lang="de-DE" u="none" dirty="0"/>
                        <a:t>x10</a:t>
                      </a:r>
                      <a:r>
                        <a:rPr lang="de-DE" u="none" dirty="0">
                          <a:solidFill>
                            <a:schemeClr val="bg1">
                              <a:lumMod val="75000"/>
                            </a:schemeClr>
                          </a:solidFill>
                        </a:rPr>
                        <a:t>............</a:t>
                      </a:r>
                      <a:endParaRPr lang="de-DE" u="sng" dirty="0">
                        <a:solidFill>
                          <a:schemeClr val="bg1">
                            <a:lumMod val="75000"/>
                          </a:schemeClr>
                        </a:solidFill>
                      </a:endParaRPr>
                    </a:p>
                    <a:p>
                      <a:pPr algn="ctr"/>
                      <a:r>
                        <a:rPr lang="de-DE" u="none" dirty="0"/>
                        <a:t>100x10</a:t>
                      </a:r>
                      <a:r>
                        <a:rPr lang="de-DE" u="none" dirty="0">
                          <a:solidFill>
                            <a:schemeClr val="bg1">
                              <a:lumMod val="75000"/>
                            </a:schemeClr>
                          </a:solidFill>
                        </a:rPr>
                        <a:t>..............</a:t>
                      </a:r>
                      <a:endParaRPr lang="en-US" u="none" dirty="0">
                        <a:solidFill>
                          <a:schemeClr val="bg1">
                            <a:lumMod val="75000"/>
                          </a:schemeClr>
                        </a:solidFill>
                      </a:endParaRPr>
                    </a:p>
                  </a:txBody>
                  <a:tcPr marL="76738" marR="76738"/>
                </a:tc>
                <a:tc>
                  <a:txBody>
                    <a:bodyPr/>
                    <a:lstStyle/>
                    <a:p>
                      <a:pPr algn="ctr"/>
                      <a:r>
                        <a:rPr lang="de-DE" dirty="0"/>
                        <a:t>6.1%</a:t>
                      </a:r>
                      <a:endParaRPr lang="en-US" dirty="0"/>
                    </a:p>
                  </a:txBody>
                  <a:tcPr marL="76738" marR="76738"/>
                </a:tc>
                <a:tc>
                  <a:txBody>
                    <a:bodyPr/>
                    <a:lstStyle/>
                    <a:p>
                      <a:pPr algn="ctr"/>
                      <a:r>
                        <a:rPr lang="ar-JO" dirty="0"/>
                        <a:t>العراق</a:t>
                      </a:r>
                      <a:endParaRPr lang="en-US" dirty="0"/>
                    </a:p>
                  </a:txBody>
                  <a:tcPr marL="76738" marR="76738"/>
                </a:tc>
                <a:tc>
                  <a:txBody>
                    <a:bodyPr/>
                    <a:lstStyle/>
                    <a:p>
                      <a:pPr algn="ctr"/>
                      <a:r>
                        <a:rPr lang="ar-JO" dirty="0"/>
                        <a:t>2023</a:t>
                      </a:r>
                      <a:endParaRPr lang="en-US" dirty="0"/>
                    </a:p>
                  </a:txBody>
                  <a:tcPr marL="76738" marR="76738"/>
                </a:tc>
                <a:extLst>
                  <a:ext uri="{0D108BD9-81ED-4DB2-BD59-A6C34878D82A}">
                    <a16:rowId xmlns:a16="http://schemas.microsoft.com/office/drawing/2014/main" val="105086503"/>
                  </a:ext>
                </a:extLst>
              </a:tr>
              <a:tr h="632975">
                <a:tc>
                  <a:txBody>
                    <a:bodyPr/>
                    <a:lstStyle/>
                    <a:p>
                      <a:pPr algn="ctr"/>
                      <a:r>
                        <a:rPr lang="ar-JO" u="none" dirty="0"/>
                        <a:t>0.37</a:t>
                      </a:r>
                      <a:endParaRPr lang="en-US" u="none" dirty="0"/>
                    </a:p>
                  </a:txBody>
                  <a:tcPr marL="76738" marR="76738"/>
                </a:tc>
                <a:tc>
                  <a:txBody>
                    <a:bodyPr/>
                    <a:lstStyle/>
                    <a:p>
                      <a:pPr algn="ctr"/>
                      <a:r>
                        <a:rPr lang="de-DE" u="sng" dirty="0"/>
                        <a:t>37</a:t>
                      </a:r>
                    </a:p>
                    <a:p>
                      <a:pPr algn="ctr"/>
                      <a:r>
                        <a:rPr lang="de-DE" u="none" dirty="0"/>
                        <a:t>100</a:t>
                      </a:r>
                      <a:endParaRPr lang="en-US" u="none" dirty="0"/>
                    </a:p>
                  </a:txBody>
                  <a:tcPr marL="76738" marR="76738"/>
                </a:tc>
                <a:tc>
                  <a:txBody>
                    <a:bodyPr/>
                    <a:lstStyle/>
                    <a:p>
                      <a:pPr algn="ctr"/>
                      <a:r>
                        <a:rPr lang="de-DE" dirty="0"/>
                        <a:t>37%</a:t>
                      </a:r>
                      <a:endParaRPr lang="en-US" dirty="0"/>
                    </a:p>
                  </a:txBody>
                  <a:tcPr marL="76738" marR="76738"/>
                </a:tc>
                <a:tc>
                  <a:txBody>
                    <a:bodyPr/>
                    <a:lstStyle/>
                    <a:p>
                      <a:pPr algn="ctr"/>
                      <a:r>
                        <a:rPr lang="ar-JO" dirty="0"/>
                        <a:t>كوريا الجنوبية </a:t>
                      </a:r>
                      <a:endParaRPr lang="en-US" dirty="0"/>
                    </a:p>
                  </a:txBody>
                  <a:tcPr marL="76738" marR="76738"/>
                </a:tc>
                <a:tc>
                  <a:txBody>
                    <a:bodyPr/>
                    <a:lstStyle/>
                    <a:p>
                      <a:pPr algn="ctr"/>
                      <a:r>
                        <a:rPr lang="ar-JO" dirty="0"/>
                        <a:t>2023</a:t>
                      </a:r>
                      <a:endParaRPr lang="en-US" dirty="0"/>
                    </a:p>
                  </a:txBody>
                  <a:tcPr marL="76738" marR="76738"/>
                </a:tc>
                <a:extLst>
                  <a:ext uri="{0D108BD9-81ED-4DB2-BD59-A6C34878D82A}">
                    <a16:rowId xmlns:a16="http://schemas.microsoft.com/office/drawing/2014/main" val="3048133738"/>
                  </a:ext>
                </a:extLst>
              </a:tr>
              <a:tr h="632975">
                <a:tc>
                  <a:txBody>
                    <a:bodyPr/>
                    <a:lstStyle/>
                    <a:p>
                      <a:pPr algn="ctr"/>
                      <a:r>
                        <a:rPr lang="ar-JO" u="none" dirty="0"/>
                        <a:t>0</a:t>
                      </a:r>
                      <a:r>
                        <a:rPr lang="en-GB" u="none" dirty="0"/>
                        <a:t>.</a:t>
                      </a:r>
                      <a:r>
                        <a:rPr lang="ar-JO" u="none" dirty="0"/>
                        <a:t>04</a:t>
                      </a:r>
                      <a:endParaRPr lang="en-US" u="none" dirty="0"/>
                    </a:p>
                  </a:txBody>
                  <a:tcPr marL="76738" marR="76738"/>
                </a:tc>
                <a:tc>
                  <a:txBody>
                    <a:bodyPr/>
                    <a:lstStyle/>
                    <a:p>
                      <a:pPr algn="ctr"/>
                      <a:r>
                        <a:rPr lang="de-DE" u="sng" dirty="0"/>
                        <a:t>4</a:t>
                      </a:r>
                    </a:p>
                    <a:p>
                      <a:pPr algn="ctr"/>
                      <a:r>
                        <a:rPr lang="de-DE" u="none" dirty="0"/>
                        <a:t>100</a:t>
                      </a:r>
                      <a:endParaRPr lang="en-US" u="none" dirty="0"/>
                    </a:p>
                  </a:txBody>
                  <a:tcPr marL="76738" marR="76738"/>
                </a:tc>
                <a:tc>
                  <a:txBody>
                    <a:bodyPr/>
                    <a:lstStyle/>
                    <a:p>
                      <a:pPr algn="ctr"/>
                      <a:r>
                        <a:rPr lang="de-DE" dirty="0"/>
                        <a:t>4%</a:t>
                      </a:r>
                      <a:endParaRPr lang="en-US" dirty="0"/>
                    </a:p>
                  </a:txBody>
                  <a:tcPr marL="76738" marR="76738"/>
                </a:tc>
                <a:tc>
                  <a:txBody>
                    <a:bodyPr/>
                    <a:lstStyle/>
                    <a:p>
                      <a:pPr algn="ctr"/>
                      <a:r>
                        <a:rPr lang="ar-JO" dirty="0"/>
                        <a:t>هولندا</a:t>
                      </a:r>
                      <a:endParaRPr lang="en-US" dirty="0"/>
                    </a:p>
                  </a:txBody>
                  <a:tcPr marL="76738" marR="76738"/>
                </a:tc>
                <a:tc>
                  <a:txBody>
                    <a:bodyPr/>
                    <a:lstStyle/>
                    <a:p>
                      <a:pPr algn="ctr"/>
                      <a:r>
                        <a:rPr lang="ar-JO" dirty="0"/>
                        <a:t>2023</a:t>
                      </a:r>
                      <a:endParaRPr lang="en-US" dirty="0"/>
                    </a:p>
                  </a:txBody>
                  <a:tcPr marL="76738" marR="76738"/>
                </a:tc>
                <a:extLst>
                  <a:ext uri="{0D108BD9-81ED-4DB2-BD59-A6C34878D82A}">
                    <a16:rowId xmlns:a16="http://schemas.microsoft.com/office/drawing/2014/main" val="3607779430"/>
                  </a:ext>
                </a:extLst>
              </a:tr>
            </a:tbl>
          </a:graphicData>
        </a:graphic>
      </p:graphicFrame>
    </p:spTree>
    <p:extLst>
      <p:ext uri="{BB962C8B-B14F-4D97-AF65-F5344CB8AC3E}">
        <p14:creationId xmlns:p14="http://schemas.microsoft.com/office/powerpoint/2010/main" val="6382776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9" y="-6394"/>
            <a:ext cx="12193057" cy="6870787"/>
          </a:xfrm>
          <a:prstGeom prst="rect">
            <a:avLst/>
          </a:prstGeom>
        </p:spPr>
      </p:pic>
      <p:pic>
        <p:nvPicPr>
          <p:cNvPr id="4" name="Content Placeholder 3"/>
          <p:cNvPicPr>
            <a:picLocks noGrp="1" noChangeAspect="1"/>
          </p:cNvPicPr>
          <p:nvPr>
            <p:ph idx="1"/>
          </p:nvPr>
        </p:nvPicPr>
        <p:blipFill>
          <a:blip r:embed="rId3"/>
          <a:stretch>
            <a:fillRect/>
          </a:stretch>
        </p:blipFill>
        <p:spPr>
          <a:xfrm>
            <a:off x="857251" y="314325"/>
            <a:ext cx="10429874" cy="6038850"/>
          </a:xfrm>
          <a:prstGeom prst="rect">
            <a:avLst/>
          </a:prstGeom>
        </p:spPr>
      </p:pic>
    </p:spTree>
    <p:extLst>
      <p:ext uri="{BB962C8B-B14F-4D97-AF65-F5344CB8AC3E}">
        <p14:creationId xmlns:p14="http://schemas.microsoft.com/office/powerpoint/2010/main" val="2998334070"/>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Template>
  <TotalTime>418</TotalTime>
  <Words>237</Words>
  <Application>Microsoft Office PowerPoint</Application>
  <PresentationFormat>Widescreen</PresentationFormat>
  <Paragraphs>55</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Gill Sans MT</vt:lpstr>
      <vt:lpstr>Glober</vt:lpstr>
      <vt:lpstr>Lato</vt:lpstr>
      <vt:lpstr>Majalla UI</vt:lpstr>
      <vt:lpstr>robotoregular</vt:lpstr>
      <vt:lpstr>Sylfaen</vt:lpstr>
      <vt:lpstr>Wingdings 2</vt:lpstr>
      <vt:lpstr>Dividend</vt:lpstr>
      <vt:lpstr>Bullying</vt:lpstr>
      <vt:lpstr>PowerPoint Presentation</vt:lpstr>
      <vt:lpstr>PowerPoint Presentation</vt:lpstr>
      <vt:lpstr>PowerPoint Presentation</vt:lpstr>
      <vt:lpstr>PowerPoint Presentation</vt:lpstr>
      <vt:lpstr>PowerPoint Presentation</vt:lpstr>
      <vt:lpstr>PowerPoint Presentation</vt:lpstr>
      <vt:lpstr>التنمر حول العالم</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dc:title>
  <dc:creator>haya</dc:creator>
  <cp:lastModifiedBy>Sandra</cp:lastModifiedBy>
  <cp:revision>19</cp:revision>
  <dcterms:created xsi:type="dcterms:W3CDTF">2023-05-02T15:32:51Z</dcterms:created>
  <dcterms:modified xsi:type="dcterms:W3CDTF">2023-05-17T16:21:05Z</dcterms:modified>
</cp:coreProperties>
</file>