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BAA47B-196E-415D-9495-CBFD2CE3BF0C}" v="19" dt="2023-05-15T18:23:09.7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86FFC4-3F3D-4C5A-91C0-1C5BECEAF261}" type="datetimeFigureOut">
              <a:rPr lang="en-GB" smtClean="0"/>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BC8BDA-5BD7-416C-B62B-1D63995C13C8}" type="slidenum">
              <a:rPr lang="en-GB" smtClean="0"/>
              <a:t>‹#›</a:t>
            </a:fld>
            <a:endParaRPr lang="en-GB"/>
          </a:p>
        </p:txBody>
      </p:sp>
    </p:spTree>
    <p:extLst>
      <p:ext uri="{BB962C8B-B14F-4D97-AF65-F5344CB8AC3E}">
        <p14:creationId xmlns:p14="http://schemas.microsoft.com/office/powerpoint/2010/main" val="4152616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86FFC4-3F3D-4C5A-91C0-1C5BECEAF261}" type="datetimeFigureOut">
              <a:rPr lang="en-GB" smtClean="0"/>
              <a:t>15/05/2023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BC8BDA-5BD7-416C-B62B-1D63995C13C8}" type="slidenum">
              <a:rPr lang="en-GB" smtClean="0"/>
              <a:t>‹#›</a:t>
            </a:fld>
            <a:endParaRPr lang="en-GB"/>
          </a:p>
        </p:txBody>
      </p:sp>
    </p:spTree>
    <p:extLst>
      <p:ext uri="{BB962C8B-B14F-4D97-AF65-F5344CB8AC3E}">
        <p14:creationId xmlns:p14="http://schemas.microsoft.com/office/powerpoint/2010/main" val="1871517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A86FFC4-3F3D-4C5A-91C0-1C5BECEAF261}" type="datetimeFigureOut">
              <a:rPr lang="en-GB" smtClean="0"/>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BC8BDA-5BD7-416C-B62B-1D63995C13C8}" type="slidenum">
              <a:rPr lang="en-GB" smtClean="0"/>
              <a:t>‹#›</a:t>
            </a:fld>
            <a:endParaRPr lang="en-GB"/>
          </a:p>
        </p:txBody>
      </p:sp>
    </p:spTree>
    <p:extLst>
      <p:ext uri="{BB962C8B-B14F-4D97-AF65-F5344CB8AC3E}">
        <p14:creationId xmlns:p14="http://schemas.microsoft.com/office/powerpoint/2010/main" val="4175966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A86FFC4-3F3D-4C5A-91C0-1C5BECEAF261}" type="datetimeFigureOut">
              <a:rPr lang="en-GB" smtClean="0"/>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BC8BDA-5BD7-416C-B62B-1D63995C13C8}"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10678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86FFC4-3F3D-4C5A-91C0-1C5BECEAF261}" type="datetimeFigureOut">
              <a:rPr lang="en-GB" smtClean="0"/>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BC8BDA-5BD7-416C-B62B-1D63995C13C8}" type="slidenum">
              <a:rPr lang="en-GB" smtClean="0"/>
              <a:t>‹#›</a:t>
            </a:fld>
            <a:endParaRPr lang="en-GB"/>
          </a:p>
        </p:txBody>
      </p:sp>
    </p:spTree>
    <p:extLst>
      <p:ext uri="{BB962C8B-B14F-4D97-AF65-F5344CB8AC3E}">
        <p14:creationId xmlns:p14="http://schemas.microsoft.com/office/powerpoint/2010/main" val="3074201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A86FFC4-3F3D-4C5A-91C0-1C5BECEAF261}" type="datetimeFigureOut">
              <a:rPr lang="en-GB" smtClean="0"/>
              <a:t>15/05/2023</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BC8BDA-5BD7-416C-B62B-1D63995C13C8}" type="slidenum">
              <a:rPr lang="en-GB" smtClean="0"/>
              <a:t>‹#›</a:t>
            </a:fld>
            <a:endParaRPr lang="en-GB"/>
          </a:p>
        </p:txBody>
      </p:sp>
    </p:spTree>
    <p:extLst>
      <p:ext uri="{BB962C8B-B14F-4D97-AF65-F5344CB8AC3E}">
        <p14:creationId xmlns:p14="http://schemas.microsoft.com/office/powerpoint/2010/main" val="1358755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A86FFC4-3F3D-4C5A-91C0-1C5BECEAF261}" type="datetimeFigureOut">
              <a:rPr lang="en-GB" smtClean="0"/>
              <a:t>15/05/2023</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BC8BDA-5BD7-416C-B62B-1D63995C13C8}" type="slidenum">
              <a:rPr lang="en-GB" smtClean="0"/>
              <a:t>‹#›</a:t>
            </a:fld>
            <a:endParaRPr lang="en-GB"/>
          </a:p>
        </p:txBody>
      </p:sp>
    </p:spTree>
    <p:extLst>
      <p:ext uri="{BB962C8B-B14F-4D97-AF65-F5344CB8AC3E}">
        <p14:creationId xmlns:p14="http://schemas.microsoft.com/office/powerpoint/2010/main" val="3089272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86FFC4-3F3D-4C5A-91C0-1C5BECEAF261}" type="datetimeFigureOut">
              <a:rPr lang="en-GB" smtClean="0"/>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BC8BDA-5BD7-416C-B62B-1D63995C13C8}" type="slidenum">
              <a:rPr lang="en-GB" smtClean="0"/>
              <a:t>‹#›</a:t>
            </a:fld>
            <a:endParaRPr lang="en-GB"/>
          </a:p>
        </p:txBody>
      </p:sp>
    </p:spTree>
    <p:extLst>
      <p:ext uri="{BB962C8B-B14F-4D97-AF65-F5344CB8AC3E}">
        <p14:creationId xmlns:p14="http://schemas.microsoft.com/office/powerpoint/2010/main" val="1464794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86FFC4-3F3D-4C5A-91C0-1C5BECEAF261}" type="datetimeFigureOut">
              <a:rPr lang="en-GB" smtClean="0"/>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BC8BDA-5BD7-416C-B62B-1D63995C13C8}" type="slidenum">
              <a:rPr lang="en-GB" smtClean="0"/>
              <a:t>‹#›</a:t>
            </a:fld>
            <a:endParaRPr lang="en-GB"/>
          </a:p>
        </p:txBody>
      </p:sp>
    </p:spTree>
    <p:extLst>
      <p:ext uri="{BB962C8B-B14F-4D97-AF65-F5344CB8AC3E}">
        <p14:creationId xmlns:p14="http://schemas.microsoft.com/office/powerpoint/2010/main" val="3565826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CA86FFC4-3F3D-4C5A-91C0-1C5BECEAF261}" type="datetimeFigureOut">
              <a:rPr lang="en-GB" smtClean="0"/>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BC8BDA-5BD7-416C-B62B-1D63995C13C8}" type="slidenum">
              <a:rPr lang="en-GB" smtClean="0"/>
              <a:t>‹#›</a:t>
            </a:fld>
            <a:endParaRPr lang="en-GB"/>
          </a:p>
        </p:txBody>
      </p:sp>
    </p:spTree>
    <p:extLst>
      <p:ext uri="{BB962C8B-B14F-4D97-AF65-F5344CB8AC3E}">
        <p14:creationId xmlns:p14="http://schemas.microsoft.com/office/powerpoint/2010/main" val="1093616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86FFC4-3F3D-4C5A-91C0-1C5BECEAF261}" type="datetimeFigureOut">
              <a:rPr lang="en-GB" smtClean="0"/>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BC8BDA-5BD7-416C-B62B-1D63995C13C8}" type="slidenum">
              <a:rPr lang="en-GB" smtClean="0"/>
              <a:t>‹#›</a:t>
            </a:fld>
            <a:endParaRPr lang="en-GB"/>
          </a:p>
        </p:txBody>
      </p:sp>
    </p:spTree>
    <p:extLst>
      <p:ext uri="{BB962C8B-B14F-4D97-AF65-F5344CB8AC3E}">
        <p14:creationId xmlns:p14="http://schemas.microsoft.com/office/powerpoint/2010/main" val="262726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86FFC4-3F3D-4C5A-91C0-1C5BECEAF261}" type="datetimeFigureOut">
              <a:rPr lang="en-GB" smtClean="0"/>
              <a:t>15/05/2023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BC8BDA-5BD7-416C-B62B-1D63995C13C8}" type="slidenum">
              <a:rPr lang="en-GB" smtClean="0"/>
              <a:t>‹#›</a:t>
            </a:fld>
            <a:endParaRPr lang="en-GB"/>
          </a:p>
        </p:txBody>
      </p:sp>
    </p:spTree>
    <p:extLst>
      <p:ext uri="{BB962C8B-B14F-4D97-AF65-F5344CB8AC3E}">
        <p14:creationId xmlns:p14="http://schemas.microsoft.com/office/powerpoint/2010/main" val="854850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86FFC4-3F3D-4C5A-91C0-1C5BECEAF261}" type="datetimeFigureOut">
              <a:rPr lang="en-GB" smtClean="0"/>
              <a:t>15/05/2023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6BC8BDA-5BD7-416C-B62B-1D63995C13C8}" type="slidenum">
              <a:rPr lang="en-GB" smtClean="0"/>
              <a:t>‹#›</a:t>
            </a:fld>
            <a:endParaRPr lang="en-GB"/>
          </a:p>
        </p:txBody>
      </p:sp>
    </p:spTree>
    <p:extLst>
      <p:ext uri="{BB962C8B-B14F-4D97-AF65-F5344CB8AC3E}">
        <p14:creationId xmlns:p14="http://schemas.microsoft.com/office/powerpoint/2010/main" val="3649806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A86FFC4-3F3D-4C5A-91C0-1C5BECEAF261}" type="datetimeFigureOut">
              <a:rPr lang="en-GB" smtClean="0"/>
              <a:t>15/05/2023</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B6BC8BDA-5BD7-416C-B62B-1D63995C13C8}" type="slidenum">
              <a:rPr lang="en-GB" smtClean="0"/>
              <a:t>‹#›</a:t>
            </a:fld>
            <a:endParaRPr lang="en-GB"/>
          </a:p>
        </p:txBody>
      </p:sp>
    </p:spTree>
    <p:extLst>
      <p:ext uri="{BB962C8B-B14F-4D97-AF65-F5344CB8AC3E}">
        <p14:creationId xmlns:p14="http://schemas.microsoft.com/office/powerpoint/2010/main" val="1900412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A86FFC4-3F3D-4C5A-91C0-1C5BECEAF261}" type="datetimeFigureOut">
              <a:rPr lang="en-GB" smtClean="0"/>
              <a:t>15/05/2023</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B6BC8BDA-5BD7-416C-B62B-1D63995C13C8}" type="slidenum">
              <a:rPr lang="en-GB" smtClean="0"/>
              <a:t>‹#›</a:t>
            </a:fld>
            <a:endParaRPr lang="en-GB"/>
          </a:p>
        </p:txBody>
      </p:sp>
    </p:spTree>
    <p:extLst>
      <p:ext uri="{BB962C8B-B14F-4D97-AF65-F5344CB8AC3E}">
        <p14:creationId xmlns:p14="http://schemas.microsoft.com/office/powerpoint/2010/main" val="27684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CA86FFC4-3F3D-4C5A-91C0-1C5BECEAF261}" type="datetimeFigureOut">
              <a:rPr lang="en-GB" smtClean="0"/>
              <a:t>15/05/2023</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B6BC8BDA-5BD7-416C-B62B-1D63995C13C8}" type="slidenum">
              <a:rPr lang="en-GB" smtClean="0"/>
              <a:t>‹#›</a:t>
            </a:fld>
            <a:endParaRPr lang="en-GB"/>
          </a:p>
        </p:txBody>
      </p:sp>
    </p:spTree>
    <p:extLst>
      <p:ext uri="{BB962C8B-B14F-4D97-AF65-F5344CB8AC3E}">
        <p14:creationId xmlns:p14="http://schemas.microsoft.com/office/powerpoint/2010/main" val="3604895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86FFC4-3F3D-4C5A-91C0-1C5BECEAF261}" type="datetimeFigureOut">
              <a:rPr lang="en-GB" smtClean="0"/>
              <a:t>15/05/2023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BC8BDA-5BD7-416C-B62B-1D63995C13C8}" type="slidenum">
              <a:rPr lang="en-GB" smtClean="0"/>
              <a:t>‹#›</a:t>
            </a:fld>
            <a:endParaRPr lang="en-GB"/>
          </a:p>
        </p:txBody>
      </p:sp>
    </p:spTree>
    <p:extLst>
      <p:ext uri="{BB962C8B-B14F-4D97-AF65-F5344CB8AC3E}">
        <p14:creationId xmlns:p14="http://schemas.microsoft.com/office/powerpoint/2010/main" val="2766454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A86FFC4-3F3D-4C5A-91C0-1C5BECEAF261}" type="datetimeFigureOut">
              <a:rPr lang="en-GB" smtClean="0"/>
              <a:t>15/05/2023</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6BC8BDA-5BD7-416C-B62B-1D63995C13C8}" type="slidenum">
              <a:rPr lang="en-GB" smtClean="0"/>
              <a:t>‹#›</a:t>
            </a:fld>
            <a:endParaRPr lang="en-GB"/>
          </a:p>
        </p:txBody>
      </p:sp>
    </p:spTree>
    <p:extLst>
      <p:ext uri="{BB962C8B-B14F-4D97-AF65-F5344CB8AC3E}">
        <p14:creationId xmlns:p14="http://schemas.microsoft.com/office/powerpoint/2010/main" val="119033617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D7E68EF-A48F-D35C-DB3F-C2613FA15892}"/>
              </a:ext>
            </a:extLst>
          </p:cNvPr>
          <p:cNvSpPr>
            <a:spLocks noGrp="1"/>
          </p:cNvSpPr>
          <p:nvPr>
            <p:ph type="title"/>
          </p:nvPr>
        </p:nvSpPr>
        <p:spPr>
          <a:xfrm>
            <a:off x="6742108" y="629266"/>
            <a:ext cx="3307744" cy="1641986"/>
          </a:xfrm>
        </p:spPr>
        <p:txBody>
          <a:bodyPr vert="horz" lIns="91440" tIns="45720" rIns="91440" bIns="45720" rtlCol="0" anchor="t">
            <a:normAutofit/>
          </a:bodyPr>
          <a:lstStyle/>
          <a:p>
            <a:r>
              <a:rPr lang="en-US"/>
              <a:t>Water Crisis</a:t>
            </a:r>
          </a:p>
        </p:txBody>
      </p:sp>
      <p:pic>
        <p:nvPicPr>
          <p:cNvPr id="5" name="Picture 4" descr="Plastic water bottle floating on the water surface">
            <a:extLst>
              <a:ext uri="{FF2B5EF4-FFF2-40B4-BE49-F238E27FC236}">
                <a16:creationId xmlns:a16="http://schemas.microsoft.com/office/drawing/2014/main" id="{DFCC07DE-881A-F3E1-1C08-F1A583F34661}"/>
              </a:ext>
            </a:extLst>
          </p:cNvPr>
          <p:cNvPicPr>
            <a:picLocks noChangeAspect="1"/>
          </p:cNvPicPr>
          <p:nvPr/>
        </p:nvPicPr>
        <p:blipFill rotWithShape="1">
          <a:blip r:embed="rId7"/>
          <a:srcRect l="30110" r="10571" b="-1"/>
          <a:stretch/>
        </p:blipFill>
        <p:spPr>
          <a:xfrm>
            <a:off x="-2" y="10"/>
            <a:ext cx="6094407" cy="6857990"/>
          </a:xfrm>
          <a:prstGeom prst="rect">
            <a:avLst/>
          </a:prstGeom>
        </p:spPr>
      </p:pic>
      <p:sp>
        <p:nvSpPr>
          <p:cNvPr id="3" name="TextBox 2">
            <a:extLst>
              <a:ext uri="{FF2B5EF4-FFF2-40B4-BE49-F238E27FC236}">
                <a16:creationId xmlns:a16="http://schemas.microsoft.com/office/drawing/2014/main" id="{E90B88C3-F4DF-8948-7E00-1A80F340D624}"/>
              </a:ext>
            </a:extLst>
          </p:cNvPr>
          <p:cNvSpPr txBox="1"/>
          <p:nvPr/>
        </p:nvSpPr>
        <p:spPr>
          <a:xfrm>
            <a:off x="6742108" y="2438400"/>
            <a:ext cx="3307744" cy="3809999"/>
          </a:xfrm>
          <a:prstGeom prst="rect">
            <a:avLst/>
          </a:prstGeom>
        </p:spPr>
        <p:txBody>
          <a:bodyPr vert="horz" lIns="91440" tIns="45720" rIns="91440" bIns="45720" rtlCol="0">
            <a:normAutofit/>
          </a:bodyPr>
          <a:lstStyle/>
          <a:p>
            <a:pPr>
              <a:lnSpc>
                <a:spcPct val="90000"/>
              </a:lnSpc>
              <a:spcBef>
                <a:spcPts val="1000"/>
              </a:spcBef>
              <a:buClr>
                <a:schemeClr val="bg2">
                  <a:lumMod val="40000"/>
                  <a:lumOff val="60000"/>
                </a:schemeClr>
              </a:buClr>
              <a:buSzPct val="80000"/>
              <a:buFont typeface="Wingdings 3" charset="2"/>
              <a:buChar char=""/>
            </a:pPr>
            <a:r>
              <a:rPr lang="en-US" sz="1400">
                <a:latin typeface="+mj-lt"/>
                <a:ea typeface="+mj-ea"/>
                <a:cs typeface="+mj-cs"/>
              </a:rPr>
              <a:t>Introduction:</a:t>
            </a:r>
          </a:p>
          <a:p>
            <a:pPr>
              <a:lnSpc>
                <a:spcPct val="90000"/>
              </a:lnSpc>
              <a:spcBef>
                <a:spcPts val="1000"/>
              </a:spcBef>
              <a:buClr>
                <a:schemeClr val="bg2">
                  <a:lumMod val="40000"/>
                  <a:lumOff val="60000"/>
                </a:schemeClr>
              </a:buClr>
              <a:buSzPct val="80000"/>
              <a:buFont typeface="Wingdings 3" charset="2"/>
              <a:buChar char=""/>
            </a:pPr>
            <a:r>
              <a:rPr lang="en-US" sz="1400">
                <a:latin typeface="+mj-lt"/>
                <a:ea typeface="+mj-ea"/>
                <a:cs typeface="+mj-cs"/>
              </a:rPr>
              <a:t>The water crisis is a global problem that affects many countries, including Jordan. It is caused by various factors such as climate change, population growth, pollution, and mismanagement of water resources.</a:t>
            </a:r>
          </a:p>
          <a:p>
            <a:pPr>
              <a:lnSpc>
                <a:spcPct val="90000"/>
              </a:lnSpc>
              <a:spcBef>
                <a:spcPts val="1000"/>
              </a:spcBef>
              <a:buClr>
                <a:schemeClr val="bg2">
                  <a:lumMod val="40000"/>
                  <a:lumOff val="60000"/>
                </a:schemeClr>
              </a:buClr>
              <a:buSzPct val="80000"/>
              <a:buFont typeface="Wingdings 3" charset="2"/>
              <a:buChar char=""/>
            </a:pPr>
            <a:endParaRPr lang="en-US" sz="1400">
              <a:latin typeface="+mj-lt"/>
              <a:ea typeface="+mj-ea"/>
              <a:cs typeface="+mj-cs"/>
            </a:endParaRPr>
          </a:p>
          <a:p>
            <a:pPr>
              <a:lnSpc>
                <a:spcPct val="90000"/>
              </a:lnSpc>
              <a:spcBef>
                <a:spcPts val="1000"/>
              </a:spcBef>
              <a:buClr>
                <a:schemeClr val="bg2">
                  <a:lumMod val="40000"/>
                  <a:lumOff val="60000"/>
                </a:schemeClr>
              </a:buClr>
              <a:buSzPct val="80000"/>
              <a:buFont typeface="Wingdings 3" charset="2"/>
              <a:buChar char=""/>
            </a:pPr>
            <a:r>
              <a:rPr lang="en-US" sz="1400">
                <a:latin typeface="+mj-lt"/>
                <a:ea typeface="+mj-ea"/>
                <a:cs typeface="+mj-cs"/>
              </a:rPr>
              <a:t>Issues in Jordan:</a:t>
            </a:r>
          </a:p>
          <a:p>
            <a:pPr>
              <a:lnSpc>
                <a:spcPct val="90000"/>
              </a:lnSpc>
              <a:spcBef>
                <a:spcPts val="1000"/>
              </a:spcBef>
              <a:buClr>
                <a:schemeClr val="bg2">
                  <a:lumMod val="40000"/>
                  <a:lumOff val="60000"/>
                </a:schemeClr>
              </a:buClr>
              <a:buSzPct val="80000"/>
              <a:buFont typeface="Wingdings 3" charset="2"/>
              <a:buChar char=""/>
            </a:pPr>
            <a:r>
              <a:rPr lang="en-US" sz="1400">
                <a:latin typeface="+mj-lt"/>
                <a:ea typeface="+mj-ea"/>
                <a:cs typeface="+mj-cs"/>
              </a:rPr>
              <a:t>-Water scarcity and shortage</a:t>
            </a:r>
          </a:p>
          <a:p>
            <a:pPr>
              <a:lnSpc>
                <a:spcPct val="90000"/>
              </a:lnSpc>
              <a:spcBef>
                <a:spcPts val="1000"/>
              </a:spcBef>
              <a:buClr>
                <a:schemeClr val="bg2">
                  <a:lumMod val="40000"/>
                  <a:lumOff val="60000"/>
                </a:schemeClr>
              </a:buClr>
              <a:buSzPct val="80000"/>
              <a:buFont typeface="Wingdings 3" charset="2"/>
              <a:buChar char=""/>
            </a:pPr>
            <a:r>
              <a:rPr lang="en-US" sz="1400">
                <a:latin typeface="+mj-lt"/>
                <a:ea typeface="+mj-ea"/>
                <a:cs typeface="+mj-cs"/>
              </a:rPr>
              <a:t>-High demand for water</a:t>
            </a:r>
          </a:p>
          <a:p>
            <a:pPr>
              <a:lnSpc>
                <a:spcPct val="90000"/>
              </a:lnSpc>
              <a:spcBef>
                <a:spcPts val="1000"/>
              </a:spcBef>
              <a:buClr>
                <a:schemeClr val="bg2">
                  <a:lumMod val="40000"/>
                  <a:lumOff val="60000"/>
                </a:schemeClr>
              </a:buClr>
              <a:buSzPct val="80000"/>
              <a:buFont typeface="Wingdings 3" charset="2"/>
              <a:buChar char=""/>
            </a:pPr>
            <a:r>
              <a:rPr lang="en-US" sz="1400">
                <a:latin typeface="+mj-lt"/>
                <a:ea typeface="+mj-ea"/>
                <a:cs typeface="+mj-cs"/>
              </a:rPr>
              <a:t>-Limited access to clean water in some areas</a:t>
            </a:r>
          </a:p>
        </p:txBody>
      </p:sp>
    </p:spTree>
    <p:extLst>
      <p:ext uri="{BB962C8B-B14F-4D97-AF65-F5344CB8AC3E}">
        <p14:creationId xmlns:p14="http://schemas.microsoft.com/office/powerpoint/2010/main" val="2819346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5" name="Picture 34">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7" name="Oval 36">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9" name="Picture 38">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1" name="Picture 40">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3" name="Rectangle 42">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7" name="Rectangle 46">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51" name="Picture 50">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53"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ABB7ABEF-B13A-619C-538C-9C7F045A7799}"/>
              </a:ext>
            </a:extLst>
          </p:cNvPr>
          <p:cNvSpPr>
            <a:spLocks noGrp="1"/>
          </p:cNvSpPr>
          <p:nvPr>
            <p:ph type="title"/>
          </p:nvPr>
        </p:nvSpPr>
        <p:spPr>
          <a:xfrm>
            <a:off x="806195" y="804672"/>
            <a:ext cx="3521359" cy="5248656"/>
          </a:xfrm>
        </p:spPr>
        <p:txBody>
          <a:bodyPr vert="horz" lIns="91440" tIns="45720" rIns="91440" bIns="45720" rtlCol="0" anchor="ctr">
            <a:normAutofit/>
          </a:bodyPr>
          <a:lstStyle/>
          <a:p>
            <a:pPr algn="ctr"/>
            <a:r>
              <a:rPr lang="en-US" sz="3300" b="0" i="0" kern="1200" dirty="0">
                <a:solidFill>
                  <a:schemeClr val="tx2"/>
                </a:solidFill>
                <a:latin typeface="+mj-lt"/>
                <a:ea typeface="+mj-ea"/>
                <a:cs typeface="+mj-cs"/>
              </a:rPr>
              <a:t>Causes and Consequences</a:t>
            </a:r>
          </a:p>
        </p:txBody>
      </p:sp>
      <p:sp>
        <p:nvSpPr>
          <p:cNvPr id="21" name="TextBox 2">
            <a:extLst>
              <a:ext uri="{FF2B5EF4-FFF2-40B4-BE49-F238E27FC236}">
                <a16:creationId xmlns:a16="http://schemas.microsoft.com/office/drawing/2014/main" id="{FFA50F56-68FC-1811-E02C-11E299697459}"/>
              </a:ext>
            </a:extLst>
          </p:cNvPr>
          <p:cNvSpPr txBox="1"/>
          <p:nvPr/>
        </p:nvSpPr>
        <p:spPr>
          <a:xfrm>
            <a:off x="4975861" y="804671"/>
            <a:ext cx="6399930" cy="5248657"/>
          </a:xfrm>
          <a:prstGeom prst="rect">
            <a:avLst/>
          </a:prstGeom>
        </p:spPr>
        <p:txBody>
          <a:bodyPr vert="horz" lIns="91440" tIns="45720" rIns="91440" bIns="45720" rtlCol="0" anchor="ctr">
            <a:normAutofit/>
          </a:bodyPr>
          <a:lstStyle/>
          <a:p>
            <a:pPr>
              <a:spcBef>
                <a:spcPts val="1000"/>
              </a:spcBef>
              <a:buClr>
                <a:schemeClr val="bg2">
                  <a:lumMod val="40000"/>
                  <a:lumOff val="60000"/>
                </a:schemeClr>
              </a:buClr>
              <a:buSzPct val="80000"/>
              <a:buFont typeface="Wingdings 3" charset="2"/>
              <a:buChar char=""/>
            </a:pPr>
            <a:r>
              <a:rPr lang="en-US">
                <a:latin typeface="+mj-lt"/>
                <a:ea typeface="+mj-ea"/>
                <a:cs typeface="+mj-cs"/>
              </a:rPr>
              <a:t>Causes:</a:t>
            </a:r>
          </a:p>
          <a:p>
            <a:pPr>
              <a:spcBef>
                <a:spcPts val="1000"/>
              </a:spcBef>
              <a:buClr>
                <a:schemeClr val="bg2">
                  <a:lumMod val="40000"/>
                  <a:lumOff val="60000"/>
                </a:schemeClr>
              </a:buClr>
              <a:buSzPct val="80000"/>
              <a:buFont typeface="Wingdings 3" charset="2"/>
              <a:buChar char=""/>
            </a:pPr>
            <a:r>
              <a:rPr lang="en-US">
                <a:latin typeface="+mj-lt"/>
                <a:ea typeface="+mj-ea"/>
                <a:cs typeface="+mj-cs"/>
              </a:rPr>
              <a:t>-Climate change</a:t>
            </a:r>
          </a:p>
          <a:p>
            <a:pPr>
              <a:spcBef>
                <a:spcPts val="1000"/>
              </a:spcBef>
              <a:buClr>
                <a:schemeClr val="bg2">
                  <a:lumMod val="40000"/>
                  <a:lumOff val="60000"/>
                </a:schemeClr>
              </a:buClr>
              <a:buSzPct val="80000"/>
              <a:buFont typeface="Wingdings 3" charset="2"/>
              <a:buChar char=""/>
            </a:pPr>
            <a:r>
              <a:rPr lang="en-US">
                <a:latin typeface="+mj-lt"/>
                <a:ea typeface="+mj-ea"/>
                <a:cs typeface="+mj-cs"/>
              </a:rPr>
              <a:t>-Population growth</a:t>
            </a:r>
          </a:p>
          <a:p>
            <a:pPr>
              <a:spcBef>
                <a:spcPts val="1000"/>
              </a:spcBef>
              <a:buClr>
                <a:schemeClr val="bg2">
                  <a:lumMod val="40000"/>
                  <a:lumOff val="60000"/>
                </a:schemeClr>
              </a:buClr>
              <a:buSzPct val="80000"/>
              <a:buFont typeface="Wingdings 3" charset="2"/>
              <a:buChar char=""/>
            </a:pPr>
            <a:r>
              <a:rPr lang="en-US">
                <a:latin typeface="+mj-lt"/>
                <a:ea typeface="+mj-ea"/>
                <a:cs typeface="+mj-cs"/>
              </a:rPr>
              <a:t>-Pollution</a:t>
            </a:r>
          </a:p>
          <a:p>
            <a:pPr>
              <a:spcBef>
                <a:spcPts val="1000"/>
              </a:spcBef>
              <a:buClr>
                <a:schemeClr val="bg2">
                  <a:lumMod val="40000"/>
                  <a:lumOff val="60000"/>
                </a:schemeClr>
              </a:buClr>
              <a:buSzPct val="80000"/>
              <a:buFont typeface="Wingdings 3" charset="2"/>
              <a:buChar char=""/>
            </a:pPr>
            <a:r>
              <a:rPr lang="en-US">
                <a:latin typeface="+mj-lt"/>
                <a:ea typeface="+mj-ea"/>
                <a:cs typeface="+mj-cs"/>
              </a:rPr>
              <a:t>-Mismanagement of water resources</a:t>
            </a:r>
          </a:p>
          <a:p>
            <a:pPr>
              <a:spcBef>
                <a:spcPts val="1000"/>
              </a:spcBef>
              <a:buClr>
                <a:schemeClr val="bg2">
                  <a:lumMod val="40000"/>
                  <a:lumOff val="60000"/>
                </a:schemeClr>
              </a:buClr>
              <a:buSzPct val="80000"/>
              <a:buFont typeface="Wingdings 3" charset="2"/>
              <a:buChar char=""/>
            </a:pPr>
            <a:endParaRPr lang="en-US">
              <a:latin typeface="+mj-lt"/>
              <a:ea typeface="+mj-ea"/>
              <a:cs typeface="+mj-cs"/>
            </a:endParaRPr>
          </a:p>
          <a:p>
            <a:pPr>
              <a:spcBef>
                <a:spcPts val="1000"/>
              </a:spcBef>
              <a:buClr>
                <a:schemeClr val="bg2">
                  <a:lumMod val="40000"/>
                  <a:lumOff val="60000"/>
                </a:schemeClr>
              </a:buClr>
              <a:buSzPct val="80000"/>
              <a:buFont typeface="Wingdings 3" charset="2"/>
              <a:buChar char=""/>
            </a:pPr>
            <a:r>
              <a:rPr lang="en-US">
                <a:latin typeface="+mj-lt"/>
                <a:ea typeface="+mj-ea"/>
                <a:cs typeface="+mj-cs"/>
              </a:rPr>
              <a:t>Consequences:</a:t>
            </a:r>
          </a:p>
          <a:p>
            <a:pPr>
              <a:spcBef>
                <a:spcPts val="1000"/>
              </a:spcBef>
              <a:buClr>
                <a:schemeClr val="bg2">
                  <a:lumMod val="40000"/>
                  <a:lumOff val="60000"/>
                </a:schemeClr>
              </a:buClr>
              <a:buSzPct val="80000"/>
              <a:buFont typeface="Wingdings 3" charset="2"/>
              <a:buChar char=""/>
            </a:pPr>
            <a:r>
              <a:rPr lang="en-US">
                <a:latin typeface="+mj-lt"/>
                <a:ea typeface="+mj-ea"/>
                <a:cs typeface="+mj-cs"/>
              </a:rPr>
              <a:t>-Droughts and water shortages</a:t>
            </a:r>
          </a:p>
          <a:p>
            <a:pPr>
              <a:spcBef>
                <a:spcPts val="1000"/>
              </a:spcBef>
              <a:buClr>
                <a:schemeClr val="bg2">
                  <a:lumMod val="40000"/>
                  <a:lumOff val="60000"/>
                </a:schemeClr>
              </a:buClr>
              <a:buSzPct val="80000"/>
              <a:buFont typeface="Wingdings 3" charset="2"/>
              <a:buChar char=""/>
            </a:pPr>
            <a:r>
              <a:rPr lang="en-US">
                <a:latin typeface="+mj-lt"/>
                <a:ea typeface="+mj-ea"/>
                <a:cs typeface="+mj-cs"/>
              </a:rPr>
              <a:t>-Food and energy insecurity</a:t>
            </a:r>
          </a:p>
          <a:p>
            <a:pPr>
              <a:spcBef>
                <a:spcPts val="1000"/>
              </a:spcBef>
              <a:buClr>
                <a:schemeClr val="bg2">
                  <a:lumMod val="40000"/>
                  <a:lumOff val="60000"/>
                </a:schemeClr>
              </a:buClr>
              <a:buSzPct val="80000"/>
              <a:buFont typeface="Wingdings 3" charset="2"/>
              <a:buChar char=""/>
            </a:pPr>
            <a:r>
              <a:rPr lang="en-US">
                <a:latin typeface="+mj-lt"/>
                <a:ea typeface="+mj-ea"/>
                <a:cs typeface="+mj-cs"/>
              </a:rPr>
              <a:t>-Health problems</a:t>
            </a:r>
          </a:p>
          <a:p>
            <a:pPr>
              <a:spcBef>
                <a:spcPts val="1000"/>
              </a:spcBef>
              <a:buClr>
                <a:schemeClr val="bg2">
                  <a:lumMod val="40000"/>
                  <a:lumOff val="60000"/>
                </a:schemeClr>
              </a:buClr>
              <a:buSzPct val="80000"/>
              <a:buFont typeface="Wingdings 3" charset="2"/>
              <a:buChar char=""/>
            </a:pPr>
            <a:r>
              <a:rPr lang="en-US">
                <a:latin typeface="+mj-lt"/>
                <a:ea typeface="+mj-ea"/>
                <a:cs typeface="+mj-cs"/>
              </a:rPr>
              <a:t>-Environmental degradation</a:t>
            </a:r>
          </a:p>
        </p:txBody>
      </p:sp>
    </p:spTree>
    <p:extLst>
      <p:ext uri="{BB962C8B-B14F-4D97-AF65-F5344CB8AC3E}">
        <p14:creationId xmlns:p14="http://schemas.microsoft.com/office/powerpoint/2010/main" val="3660253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62237F-6128-3558-618D-96F504E898E4}"/>
              </a:ext>
            </a:extLst>
          </p:cNvPr>
          <p:cNvSpPr>
            <a:spLocks noGrp="1"/>
          </p:cNvSpPr>
          <p:nvPr>
            <p:ph type="title"/>
          </p:nvPr>
        </p:nvSpPr>
        <p:spPr>
          <a:xfrm>
            <a:off x="648930" y="629266"/>
            <a:ext cx="6188190" cy="1622321"/>
          </a:xfrm>
        </p:spPr>
        <p:txBody>
          <a:bodyPr vert="horz" lIns="91440" tIns="45720" rIns="91440" bIns="45720" rtlCol="0" anchor="t">
            <a:normAutofit/>
          </a:bodyPr>
          <a:lstStyle/>
          <a:p>
            <a:r>
              <a:rPr lang="en-US">
                <a:solidFill>
                  <a:srgbClr val="EBEBEB"/>
                </a:solidFill>
              </a:rPr>
              <a:t>Course of Actions</a:t>
            </a:r>
          </a:p>
        </p:txBody>
      </p:sp>
      <p:sp>
        <p:nvSpPr>
          <p:cNvPr id="3" name="TextBox 2">
            <a:extLst>
              <a:ext uri="{FF2B5EF4-FFF2-40B4-BE49-F238E27FC236}">
                <a16:creationId xmlns:a16="http://schemas.microsoft.com/office/drawing/2014/main" id="{DCA09992-C867-A169-657D-2E54DD3ED2A8}"/>
              </a:ext>
            </a:extLst>
          </p:cNvPr>
          <p:cNvSpPr txBox="1"/>
          <p:nvPr/>
        </p:nvSpPr>
        <p:spPr>
          <a:xfrm>
            <a:off x="648930" y="2438400"/>
            <a:ext cx="6188189" cy="3785419"/>
          </a:xfrm>
          <a:prstGeom prst="rect">
            <a:avLst/>
          </a:prstGeom>
        </p:spPr>
        <p:txBody>
          <a:bodyPr vert="horz" lIns="91440" tIns="45720" rIns="91440" bIns="45720" rtlCol="0">
            <a:normAutofit/>
          </a:bodyPr>
          <a:lstStyle/>
          <a:p>
            <a:pPr>
              <a:lnSpc>
                <a:spcPct val="90000"/>
              </a:lnSpc>
              <a:spcBef>
                <a:spcPts val="1000"/>
              </a:spcBef>
              <a:buClr>
                <a:schemeClr val="bg2">
                  <a:lumMod val="40000"/>
                  <a:lumOff val="60000"/>
                </a:schemeClr>
              </a:buClr>
              <a:buSzPct val="80000"/>
              <a:buFont typeface="Wingdings 3" charset="2"/>
              <a:buChar char=""/>
            </a:pPr>
            <a:r>
              <a:rPr lang="en-US" sz="1700">
                <a:solidFill>
                  <a:srgbClr val="FFFFFF"/>
                </a:solidFill>
                <a:latin typeface="+mj-lt"/>
                <a:ea typeface="+mj-ea"/>
                <a:cs typeface="+mj-cs"/>
              </a:rPr>
              <a:t>Solutions:</a:t>
            </a:r>
          </a:p>
          <a:p>
            <a:pPr>
              <a:lnSpc>
                <a:spcPct val="90000"/>
              </a:lnSpc>
              <a:spcBef>
                <a:spcPts val="1000"/>
              </a:spcBef>
              <a:buClr>
                <a:schemeClr val="bg2">
                  <a:lumMod val="40000"/>
                  <a:lumOff val="60000"/>
                </a:schemeClr>
              </a:buClr>
              <a:buSzPct val="80000"/>
              <a:buFont typeface="Wingdings 3" charset="2"/>
              <a:buChar char=""/>
            </a:pPr>
            <a:r>
              <a:rPr lang="en-US" sz="1700">
                <a:solidFill>
                  <a:srgbClr val="FFFFFF"/>
                </a:solidFill>
                <a:latin typeface="+mj-lt"/>
                <a:ea typeface="+mj-ea"/>
                <a:cs typeface="+mj-cs"/>
              </a:rPr>
              <a:t>-Increase water conservation efforts</a:t>
            </a:r>
          </a:p>
          <a:p>
            <a:pPr>
              <a:lnSpc>
                <a:spcPct val="90000"/>
              </a:lnSpc>
              <a:spcBef>
                <a:spcPts val="1000"/>
              </a:spcBef>
              <a:buClr>
                <a:schemeClr val="bg2">
                  <a:lumMod val="40000"/>
                  <a:lumOff val="60000"/>
                </a:schemeClr>
              </a:buClr>
              <a:buSzPct val="80000"/>
              <a:buFont typeface="Wingdings 3" charset="2"/>
              <a:buChar char=""/>
            </a:pPr>
            <a:r>
              <a:rPr lang="en-US" sz="1700">
                <a:solidFill>
                  <a:srgbClr val="FFFFFF"/>
                </a:solidFill>
                <a:latin typeface="+mj-lt"/>
                <a:ea typeface="+mj-ea"/>
                <a:cs typeface="+mj-cs"/>
              </a:rPr>
              <a:t>-Promote the use of renewable energy</a:t>
            </a:r>
          </a:p>
          <a:p>
            <a:pPr>
              <a:lnSpc>
                <a:spcPct val="90000"/>
              </a:lnSpc>
              <a:spcBef>
                <a:spcPts val="1000"/>
              </a:spcBef>
              <a:buClr>
                <a:schemeClr val="bg2">
                  <a:lumMod val="40000"/>
                  <a:lumOff val="60000"/>
                </a:schemeClr>
              </a:buClr>
              <a:buSzPct val="80000"/>
              <a:buFont typeface="Wingdings 3" charset="2"/>
              <a:buChar char=""/>
            </a:pPr>
            <a:r>
              <a:rPr lang="en-US" sz="1700">
                <a:solidFill>
                  <a:srgbClr val="FFFFFF"/>
                </a:solidFill>
                <a:latin typeface="+mj-lt"/>
                <a:ea typeface="+mj-ea"/>
                <a:cs typeface="+mj-cs"/>
              </a:rPr>
              <a:t>-Implement sustainable agriculture practices</a:t>
            </a:r>
          </a:p>
          <a:p>
            <a:pPr>
              <a:lnSpc>
                <a:spcPct val="90000"/>
              </a:lnSpc>
              <a:spcBef>
                <a:spcPts val="1000"/>
              </a:spcBef>
              <a:buClr>
                <a:schemeClr val="bg2">
                  <a:lumMod val="40000"/>
                  <a:lumOff val="60000"/>
                </a:schemeClr>
              </a:buClr>
              <a:buSzPct val="80000"/>
              <a:buFont typeface="Wingdings 3" charset="2"/>
              <a:buChar char=""/>
            </a:pPr>
            <a:r>
              <a:rPr lang="en-US" sz="1700">
                <a:solidFill>
                  <a:srgbClr val="FFFFFF"/>
                </a:solidFill>
                <a:latin typeface="+mj-lt"/>
                <a:ea typeface="+mj-ea"/>
                <a:cs typeface="+mj-cs"/>
              </a:rPr>
              <a:t>-Improve water management and infrastructure</a:t>
            </a:r>
          </a:p>
          <a:p>
            <a:pPr>
              <a:lnSpc>
                <a:spcPct val="90000"/>
              </a:lnSpc>
              <a:spcBef>
                <a:spcPts val="1000"/>
              </a:spcBef>
              <a:buClr>
                <a:schemeClr val="bg2">
                  <a:lumMod val="40000"/>
                  <a:lumOff val="60000"/>
                </a:schemeClr>
              </a:buClr>
              <a:buSzPct val="80000"/>
              <a:buFont typeface="Wingdings 3" charset="2"/>
              <a:buChar char=""/>
            </a:pPr>
            <a:endParaRPr lang="en-US" sz="1700">
              <a:solidFill>
                <a:srgbClr val="FFFFFF"/>
              </a:solidFill>
              <a:latin typeface="+mj-lt"/>
              <a:ea typeface="+mj-ea"/>
              <a:cs typeface="+mj-cs"/>
            </a:endParaRPr>
          </a:p>
          <a:p>
            <a:pPr>
              <a:lnSpc>
                <a:spcPct val="90000"/>
              </a:lnSpc>
              <a:spcBef>
                <a:spcPts val="1000"/>
              </a:spcBef>
              <a:buClr>
                <a:schemeClr val="bg2">
                  <a:lumMod val="40000"/>
                  <a:lumOff val="60000"/>
                </a:schemeClr>
              </a:buClr>
              <a:buSzPct val="80000"/>
              <a:buFont typeface="Wingdings 3" charset="2"/>
              <a:buChar char=""/>
            </a:pPr>
            <a:r>
              <a:rPr lang="en-US" sz="1700">
                <a:solidFill>
                  <a:srgbClr val="FFFFFF"/>
                </a:solidFill>
                <a:latin typeface="+mj-lt"/>
                <a:ea typeface="+mj-ea"/>
                <a:cs typeface="+mj-cs"/>
              </a:rPr>
              <a:t>Reasoning:</a:t>
            </a:r>
          </a:p>
          <a:p>
            <a:pPr>
              <a:lnSpc>
                <a:spcPct val="90000"/>
              </a:lnSpc>
              <a:spcBef>
                <a:spcPts val="1000"/>
              </a:spcBef>
              <a:buClr>
                <a:schemeClr val="bg2">
                  <a:lumMod val="40000"/>
                  <a:lumOff val="60000"/>
                </a:schemeClr>
              </a:buClr>
              <a:buSzPct val="80000"/>
              <a:buFont typeface="Wingdings 3" charset="2"/>
              <a:buChar char=""/>
            </a:pPr>
            <a:r>
              <a:rPr lang="en-US" sz="1700">
                <a:solidFill>
                  <a:srgbClr val="FFFFFF"/>
                </a:solidFill>
                <a:latin typeface="+mj-lt"/>
                <a:ea typeface="+mj-ea"/>
                <a:cs typeface="+mj-cs"/>
              </a:rPr>
              <a:t>These solutions can help reduce water demand, decrease pollution, and increase the availability of clean water. They can also help mitigate the effects of climate change and promote sustainable development.</a:t>
            </a:r>
          </a:p>
        </p:txBody>
      </p:sp>
      <p:sp>
        <p:nvSpPr>
          <p:cNvPr id="2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Abstract background of blue and water droplets">
            <a:extLst>
              <a:ext uri="{FF2B5EF4-FFF2-40B4-BE49-F238E27FC236}">
                <a16:creationId xmlns:a16="http://schemas.microsoft.com/office/drawing/2014/main" id="{75D62F20-683A-7B0B-61F9-B872F31CF23E}"/>
              </a:ext>
            </a:extLst>
          </p:cNvPr>
          <p:cNvPicPr>
            <a:picLocks noChangeAspect="1"/>
          </p:cNvPicPr>
          <p:nvPr/>
        </p:nvPicPr>
        <p:blipFill rotWithShape="1">
          <a:blip r:embed="rId7"/>
          <a:srcRect l="29748" r="18325" b="-2"/>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4148238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76859D-3EC7-A1B3-932B-8F26FA8D1866}"/>
              </a:ext>
            </a:extLst>
          </p:cNvPr>
          <p:cNvSpPr>
            <a:spLocks noGrp="1"/>
          </p:cNvSpPr>
          <p:nvPr>
            <p:ph type="title"/>
          </p:nvPr>
        </p:nvSpPr>
        <p:spPr>
          <a:xfrm>
            <a:off x="648930" y="629266"/>
            <a:ext cx="6188190" cy="1622321"/>
          </a:xfrm>
        </p:spPr>
        <p:txBody>
          <a:bodyPr vert="horz" lIns="91440" tIns="45720" rIns="91440" bIns="45720" rtlCol="0" anchor="t">
            <a:normAutofit/>
          </a:bodyPr>
          <a:lstStyle/>
          <a:p>
            <a:r>
              <a:rPr lang="en-US">
                <a:solidFill>
                  <a:srgbClr val="EBEBEB"/>
                </a:solidFill>
              </a:rPr>
              <a:t>Conclusion</a:t>
            </a:r>
          </a:p>
        </p:txBody>
      </p:sp>
      <p:sp>
        <p:nvSpPr>
          <p:cNvPr id="3" name="TextBox 2">
            <a:extLst>
              <a:ext uri="{FF2B5EF4-FFF2-40B4-BE49-F238E27FC236}">
                <a16:creationId xmlns:a16="http://schemas.microsoft.com/office/drawing/2014/main" id="{D2EBB657-AF86-035E-B15C-EF45032B9A51}"/>
              </a:ext>
            </a:extLst>
          </p:cNvPr>
          <p:cNvSpPr txBox="1"/>
          <p:nvPr/>
        </p:nvSpPr>
        <p:spPr>
          <a:xfrm>
            <a:off x="648930" y="2438400"/>
            <a:ext cx="6188189" cy="3785419"/>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buFont typeface="Wingdings 3" charset="2"/>
              <a:buChar char=""/>
            </a:pPr>
            <a:r>
              <a:rPr lang="en-US">
                <a:solidFill>
                  <a:srgbClr val="FFFFFF"/>
                </a:solidFill>
                <a:latin typeface="+mj-lt"/>
                <a:ea typeface="+mj-ea"/>
                <a:cs typeface="+mj-cs"/>
              </a:rPr>
              <a:t>In conclusion, the water crisis is a serious problem that requires immediate action. Jordan, like many other countries, is facing significant challenges related to water scarcity and mismanagement. However, by implementing sustainable solutions, we can mitigate the consequences of the crisis and ensure a better future for all.</a:t>
            </a:r>
          </a:p>
        </p:txBody>
      </p:sp>
      <p:sp>
        <p:nvSpPr>
          <p:cNvPr id="2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a:extLst>
              <a:ext uri="{FF2B5EF4-FFF2-40B4-BE49-F238E27FC236}">
                <a16:creationId xmlns:a16="http://schemas.microsoft.com/office/drawing/2014/main" id="{14B14F4D-6ED4-9A2F-9F24-69D459D7FBC6}"/>
              </a:ext>
            </a:extLst>
          </p:cNvPr>
          <p:cNvPicPr>
            <a:picLocks noChangeAspect="1"/>
          </p:cNvPicPr>
          <p:nvPr/>
        </p:nvPicPr>
        <p:blipFill rotWithShape="1">
          <a:blip r:embed="rId7"/>
          <a:srcRect l="32712" r="26398" b="-445"/>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2108821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20331F6A-DA09-422D-8CED-00C0B4585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07C2F65-00C4-451C-8BFA-E765DEC17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0733" y="0"/>
            <a:ext cx="321564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8178CF-F06A-E879-BCF9-BAA502E1BD34}"/>
              </a:ext>
            </a:extLst>
          </p:cNvPr>
          <p:cNvSpPr>
            <a:spLocks noGrp="1"/>
          </p:cNvSpPr>
          <p:nvPr>
            <p:ph type="title"/>
          </p:nvPr>
        </p:nvSpPr>
        <p:spPr>
          <a:xfrm>
            <a:off x="7825169" y="1447799"/>
            <a:ext cx="2731458" cy="4766734"/>
          </a:xfrm>
        </p:spPr>
        <p:txBody>
          <a:bodyPr vert="horz" lIns="91440" tIns="45720" rIns="91440" bIns="45720" rtlCol="0" anchor="t">
            <a:normAutofit/>
          </a:bodyPr>
          <a:lstStyle/>
          <a:p>
            <a:r>
              <a:rPr lang="en-US" sz="4000" b="0" i="0" kern="1200" dirty="0">
                <a:solidFill>
                  <a:schemeClr val="tx1"/>
                </a:solidFill>
                <a:latin typeface="+mj-lt"/>
                <a:ea typeface="+mj-ea"/>
                <a:cs typeface="+mj-cs"/>
              </a:rPr>
              <a:t>Citations</a:t>
            </a:r>
          </a:p>
        </p:txBody>
      </p:sp>
      <p:sp>
        <p:nvSpPr>
          <p:cNvPr id="24" name="Rectangle 23">
            <a:extLst>
              <a:ext uri="{FF2B5EF4-FFF2-40B4-BE49-F238E27FC236}">
                <a16:creationId xmlns:a16="http://schemas.microsoft.com/office/drawing/2014/main" id="{50DDF752-B2A6-49DC-B474-8E1F71AFF1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4859" y="0"/>
            <a:ext cx="1438656" cy="6858000"/>
          </a:xfrm>
          <a:prstGeom prst="rect">
            <a:avLst/>
          </a:prstGeom>
          <a:solidFill>
            <a:schemeClr val="bg2">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TextBox 2">
            <a:extLst>
              <a:ext uri="{FF2B5EF4-FFF2-40B4-BE49-F238E27FC236}">
                <a16:creationId xmlns:a16="http://schemas.microsoft.com/office/drawing/2014/main" id="{541CB4CB-059E-3FBE-D920-F7072BA1369D}"/>
              </a:ext>
            </a:extLst>
          </p:cNvPr>
          <p:cNvSpPr txBox="1"/>
          <p:nvPr/>
        </p:nvSpPr>
        <p:spPr>
          <a:xfrm>
            <a:off x="643467" y="1447798"/>
            <a:ext cx="6282984" cy="4766735"/>
          </a:xfrm>
          <a:prstGeom prst="rect">
            <a:avLst/>
          </a:prstGeom>
        </p:spPr>
        <p:txBody>
          <a:bodyPr vert="horz" lIns="91440" tIns="45720" rIns="91440" bIns="45720" rtlCol="0" anchor="t">
            <a:normAutofit/>
          </a:bodyPr>
          <a:lstStyle/>
          <a:p>
            <a:pPr>
              <a:spcBef>
                <a:spcPts val="1000"/>
              </a:spcBef>
              <a:buClr>
                <a:schemeClr val="bg2">
                  <a:lumMod val="40000"/>
                  <a:lumOff val="60000"/>
                </a:schemeClr>
              </a:buClr>
              <a:buSzPct val="80000"/>
              <a:buFont typeface="Wingdings 3" charset="2"/>
              <a:buChar char=""/>
            </a:pPr>
            <a:r>
              <a:rPr lang="en-US" dirty="0">
                <a:latin typeface="+mj-lt"/>
                <a:ea typeface="+mj-ea"/>
                <a:cs typeface="+mj-cs"/>
              </a:rPr>
              <a:t>MLA citations:</a:t>
            </a:r>
          </a:p>
          <a:p>
            <a:pPr>
              <a:spcBef>
                <a:spcPts val="1000"/>
              </a:spcBef>
              <a:buClr>
                <a:srgbClr val="8AD0D6"/>
              </a:buClr>
              <a:buSzPct val="80000"/>
            </a:pPr>
            <a:endParaRPr lang="en-US" dirty="0">
              <a:latin typeface="+mj-lt"/>
              <a:ea typeface="+mj-ea"/>
              <a:cs typeface="+mj-cs"/>
            </a:endParaRPr>
          </a:p>
          <a:p>
            <a:pPr>
              <a:buClr>
                <a:srgbClr val="8AD0D6"/>
              </a:buClr>
              <a:buSzPct val="80000"/>
              <a:buFont typeface="Arial" charset="2"/>
              <a:buChar char="•"/>
            </a:pPr>
            <a:r>
              <a:rPr lang="en-US" sz="1400" dirty="0">
                <a:solidFill>
                  <a:srgbClr val="CECAC3"/>
                </a:solidFill>
                <a:ea typeface="+mn-lt"/>
                <a:cs typeface="+mn-lt"/>
              </a:rPr>
              <a:t>Website: "The Water Crisis in Jordan: Causes and Solutions." Water Crisis Info. Web.</a:t>
            </a:r>
            <a:endParaRPr lang="en-US" sz="1400">
              <a:latin typeface="+mj-lt"/>
              <a:ea typeface="+mj-ea"/>
              <a:cs typeface="+mj-cs"/>
            </a:endParaRPr>
          </a:p>
          <a:p>
            <a:pPr>
              <a:buFont typeface="Arial" charset="2"/>
              <a:buChar char="•"/>
            </a:pPr>
            <a:endParaRPr lang="en-US" sz="1400" dirty="0">
              <a:solidFill>
                <a:srgbClr val="CECAC3"/>
              </a:solidFill>
              <a:ea typeface="+mn-lt"/>
              <a:cs typeface="+mn-lt"/>
            </a:endParaRPr>
          </a:p>
          <a:p>
            <a:pPr>
              <a:buFont typeface="Arial" charset="2"/>
              <a:buChar char="•"/>
            </a:pPr>
            <a:r>
              <a:rPr lang="en-US" sz="1400" dirty="0">
                <a:solidFill>
                  <a:srgbClr val="CECAC3"/>
                </a:solidFill>
                <a:ea typeface="+mn-lt"/>
                <a:cs typeface="+mn-lt"/>
              </a:rPr>
              <a:t>Blog Post: "Tackling Jordan's Water Crisis: Why It's a Big Problem." Aqua Insights Blog, 7 Sept. 2022. Web.</a:t>
            </a:r>
            <a:endParaRPr lang="en-US" sz="1400">
              <a:ea typeface="+mj-ea"/>
              <a:cs typeface="+mj-cs"/>
            </a:endParaRPr>
          </a:p>
          <a:p>
            <a:pPr>
              <a:buFont typeface="Arial" charset="2"/>
              <a:buChar char="•"/>
            </a:pPr>
            <a:endParaRPr lang="en-US" sz="1400" dirty="0">
              <a:solidFill>
                <a:srgbClr val="CECAC3"/>
              </a:solidFill>
              <a:ea typeface="+mn-lt"/>
              <a:cs typeface="+mn-lt"/>
            </a:endParaRPr>
          </a:p>
          <a:p>
            <a:pPr>
              <a:buFont typeface="Arial" charset="2"/>
              <a:buChar char="•"/>
            </a:pPr>
            <a:r>
              <a:rPr lang="en-US" sz="1400" dirty="0">
                <a:solidFill>
                  <a:srgbClr val="CECAC3"/>
                </a:solidFill>
                <a:ea typeface="+mn-lt"/>
                <a:cs typeface="+mn-lt"/>
              </a:rPr>
              <a:t>News Article: Johnson, Lisa. "Jordan's Water Woes: Scarcity and High Demand Impacting Communities." Water World News, 15 Nov. 2022. Web.</a:t>
            </a:r>
            <a:endParaRPr lang="en-US" sz="1400">
              <a:ea typeface="+mj-ea"/>
              <a:cs typeface="+mj-cs"/>
            </a:endParaRPr>
          </a:p>
          <a:p>
            <a:pPr>
              <a:buFont typeface="Arial" charset="2"/>
              <a:buChar char="•"/>
            </a:pPr>
            <a:endParaRPr lang="en-US" sz="1400" dirty="0">
              <a:solidFill>
                <a:srgbClr val="CECAC3"/>
              </a:solidFill>
              <a:ea typeface="+mn-lt"/>
              <a:cs typeface="+mn-lt"/>
            </a:endParaRPr>
          </a:p>
          <a:p>
            <a:pPr>
              <a:buFont typeface="Arial" charset="2"/>
              <a:buChar char="•"/>
            </a:pPr>
            <a:r>
              <a:rPr lang="en-US" sz="1400" dirty="0">
                <a:solidFill>
                  <a:srgbClr val="CECAC3"/>
                </a:solidFill>
                <a:ea typeface="+mn-lt"/>
                <a:cs typeface="+mn-lt"/>
              </a:rPr>
              <a:t>Report: Sustainable Solutions Research Group. "Mitigating the Water Crisis in Jordan: Promoting Conservation, Renewable Energy, and Sustainable Agriculture." SSRG Reports, vol. 5, no. 3, 2023. Print.</a:t>
            </a:r>
            <a:endParaRPr lang="en-US" sz="1400">
              <a:ea typeface="+mj-ea"/>
              <a:cs typeface="+mj-cs"/>
            </a:endParaRPr>
          </a:p>
          <a:p>
            <a:pPr>
              <a:buFont typeface="Arial" charset="2"/>
              <a:buChar char="•"/>
            </a:pPr>
            <a:endParaRPr lang="en-US" sz="1400" dirty="0">
              <a:solidFill>
                <a:srgbClr val="CECAC3"/>
              </a:solidFill>
              <a:ea typeface="+mn-lt"/>
              <a:cs typeface="+mn-lt"/>
            </a:endParaRPr>
          </a:p>
          <a:p>
            <a:pPr>
              <a:buFont typeface="Arial" charset="2"/>
              <a:buChar char="•"/>
            </a:pPr>
            <a:r>
              <a:rPr lang="en-US" sz="1400" dirty="0">
                <a:solidFill>
                  <a:srgbClr val="CECAC3"/>
                </a:solidFill>
                <a:ea typeface="+mn-lt"/>
                <a:cs typeface="+mn-lt"/>
              </a:rPr>
              <a:t>Magazine: Waters, Sam. "Managing Water in Jordan: Challenges and Opportunities." </a:t>
            </a:r>
            <a:r>
              <a:rPr lang="en-US" sz="1400" err="1">
                <a:solidFill>
                  <a:srgbClr val="CECAC3"/>
                </a:solidFill>
                <a:ea typeface="+mn-lt"/>
                <a:cs typeface="+mn-lt"/>
              </a:rPr>
              <a:t>AquaLife</a:t>
            </a:r>
            <a:r>
              <a:rPr lang="en-US" sz="1400" dirty="0">
                <a:solidFill>
                  <a:srgbClr val="CECAC3"/>
                </a:solidFill>
                <a:ea typeface="+mn-lt"/>
                <a:cs typeface="+mn-lt"/>
              </a:rPr>
              <a:t> Magazine, vol. 9, no. 2, 2023. Print.</a:t>
            </a:r>
            <a:endParaRPr lang="en-US" sz="1400">
              <a:ea typeface="+mj-ea"/>
              <a:cs typeface="+mj-cs"/>
            </a:endParaRPr>
          </a:p>
          <a:p>
            <a:pPr>
              <a:spcBef>
                <a:spcPts val="1000"/>
              </a:spcBef>
              <a:buClr>
                <a:srgbClr val="8AD0D6"/>
              </a:buClr>
              <a:buSzPct val="80000"/>
              <a:buFont typeface="Wingdings 3" charset="2"/>
              <a:buChar char=""/>
            </a:pPr>
            <a:endParaRPr lang="en-US" dirty="0">
              <a:latin typeface="+mj-lt"/>
              <a:ea typeface="+mj-ea"/>
              <a:cs typeface="+mj-cs"/>
            </a:endParaRPr>
          </a:p>
        </p:txBody>
      </p:sp>
    </p:spTree>
    <p:extLst>
      <p:ext uri="{BB962C8B-B14F-4D97-AF65-F5344CB8AC3E}">
        <p14:creationId xmlns:p14="http://schemas.microsoft.com/office/powerpoint/2010/main" val="3247168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20331F6A-DA09-422D-8CED-00C0B4585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07C2F65-00C4-451C-8BFA-E765DEC17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0733" y="0"/>
            <a:ext cx="321564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8178CF-F06A-E879-BCF9-BAA502E1BD34}"/>
              </a:ext>
            </a:extLst>
          </p:cNvPr>
          <p:cNvSpPr>
            <a:spLocks noGrp="1"/>
          </p:cNvSpPr>
          <p:nvPr>
            <p:ph type="title"/>
          </p:nvPr>
        </p:nvSpPr>
        <p:spPr>
          <a:xfrm>
            <a:off x="7825169" y="1447799"/>
            <a:ext cx="2731458" cy="4766734"/>
          </a:xfrm>
        </p:spPr>
        <p:txBody>
          <a:bodyPr vert="horz" lIns="91440" tIns="45720" rIns="91440" bIns="45720" rtlCol="0" anchor="t">
            <a:normAutofit/>
          </a:bodyPr>
          <a:lstStyle/>
          <a:p>
            <a:r>
              <a:rPr lang="en-US" sz="4000" b="0" i="0" kern="1200" dirty="0">
                <a:solidFill>
                  <a:schemeClr val="tx1"/>
                </a:solidFill>
                <a:latin typeface="+mj-lt"/>
                <a:ea typeface="+mj-ea"/>
                <a:cs typeface="+mj-cs"/>
              </a:rPr>
              <a:t>Seventh Grade </a:t>
            </a:r>
            <a:br>
              <a:rPr lang="en-US" sz="4000" b="0" i="0" kern="1200" dirty="0">
                <a:solidFill>
                  <a:schemeClr val="tx1"/>
                </a:solidFill>
                <a:latin typeface="+mj-lt"/>
                <a:ea typeface="+mj-ea"/>
                <a:cs typeface="+mj-cs"/>
              </a:rPr>
            </a:br>
            <a:r>
              <a:rPr lang="en-US" sz="4000" b="0" i="0" kern="1200" dirty="0">
                <a:solidFill>
                  <a:schemeClr val="tx1"/>
                </a:solidFill>
                <a:latin typeface="+mj-lt"/>
                <a:ea typeface="+mj-ea"/>
                <a:cs typeface="+mj-cs"/>
              </a:rPr>
              <a:t>“D”</a:t>
            </a:r>
          </a:p>
        </p:txBody>
      </p:sp>
      <p:sp>
        <p:nvSpPr>
          <p:cNvPr id="24" name="Rectangle 23">
            <a:extLst>
              <a:ext uri="{FF2B5EF4-FFF2-40B4-BE49-F238E27FC236}">
                <a16:creationId xmlns:a16="http://schemas.microsoft.com/office/drawing/2014/main" id="{50DDF752-B2A6-49DC-B474-8E1F71AFF1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4859" y="0"/>
            <a:ext cx="1438656" cy="6858000"/>
          </a:xfrm>
          <a:prstGeom prst="rect">
            <a:avLst/>
          </a:prstGeom>
          <a:solidFill>
            <a:schemeClr val="bg2">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TextBox 2">
            <a:extLst>
              <a:ext uri="{FF2B5EF4-FFF2-40B4-BE49-F238E27FC236}">
                <a16:creationId xmlns:a16="http://schemas.microsoft.com/office/drawing/2014/main" id="{541CB4CB-059E-3FBE-D920-F7072BA1369D}"/>
              </a:ext>
            </a:extLst>
          </p:cNvPr>
          <p:cNvSpPr txBox="1"/>
          <p:nvPr/>
        </p:nvSpPr>
        <p:spPr>
          <a:xfrm>
            <a:off x="643467" y="1447798"/>
            <a:ext cx="6282984" cy="4766735"/>
          </a:xfrm>
          <a:prstGeom prst="rect">
            <a:avLst/>
          </a:prstGeom>
        </p:spPr>
        <p:txBody>
          <a:bodyPr vert="horz" lIns="91440" tIns="45720" rIns="91440" bIns="45720" rtlCol="0" anchor="t">
            <a:normAutofit/>
          </a:bodyPr>
          <a:lstStyle/>
          <a:p>
            <a:pPr marL="285750" indent="-285750">
              <a:spcBef>
                <a:spcPts val="1000"/>
              </a:spcBef>
              <a:buClr>
                <a:schemeClr val="bg2">
                  <a:lumMod val="40000"/>
                  <a:lumOff val="60000"/>
                </a:schemeClr>
              </a:buClr>
              <a:buSzPct val="80000"/>
              <a:buFont typeface="Arial" panose="020B0604020202020204" pitchFamily="34" charset="0"/>
              <a:buChar char="•"/>
            </a:pPr>
            <a:r>
              <a:rPr lang="en-US" dirty="0">
                <a:latin typeface="+mj-lt"/>
                <a:ea typeface="+mj-ea"/>
                <a:cs typeface="+mj-cs"/>
              </a:rPr>
              <a:t>Done by: </a:t>
            </a:r>
          </a:p>
          <a:p>
            <a:pPr marL="285750" indent="-285750">
              <a:spcBef>
                <a:spcPts val="1000"/>
              </a:spcBef>
              <a:buClr>
                <a:schemeClr val="bg2">
                  <a:lumMod val="40000"/>
                  <a:lumOff val="60000"/>
                </a:schemeClr>
              </a:buClr>
              <a:buSzPct val="80000"/>
              <a:buFont typeface="Arial" panose="020B0604020202020204" pitchFamily="34" charset="0"/>
              <a:buChar char="•"/>
            </a:pPr>
            <a:r>
              <a:rPr lang="en-US" dirty="0">
                <a:latin typeface="+mj-lt"/>
                <a:ea typeface="+mj-ea"/>
                <a:cs typeface="+mj-cs"/>
              </a:rPr>
              <a:t>-Marius Sahawneh</a:t>
            </a:r>
          </a:p>
          <a:p>
            <a:pPr marL="285750" indent="-285750">
              <a:spcBef>
                <a:spcPts val="1000"/>
              </a:spcBef>
              <a:buClr>
                <a:schemeClr val="bg2">
                  <a:lumMod val="40000"/>
                  <a:lumOff val="60000"/>
                </a:schemeClr>
              </a:buClr>
              <a:buSzPct val="80000"/>
              <a:buFont typeface="Arial" panose="020B0604020202020204" pitchFamily="34" charset="0"/>
              <a:buChar char="•"/>
            </a:pPr>
            <a:r>
              <a:rPr lang="en-US" dirty="0">
                <a:latin typeface="+mj-lt"/>
                <a:ea typeface="+mj-ea"/>
                <a:cs typeface="+mj-cs"/>
              </a:rPr>
              <a:t>-Kenan </a:t>
            </a:r>
            <a:r>
              <a:rPr lang="en-US" dirty="0" err="1">
                <a:latin typeface="+mj-lt"/>
                <a:ea typeface="+mj-ea"/>
                <a:cs typeface="+mj-cs"/>
              </a:rPr>
              <a:t>Awwad</a:t>
            </a:r>
            <a:endParaRPr lang="en-US" dirty="0">
              <a:latin typeface="+mj-lt"/>
              <a:ea typeface="+mj-ea"/>
              <a:cs typeface="+mj-cs"/>
            </a:endParaRPr>
          </a:p>
          <a:p>
            <a:pPr marL="285750" indent="-285750">
              <a:spcBef>
                <a:spcPts val="1000"/>
              </a:spcBef>
              <a:buClr>
                <a:schemeClr val="bg2">
                  <a:lumMod val="40000"/>
                  <a:lumOff val="60000"/>
                </a:schemeClr>
              </a:buClr>
              <a:buSzPct val="80000"/>
              <a:buFont typeface="Arial" panose="020B0604020202020204" pitchFamily="34" charset="0"/>
              <a:buChar char="•"/>
            </a:pPr>
            <a:r>
              <a:rPr lang="en-US" dirty="0">
                <a:latin typeface="+mj-lt"/>
                <a:ea typeface="+mj-ea"/>
                <a:cs typeface="+mj-cs"/>
              </a:rPr>
              <a:t>-Kareem Fakhoury</a:t>
            </a:r>
          </a:p>
        </p:txBody>
      </p:sp>
    </p:spTree>
    <p:extLst>
      <p:ext uri="{BB962C8B-B14F-4D97-AF65-F5344CB8AC3E}">
        <p14:creationId xmlns:p14="http://schemas.microsoft.com/office/powerpoint/2010/main" val="3961366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9</TotalTime>
  <Words>256</Words>
  <Application>Microsoft Office PowerPoint</Application>
  <PresentationFormat>Widescreen</PresentationFormat>
  <Paragraphs>41</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Ion</vt:lpstr>
      <vt:lpstr>Water Crisis</vt:lpstr>
      <vt:lpstr>Causes and Consequences</vt:lpstr>
      <vt:lpstr>Course of Actions</vt:lpstr>
      <vt:lpstr>Conclusion</vt:lpstr>
      <vt:lpstr>Citations</vt:lpstr>
      <vt:lpstr>Seventh Grade  “D”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Crisis</dc:title>
  <dc:creator>ghadeer turjuman</dc:creator>
  <cp:lastModifiedBy>ghadeer turjuman</cp:lastModifiedBy>
  <cp:revision>15</cp:revision>
  <dcterms:created xsi:type="dcterms:W3CDTF">2023-05-08T19:49:23Z</dcterms:created>
  <dcterms:modified xsi:type="dcterms:W3CDTF">2023-05-15T18:23:26Z</dcterms:modified>
</cp:coreProperties>
</file>