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60" r:id="rId4"/>
    <p:sldId id="265" r:id="rId5"/>
    <p:sldId id="266" r:id="rId6"/>
    <p:sldId id="262"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4AA675AA-6370-4E02-B939-CCBA00FD9470}" type="datetimeFigureOut">
              <a:rPr lang="en-US" smtClean="0"/>
              <a:t>5/17/2023</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1450CF06-CFEC-4620-A9D7-7BC0530B5CE5}" type="slidenum">
              <a:rPr lang="en-US" smtClean="0"/>
              <a:t>‹#›</a:t>
            </a:fld>
            <a:endParaRPr lang="en-US"/>
          </a:p>
        </p:txBody>
      </p:sp>
    </p:spTree>
    <p:extLst>
      <p:ext uri="{BB962C8B-B14F-4D97-AF65-F5344CB8AC3E}">
        <p14:creationId xmlns:p14="http://schemas.microsoft.com/office/powerpoint/2010/main" val="2889385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A675AA-6370-4E02-B939-CCBA00FD9470}"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50CF06-CFEC-4620-A9D7-7BC0530B5CE5}" type="slidenum">
              <a:rPr lang="en-US" smtClean="0"/>
              <a:t>‹#›</a:t>
            </a:fld>
            <a:endParaRPr lang="en-US"/>
          </a:p>
        </p:txBody>
      </p:sp>
    </p:spTree>
    <p:extLst>
      <p:ext uri="{BB962C8B-B14F-4D97-AF65-F5344CB8AC3E}">
        <p14:creationId xmlns:p14="http://schemas.microsoft.com/office/powerpoint/2010/main" val="3374339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4AA675AA-6370-4E02-B939-CCBA00FD9470}" type="datetimeFigureOut">
              <a:rPr lang="en-US" smtClean="0"/>
              <a:t>5/17/2023</a:t>
            </a:fld>
            <a:endParaRPr lang="en-US"/>
          </a:p>
        </p:txBody>
      </p:sp>
      <p:sp>
        <p:nvSpPr>
          <p:cNvPr id="5" name="Footer Placeholder 4"/>
          <p:cNvSpPr>
            <a:spLocks noGrp="1"/>
          </p:cNvSpPr>
          <p:nvPr>
            <p:ph type="ftr" sz="quarter" idx="11"/>
          </p:nvPr>
        </p:nvSpPr>
        <p:spPr>
          <a:xfrm>
            <a:off x="774923" y="5951811"/>
            <a:ext cx="7896279" cy="365125"/>
          </a:xfrm>
        </p:spPr>
        <p:txBody>
          <a:bodyPr/>
          <a:lstStyle/>
          <a:p>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1450CF06-CFEC-4620-A9D7-7BC0530B5CE5}" type="slidenum">
              <a:rPr lang="en-US" smtClean="0"/>
              <a:t>‹#›</a:t>
            </a:fld>
            <a:endParaRPr lang="en-US"/>
          </a:p>
        </p:txBody>
      </p:sp>
    </p:spTree>
    <p:extLst>
      <p:ext uri="{BB962C8B-B14F-4D97-AF65-F5344CB8AC3E}">
        <p14:creationId xmlns:p14="http://schemas.microsoft.com/office/powerpoint/2010/main" val="319226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A675AA-6370-4E02-B939-CCBA00FD9470}"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58300" y="5956137"/>
            <a:ext cx="1052508" cy="365125"/>
          </a:xfrm>
        </p:spPr>
        <p:txBody>
          <a:bodyPr/>
          <a:lstStyle/>
          <a:p>
            <a:fld id="{1450CF06-CFEC-4620-A9D7-7BC0530B5CE5}" type="slidenum">
              <a:rPr lang="en-US" smtClean="0"/>
              <a:t>‹#›</a:t>
            </a:fld>
            <a:endParaRPr lang="en-US"/>
          </a:p>
        </p:txBody>
      </p:sp>
    </p:spTree>
    <p:extLst>
      <p:ext uri="{BB962C8B-B14F-4D97-AF65-F5344CB8AC3E}">
        <p14:creationId xmlns:p14="http://schemas.microsoft.com/office/powerpoint/2010/main" val="3136543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4AA675AA-6370-4E02-B939-CCBA00FD9470}" type="datetimeFigureOut">
              <a:rPr lang="en-US" smtClean="0"/>
              <a:t>5/17/2023</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1450CF06-CFEC-4620-A9D7-7BC0530B5CE5}" type="slidenum">
              <a:rPr lang="en-US" smtClean="0"/>
              <a:t>‹#›</a:t>
            </a:fld>
            <a:endParaRPr lang="en-US"/>
          </a:p>
        </p:txBody>
      </p:sp>
    </p:spTree>
    <p:extLst>
      <p:ext uri="{BB962C8B-B14F-4D97-AF65-F5344CB8AC3E}">
        <p14:creationId xmlns:p14="http://schemas.microsoft.com/office/powerpoint/2010/main" val="166454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AA675AA-6370-4E02-B939-CCBA00FD9470}" type="datetimeFigureOut">
              <a:rPr lang="en-US" smtClean="0"/>
              <a:t>5/17/2023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50CF06-CFEC-4620-A9D7-7BC0530B5CE5}" type="slidenum">
              <a:rPr lang="en-US" smtClean="0"/>
              <a:t>‹#›</a:t>
            </a:fld>
            <a:endParaRPr lang="en-US"/>
          </a:p>
        </p:txBody>
      </p:sp>
    </p:spTree>
    <p:extLst>
      <p:ext uri="{BB962C8B-B14F-4D97-AF65-F5344CB8AC3E}">
        <p14:creationId xmlns:p14="http://schemas.microsoft.com/office/powerpoint/2010/main" val="3307394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AA675AA-6370-4E02-B939-CCBA00FD9470}" type="datetimeFigureOut">
              <a:rPr lang="en-US" smtClean="0"/>
              <a:t>5/17/2023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50CF06-CFEC-4620-A9D7-7BC0530B5CE5}" type="slidenum">
              <a:rPr lang="en-US" smtClean="0"/>
              <a:t>‹#›</a:t>
            </a:fld>
            <a:endParaRPr lang="en-US"/>
          </a:p>
        </p:txBody>
      </p:sp>
    </p:spTree>
    <p:extLst>
      <p:ext uri="{BB962C8B-B14F-4D97-AF65-F5344CB8AC3E}">
        <p14:creationId xmlns:p14="http://schemas.microsoft.com/office/powerpoint/2010/main" val="3612210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AA675AA-6370-4E02-B939-CCBA00FD9470}" type="datetimeFigureOut">
              <a:rPr lang="en-US" smtClean="0"/>
              <a:t>5/17/2023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50CF06-CFEC-4620-A9D7-7BC0530B5CE5}" type="slidenum">
              <a:rPr lang="en-US" smtClean="0"/>
              <a:t>‹#›</a:t>
            </a:fld>
            <a:endParaRPr lang="en-US"/>
          </a:p>
        </p:txBody>
      </p:sp>
    </p:spTree>
    <p:extLst>
      <p:ext uri="{BB962C8B-B14F-4D97-AF65-F5344CB8AC3E}">
        <p14:creationId xmlns:p14="http://schemas.microsoft.com/office/powerpoint/2010/main" val="2655158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A675AA-6370-4E02-B939-CCBA00FD9470}" type="datetimeFigureOut">
              <a:rPr lang="en-US" smtClean="0"/>
              <a:t>5/17/2023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50CF06-CFEC-4620-A9D7-7BC0530B5CE5}" type="slidenum">
              <a:rPr lang="en-US" smtClean="0"/>
              <a:t>‹#›</a:t>
            </a:fld>
            <a:endParaRPr lang="en-US"/>
          </a:p>
        </p:txBody>
      </p:sp>
    </p:spTree>
    <p:extLst>
      <p:ext uri="{BB962C8B-B14F-4D97-AF65-F5344CB8AC3E}">
        <p14:creationId xmlns:p14="http://schemas.microsoft.com/office/powerpoint/2010/main" val="1559516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4AA675AA-6370-4E02-B939-CCBA00FD9470}" type="datetimeFigureOut">
              <a:rPr lang="en-US" smtClean="0"/>
              <a:t>5/17/2023</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1450CF06-CFEC-4620-A9D7-7BC0530B5CE5}" type="slidenum">
              <a:rPr lang="en-US" smtClean="0"/>
              <a:t>‹#›</a:t>
            </a:fld>
            <a:endParaRPr lang="en-US"/>
          </a:p>
        </p:txBody>
      </p:sp>
    </p:spTree>
    <p:extLst>
      <p:ext uri="{BB962C8B-B14F-4D97-AF65-F5344CB8AC3E}">
        <p14:creationId xmlns:p14="http://schemas.microsoft.com/office/powerpoint/2010/main" val="3519320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A675AA-6370-4E02-B939-CCBA00FD9470}" type="datetimeFigureOut">
              <a:rPr lang="en-US" smtClean="0"/>
              <a:t>5/17/2023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50CF06-CFEC-4620-A9D7-7BC0530B5CE5}" type="slidenum">
              <a:rPr lang="en-US" smtClean="0"/>
              <a:t>‹#›</a:t>
            </a:fld>
            <a:endParaRPr lang="en-US"/>
          </a:p>
        </p:txBody>
      </p:sp>
    </p:spTree>
    <p:extLst>
      <p:ext uri="{BB962C8B-B14F-4D97-AF65-F5344CB8AC3E}">
        <p14:creationId xmlns:p14="http://schemas.microsoft.com/office/powerpoint/2010/main" val="3688414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4AA675AA-6370-4E02-B939-CCBA00FD9470}" type="datetimeFigureOut">
              <a:rPr lang="en-US" smtClean="0"/>
              <a:t>5/17/2023</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1450CF06-CFEC-4620-A9D7-7BC0530B5CE5}" type="slidenum">
              <a:rPr lang="en-US" smtClean="0"/>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834349718"/>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1B107-6200-C4E7-0BB2-425F16EDD624}"/>
              </a:ext>
            </a:extLst>
          </p:cNvPr>
          <p:cNvSpPr>
            <a:spLocks noGrp="1"/>
          </p:cNvSpPr>
          <p:nvPr>
            <p:ph type="ctrTitle"/>
          </p:nvPr>
        </p:nvSpPr>
        <p:spPr/>
        <p:txBody>
          <a:bodyPr/>
          <a:lstStyle/>
          <a:p>
            <a:r>
              <a:rPr lang="en-US" dirty="0"/>
              <a:t>Water crisis in Jordan</a:t>
            </a:r>
          </a:p>
        </p:txBody>
      </p:sp>
      <p:sp>
        <p:nvSpPr>
          <p:cNvPr id="3" name="Subtitle 2">
            <a:extLst>
              <a:ext uri="{FF2B5EF4-FFF2-40B4-BE49-F238E27FC236}">
                <a16:creationId xmlns:a16="http://schemas.microsoft.com/office/drawing/2014/main" id="{68E724FA-8BB5-CFC6-A13D-D00C0819442C}"/>
              </a:ext>
            </a:extLst>
          </p:cNvPr>
          <p:cNvSpPr>
            <a:spLocks noGrp="1"/>
          </p:cNvSpPr>
          <p:nvPr>
            <p:ph type="subTitle" idx="1"/>
          </p:nvPr>
        </p:nvSpPr>
        <p:spPr/>
        <p:txBody>
          <a:bodyPr/>
          <a:lstStyle/>
          <a:p>
            <a:r>
              <a:rPr lang="en-US" dirty="0"/>
              <a:t>By: Sara, Sama &amp; Joelle</a:t>
            </a:r>
          </a:p>
        </p:txBody>
      </p:sp>
    </p:spTree>
    <p:extLst>
      <p:ext uri="{BB962C8B-B14F-4D97-AF65-F5344CB8AC3E}">
        <p14:creationId xmlns:p14="http://schemas.microsoft.com/office/powerpoint/2010/main" val="2633367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8BABD-5DCA-B206-3D5B-510F625ED094}"/>
              </a:ext>
            </a:extLst>
          </p:cNvPr>
          <p:cNvSpPr>
            <a:spLocks noGrp="1"/>
          </p:cNvSpPr>
          <p:nvPr>
            <p:ph type="title"/>
          </p:nvPr>
        </p:nvSpPr>
        <p:spPr/>
        <p:txBody>
          <a:bodyPr/>
          <a:lstStyle/>
          <a:p>
            <a:r>
              <a:rPr lang="en-US" dirty="0">
                <a:latin typeface="Berlin Sans FB Demi" panose="020E0802020502020306" pitchFamily="34" charset="0"/>
              </a:rPr>
              <a:t>Introduction to water crisis in Jordan</a:t>
            </a:r>
          </a:p>
        </p:txBody>
      </p:sp>
      <p:sp>
        <p:nvSpPr>
          <p:cNvPr id="3" name="Content Placeholder 2">
            <a:extLst>
              <a:ext uri="{FF2B5EF4-FFF2-40B4-BE49-F238E27FC236}">
                <a16:creationId xmlns:a16="http://schemas.microsoft.com/office/drawing/2014/main" id="{0E6AC4C6-E2E6-9FB3-C8BE-B1E85FD89693}"/>
              </a:ext>
            </a:extLst>
          </p:cNvPr>
          <p:cNvSpPr>
            <a:spLocks noGrp="1"/>
          </p:cNvSpPr>
          <p:nvPr>
            <p:ph idx="1"/>
          </p:nvPr>
        </p:nvSpPr>
        <p:spPr>
          <a:xfrm>
            <a:off x="2698473" y="2039990"/>
            <a:ext cx="6795053" cy="4115854"/>
          </a:xfrm>
        </p:spPr>
        <p:txBody>
          <a:bodyPr>
            <a:normAutofit/>
          </a:bodyPr>
          <a:lstStyle/>
          <a:p>
            <a:pPr marL="0" indent="0">
              <a:buNone/>
            </a:pPr>
            <a:r>
              <a:rPr lang="en-US" sz="2400" b="0" i="0" dirty="0">
                <a:solidFill>
                  <a:srgbClr val="202124"/>
                </a:solidFill>
                <a:effectLst/>
                <a:latin typeface="Arial" panose="020B0604020202020204" pitchFamily="34" charset="0"/>
                <a:cs typeface="Arial" panose="020B0604020202020204" pitchFamily="34" charset="0"/>
              </a:rPr>
              <a:t>Jordan is one of the most water-scarce countries in the world, Jordan is the second most water scarce country in the world. Jordan's annual renewable water resources are less than 100 m3 per person.</a:t>
            </a:r>
          </a:p>
          <a:p>
            <a:pPr marL="0" indent="0">
              <a:buNone/>
            </a:pPr>
            <a:r>
              <a:rPr lang="en-US" sz="2400" b="0" i="0" dirty="0">
                <a:solidFill>
                  <a:srgbClr val="202124"/>
                </a:solidFill>
                <a:effectLst/>
                <a:latin typeface="Arial" panose="020B0604020202020204" pitchFamily="34" charset="0"/>
                <a:cs typeface="Arial" panose="020B0604020202020204" pitchFamily="34" charset="0"/>
              </a:rPr>
              <a:t> The country's renewable water supply currently meets around two-thirds of the population's water demands, with groundwater being used twice as quickly as it can be replenished</a:t>
            </a:r>
          </a:p>
        </p:txBody>
      </p:sp>
    </p:spTree>
    <p:extLst>
      <p:ext uri="{BB962C8B-B14F-4D97-AF65-F5344CB8AC3E}">
        <p14:creationId xmlns:p14="http://schemas.microsoft.com/office/powerpoint/2010/main" val="2359251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D2D17-F0CE-5217-0052-29A319B114E8}"/>
              </a:ext>
            </a:extLst>
          </p:cNvPr>
          <p:cNvSpPr>
            <a:spLocks noGrp="1"/>
          </p:cNvSpPr>
          <p:nvPr>
            <p:ph type="title"/>
          </p:nvPr>
        </p:nvSpPr>
        <p:spPr/>
        <p:txBody>
          <a:bodyPr/>
          <a:lstStyle/>
          <a:p>
            <a:r>
              <a:rPr lang="en-US" dirty="0">
                <a:latin typeface="Berlin Sans FB Demi" panose="020E0802020502020306" pitchFamily="34" charset="0"/>
              </a:rPr>
              <a:t>Issues:</a:t>
            </a:r>
          </a:p>
        </p:txBody>
      </p:sp>
      <p:sp>
        <p:nvSpPr>
          <p:cNvPr id="3" name="Text Placeholder 2">
            <a:extLst>
              <a:ext uri="{FF2B5EF4-FFF2-40B4-BE49-F238E27FC236}">
                <a16:creationId xmlns:a16="http://schemas.microsoft.com/office/drawing/2014/main" id="{4067C231-303A-F220-8955-60AB1DB2F143}"/>
              </a:ext>
            </a:extLst>
          </p:cNvPr>
          <p:cNvSpPr>
            <a:spLocks noGrp="1"/>
          </p:cNvSpPr>
          <p:nvPr>
            <p:ph type="body" idx="1"/>
          </p:nvPr>
        </p:nvSpPr>
        <p:spPr/>
        <p:txBody>
          <a:bodyPr/>
          <a:lstStyle/>
          <a:p>
            <a:r>
              <a:rPr lang="en-US" dirty="0">
                <a:latin typeface="Algerian" panose="04020705040A02060702" pitchFamily="82" charset="0"/>
              </a:rPr>
              <a:t>Water pollution</a:t>
            </a:r>
          </a:p>
        </p:txBody>
      </p:sp>
      <p:sp>
        <p:nvSpPr>
          <p:cNvPr id="4" name="Content Placeholder 3">
            <a:extLst>
              <a:ext uri="{FF2B5EF4-FFF2-40B4-BE49-F238E27FC236}">
                <a16:creationId xmlns:a16="http://schemas.microsoft.com/office/drawing/2014/main" id="{B019BCD4-20CC-4D55-1F93-40019DF702BF}"/>
              </a:ext>
            </a:extLst>
          </p:cNvPr>
          <p:cNvSpPr>
            <a:spLocks noGrp="1"/>
          </p:cNvSpPr>
          <p:nvPr>
            <p:ph sz="half" idx="2"/>
          </p:nvPr>
        </p:nvSpPr>
        <p:spPr>
          <a:xfrm>
            <a:off x="1016233" y="2926052"/>
            <a:ext cx="4619330" cy="3684588"/>
          </a:xfrm>
        </p:spPr>
        <p:txBody>
          <a:bodyPr>
            <a:normAutofit fontScale="85000" lnSpcReduction="10000"/>
          </a:bodyPr>
          <a:lstStyle/>
          <a:p>
            <a:r>
              <a:rPr lang="en-US" sz="2000" dirty="0">
                <a:solidFill>
                  <a:srgbClr val="202124"/>
                </a:solidFill>
                <a:latin typeface="Arial" panose="020B0604020202020204" pitchFamily="34" charset="0"/>
                <a:cs typeface="Arial" panose="020B0604020202020204" pitchFamily="34" charset="0"/>
              </a:rPr>
              <a:t>The country's namesake river is nearly running dry. The flow in the Jordan River is less than 10 percent of its historical average, and the Yarmouk River, a major tributary, is greatly diminished. The Jordan's once-rushing waters feed into the Dead Sea, a saltwater lake that is disappearing.</a:t>
            </a:r>
          </a:p>
        </p:txBody>
      </p:sp>
      <p:sp>
        <p:nvSpPr>
          <p:cNvPr id="5" name="Text Placeholder 4">
            <a:extLst>
              <a:ext uri="{FF2B5EF4-FFF2-40B4-BE49-F238E27FC236}">
                <a16:creationId xmlns:a16="http://schemas.microsoft.com/office/drawing/2014/main" id="{D9A68E0C-A591-D1E8-C60A-7F06404EF320}"/>
              </a:ext>
            </a:extLst>
          </p:cNvPr>
          <p:cNvSpPr>
            <a:spLocks noGrp="1"/>
          </p:cNvSpPr>
          <p:nvPr>
            <p:ph type="body" sz="quarter" idx="3"/>
          </p:nvPr>
        </p:nvSpPr>
        <p:spPr/>
        <p:txBody>
          <a:bodyPr/>
          <a:lstStyle/>
          <a:p>
            <a:r>
              <a:rPr lang="en-US" dirty="0">
                <a:latin typeface="Algerian" panose="04020705040A02060702" pitchFamily="82" charset="0"/>
              </a:rPr>
              <a:t>Water shortage</a:t>
            </a:r>
          </a:p>
        </p:txBody>
      </p:sp>
      <p:sp>
        <p:nvSpPr>
          <p:cNvPr id="6" name="Content Placeholder 5">
            <a:extLst>
              <a:ext uri="{FF2B5EF4-FFF2-40B4-BE49-F238E27FC236}">
                <a16:creationId xmlns:a16="http://schemas.microsoft.com/office/drawing/2014/main" id="{145F3686-1A59-5118-398C-CF6B0B2873E8}"/>
              </a:ext>
            </a:extLst>
          </p:cNvPr>
          <p:cNvSpPr>
            <a:spLocks noGrp="1"/>
          </p:cNvSpPr>
          <p:nvPr>
            <p:ph sz="quarter" idx="4"/>
          </p:nvPr>
        </p:nvSpPr>
        <p:spPr/>
        <p:txBody>
          <a:bodyPr>
            <a:normAutofit fontScale="85000" lnSpcReduction="10000"/>
          </a:bodyPr>
          <a:lstStyle/>
          <a:p>
            <a:r>
              <a:rPr lang="en-US" sz="2000" dirty="0">
                <a:solidFill>
                  <a:srgbClr val="202124"/>
                </a:solidFill>
                <a:latin typeface="Arial" panose="020B0604020202020204" pitchFamily="34" charset="0"/>
                <a:cs typeface="Arial" panose="020B0604020202020204" pitchFamily="34" charset="0"/>
              </a:rPr>
              <a:t>Jordan is one of the most water-scarce countries in the world. The country’s renewable water supply currently meets around two-thirds of the population’s water demands, with groundwater being used twice as quickly as it can be replenished. Population growth and the influx of refugees from regional conflicts put additional strain on an already stressed water supply. Climate change will exacerbate the problem. Jordan’s water security is critical to the country’s long-term political and economic </a:t>
            </a:r>
            <a:r>
              <a:rPr lang="en-US" sz="2000" dirty="0" err="1">
                <a:solidFill>
                  <a:srgbClr val="202124"/>
                </a:solidFill>
                <a:latin typeface="Arial" panose="020B0604020202020204" pitchFamily="34" charset="0"/>
                <a:cs typeface="Arial" panose="020B0604020202020204" pitchFamily="34" charset="0"/>
              </a:rPr>
              <a:t>st</a:t>
            </a:r>
            <a:endParaRPr lang="en-US" sz="2000" dirty="0">
              <a:solidFill>
                <a:srgbClr val="202124"/>
              </a:solidFill>
              <a:latin typeface="Arial" panose="020B0604020202020204" pitchFamily="34" charset="0"/>
              <a:cs typeface="Arial" panose="020B0604020202020204" pitchFamily="34" charset="0"/>
            </a:endParaRPr>
          </a:p>
          <a:p>
            <a:endParaRPr lang="en-US" sz="1900" dirty="0">
              <a:solidFill>
                <a:srgbClr val="202124"/>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41038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4F8E9-9155-3481-8D30-7FAC5DB47C97}"/>
              </a:ext>
            </a:extLst>
          </p:cNvPr>
          <p:cNvSpPr>
            <a:spLocks noGrp="1"/>
          </p:cNvSpPr>
          <p:nvPr>
            <p:ph type="title"/>
          </p:nvPr>
        </p:nvSpPr>
        <p:spPr/>
        <p:txBody>
          <a:bodyPr/>
          <a:lstStyle/>
          <a:p>
            <a:r>
              <a:rPr lang="en-US" dirty="0">
                <a:latin typeface="Berlin Sans FB Demi" panose="020E0802020502020306" pitchFamily="34" charset="0"/>
              </a:rPr>
              <a:t>Causes:</a:t>
            </a:r>
          </a:p>
        </p:txBody>
      </p:sp>
      <p:sp>
        <p:nvSpPr>
          <p:cNvPr id="3" name="Text Placeholder 2">
            <a:extLst>
              <a:ext uri="{FF2B5EF4-FFF2-40B4-BE49-F238E27FC236}">
                <a16:creationId xmlns:a16="http://schemas.microsoft.com/office/drawing/2014/main" id="{1DECBD57-6644-41D9-2444-B9652E03659F}"/>
              </a:ext>
            </a:extLst>
          </p:cNvPr>
          <p:cNvSpPr>
            <a:spLocks noGrp="1"/>
          </p:cNvSpPr>
          <p:nvPr>
            <p:ph type="body" idx="1"/>
          </p:nvPr>
        </p:nvSpPr>
        <p:spPr/>
        <p:txBody>
          <a:bodyPr/>
          <a:lstStyle/>
          <a:p>
            <a:r>
              <a:rPr lang="en-US" dirty="0">
                <a:latin typeface="Algerian" panose="04020705040A02060702" pitchFamily="82" charset="0"/>
              </a:rPr>
              <a:t>Water pollution</a:t>
            </a:r>
          </a:p>
        </p:txBody>
      </p:sp>
      <p:sp>
        <p:nvSpPr>
          <p:cNvPr id="4" name="Content Placeholder 3">
            <a:extLst>
              <a:ext uri="{FF2B5EF4-FFF2-40B4-BE49-F238E27FC236}">
                <a16:creationId xmlns:a16="http://schemas.microsoft.com/office/drawing/2014/main" id="{7CB374F5-353D-213E-FC57-3D8D8AD55190}"/>
              </a:ext>
            </a:extLst>
          </p:cNvPr>
          <p:cNvSpPr>
            <a:spLocks noGrp="1"/>
          </p:cNvSpPr>
          <p:nvPr>
            <p:ph sz="half" idx="2"/>
          </p:nvPr>
        </p:nvSpPr>
        <p:spPr/>
        <p:txBody>
          <a:bodyPr>
            <a:normAutofit fontScale="85000" lnSpcReduction="10000"/>
          </a:bodyPr>
          <a:lstStyle/>
          <a:p>
            <a:r>
              <a:rPr lang="en-US" sz="2800" dirty="0">
                <a:solidFill>
                  <a:srgbClr val="202124"/>
                </a:solidFill>
                <a:latin typeface="Arial" panose="020B0604020202020204" pitchFamily="34" charset="0"/>
                <a:cs typeface="Arial" panose="020B0604020202020204" pitchFamily="34" charset="0"/>
              </a:rPr>
              <a:t>The overflow of wastewater pumping stations, leaks from sewage systems and exposure to industrial and commercial waste are polluting Jordan’s surface river sources. This has resulted in nitrate and phosphorus contamination of water supplies</a:t>
            </a:r>
            <a:endParaRPr lang="en-US" dirty="0">
              <a:latin typeface="Arial" panose="020B0604020202020204" pitchFamily="34" charset="0"/>
              <a:cs typeface="Arial" panose="020B0604020202020204" pitchFamily="34" charset="0"/>
            </a:endParaRPr>
          </a:p>
        </p:txBody>
      </p:sp>
      <p:sp>
        <p:nvSpPr>
          <p:cNvPr id="5" name="Text Placeholder 4">
            <a:extLst>
              <a:ext uri="{FF2B5EF4-FFF2-40B4-BE49-F238E27FC236}">
                <a16:creationId xmlns:a16="http://schemas.microsoft.com/office/drawing/2014/main" id="{996828E0-8A26-ED17-7F19-EF332D7E42B8}"/>
              </a:ext>
            </a:extLst>
          </p:cNvPr>
          <p:cNvSpPr>
            <a:spLocks noGrp="1"/>
          </p:cNvSpPr>
          <p:nvPr>
            <p:ph type="body" sz="quarter" idx="3"/>
          </p:nvPr>
        </p:nvSpPr>
        <p:spPr/>
        <p:txBody>
          <a:bodyPr/>
          <a:lstStyle/>
          <a:p>
            <a:r>
              <a:rPr lang="en-US" dirty="0">
                <a:latin typeface="Algerian" panose="04020705040A02060702" pitchFamily="82" charset="0"/>
              </a:rPr>
              <a:t>Water shortage</a:t>
            </a:r>
          </a:p>
        </p:txBody>
      </p:sp>
      <p:sp>
        <p:nvSpPr>
          <p:cNvPr id="6" name="Content Placeholder 5">
            <a:extLst>
              <a:ext uri="{FF2B5EF4-FFF2-40B4-BE49-F238E27FC236}">
                <a16:creationId xmlns:a16="http://schemas.microsoft.com/office/drawing/2014/main" id="{10303966-6A7E-9CAC-5D78-07EC0F98A029}"/>
              </a:ext>
            </a:extLst>
          </p:cNvPr>
          <p:cNvSpPr>
            <a:spLocks noGrp="1"/>
          </p:cNvSpPr>
          <p:nvPr>
            <p:ph sz="quarter" idx="4"/>
          </p:nvPr>
        </p:nvSpPr>
        <p:spPr/>
        <p:txBody>
          <a:bodyPr>
            <a:normAutofit fontScale="85000" lnSpcReduction="10000"/>
          </a:bodyPr>
          <a:lstStyle/>
          <a:p>
            <a:r>
              <a:rPr lang="en-US" sz="2400" dirty="0">
                <a:solidFill>
                  <a:srgbClr val="202124"/>
                </a:solidFill>
                <a:latin typeface="Arial" panose="020B0604020202020204" pitchFamily="34" charset="0"/>
                <a:cs typeface="Arial" panose="020B0604020202020204" pitchFamily="34" charset="0"/>
              </a:rPr>
              <a:t>Climate change. Natural calamities such as droughts and floods. Increased human consumption. Overuse and wastage of water. A global rise in freshwater demand. Overuse of aquifers and its consequent slow recharge</a:t>
            </a:r>
          </a:p>
        </p:txBody>
      </p:sp>
    </p:spTree>
    <p:extLst>
      <p:ext uri="{BB962C8B-B14F-4D97-AF65-F5344CB8AC3E}">
        <p14:creationId xmlns:p14="http://schemas.microsoft.com/office/powerpoint/2010/main" val="4254341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13A0C-B4F6-97AC-1CBA-C6F42BFE07AB}"/>
              </a:ext>
            </a:extLst>
          </p:cNvPr>
          <p:cNvSpPr>
            <a:spLocks noGrp="1"/>
          </p:cNvSpPr>
          <p:nvPr>
            <p:ph type="title"/>
          </p:nvPr>
        </p:nvSpPr>
        <p:spPr/>
        <p:txBody>
          <a:bodyPr/>
          <a:lstStyle/>
          <a:p>
            <a:r>
              <a:rPr lang="en-US" dirty="0">
                <a:latin typeface="Berlin Sans FB Demi" panose="020E0802020502020306" pitchFamily="34" charset="0"/>
              </a:rPr>
              <a:t>Consequences:</a:t>
            </a:r>
            <a:r>
              <a:rPr lang="en-US" dirty="0"/>
              <a:t> </a:t>
            </a:r>
          </a:p>
        </p:txBody>
      </p:sp>
      <p:sp>
        <p:nvSpPr>
          <p:cNvPr id="3" name="Text Placeholder 2">
            <a:extLst>
              <a:ext uri="{FF2B5EF4-FFF2-40B4-BE49-F238E27FC236}">
                <a16:creationId xmlns:a16="http://schemas.microsoft.com/office/drawing/2014/main" id="{B60D0160-8874-6939-BCED-BA9BA6ECCCC7}"/>
              </a:ext>
            </a:extLst>
          </p:cNvPr>
          <p:cNvSpPr>
            <a:spLocks noGrp="1"/>
          </p:cNvSpPr>
          <p:nvPr>
            <p:ph type="body" idx="1"/>
          </p:nvPr>
        </p:nvSpPr>
        <p:spPr/>
        <p:txBody>
          <a:bodyPr/>
          <a:lstStyle/>
          <a:p>
            <a:r>
              <a:rPr lang="en-US" dirty="0">
                <a:latin typeface="Algerian" panose="04020705040A02060702" pitchFamily="82" charset="0"/>
              </a:rPr>
              <a:t>Water pollution</a:t>
            </a:r>
          </a:p>
        </p:txBody>
      </p:sp>
      <p:sp>
        <p:nvSpPr>
          <p:cNvPr id="4" name="Content Placeholder 3">
            <a:extLst>
              <a:ext uri="{FF2B5EF4-FFF2-40B4-BE49-F238E27FC236}">
                <a16:creationId xmlns:a16="http://schemas.microsoft.com/office/drawing/2014/main" id="{1D7A1B6F-8BDD-803C-ABE4-C1CDAA0976AA}"/>
              </a:ext>
            </a:extLst>
          </p:cNvPr>
          <p:cNvSpPr>
            <a:spLocks noGrp="1"/>
          </p:cNvSpPr>
          <p:nvPr>
            <p:ph sz="half" idx="2"/>
          </p:nvPr>
        </p:nvSpPr>
        <p:spPr>
          <a:xfrm>
            <a:off x="762883" y="2805163"/>
            <a:ext cx="5157787" cy="3684588"/>
          </a:xfrm>
        </p:spPr>
        <p:txBody>
          <a:bodyPr>
            <a:normAutofit lnSpcReduction="10000"/>
          </a:bodyPr>
          <a:lstStyle/>
          <a:p>
            <a:r>
              <a:rPr lang="en-US" sz="2300" dirty="0">
                <a:solidFill>
                  <a:srgbClr val="202124"/>
                </a:solidFill>
                <a:latin typeface="Arial" panose="020B0604020202020204" pitchFamily="34" charset="0"/>
                <a:cs typeface="Arial" panose="020B0604020202020204" pitchFamily="34" charset="0"/>
              </a:rPr>
              <a:t>Waterborne pathogens, in the form of disease-causing bacteria and viruses from human and animal waste, are a major cause of illness from contaminated drinking water. Diseases spread by unsafe water include cholera, giardia, and typhoid Water pollution also drastically affects aquatic life. It affects their metabolism, and </a:t>
            </a:r>
            <a:r>
              <a:rPr lang="en-US" sz="2300" dirty="0" err="1">
                <a:solidFill>
                  <a:srgbClr val="202124"/>
                </a:solidFill>
                <a:latin typeface="Arial" panose="020B0604020202020204" pitchFamily="34" charset="0"/>
                <a:cs typeface="Arial" panose="020B0604020202020204" pitchFamily="34" charset="0"/>
              </a:rPr>
              <a:t>behaviour</a:t>
            </a:r>
            <a:r>
              <a:rPr lang="en-US" sz="2300" dirty="0">
                <a:solidFill>
                  <a:srgbClr val="202124"/>
                </a:solidFill>
                <a:latin typeface="Arial" panose="020B0604020202020204" pitchFamily="34" charset="0"/>
                <a:cs typeface="Arial" panose="020B0604020202020204" pitchFamily="34" charset="0"/>
              </a:rPr>
              <a:t>, and causes illness and eventual death</a:t>
            </a:r>
          </a:p>
        </p:txBody>
      </p:sp>
      <p:sp>
        <p:nvSpPr>
          <p:cNvPr id="5" name="Text Placeholder 4">
            <a:extLst>
              <a:ext uri="{FF2B5EF4-FFF2-40B4-BE49-F238E27FC236}">
                <a16:creationId xmlns:a16="http://schemas.microsoft.com/office/drawing/2014/main" id="{3B6FCF87-4E47-3D1F-E711-E4B911E1DE87}"/>
              </a:ext>
            </a:extLst>
          </p:cNvPr>
          <p:cNvSpPr>
            <a:spLocks noGrp="1"/>
          </p:cNvSpPr>
          <p:nvPr>
            <p:ph type="body" sz="quarter" idx="3"/>
          </p:nvPr>
        </p:nvSpPr>
        <p:spPr/>
        <p:txBody>
          <a:bodyPr/>
          <a:lstStyle/>
          <a:p>
            <a:r>
              <a:rPr lang="en-US" dirty="0">
                <a:latin typeface="Algerian" panose="04020705040A02060702" pitchFamily="82" charset="0"/>
              </a:rPr>
              <a:t>Water shortage</a:t>
            </a:r>
          </a:p>
        </p:txBody>
      </p:sp>
      <p:sp>
        <p:nvSpPr>
          <p:cNvPr id="6" name="Content Placeholder 5">
            <a:extLst>
              <a:ext uri="{FF2B5EF4-FFF2-40B4-BE49-F238E27FC236}">
                <a16:creationId xmlns:a16="http://schemas.microsoft.com/office/drawing/2014/main" id="{15B90D85-D5D9-41B5-DD52-6D122C0196B0}"/>
              </a:ext>
            </a:extLst>
          </p:cNvPr>
          <p:cNvSpPr>
            <a:spLocks noGrp="1"/>
          </p:cNvSpPr>
          <p:nvPr>
            <p:ph sz="quarter" idx="4"/>
          </p:nvPr>
        </p:nvSpPr>
        <p:spPr>
          <a:xfrm>
            <a:off x="6245929" y="2805163"/>
            <a:ext cx="5183188" cy="3684588"/>
          </a:xfrm>
        </p:spPr>
        <p:txBody>
          <a:bodyPr>
            <a:normAutofit lnSpcReduction="10000"/>
          </a:bodyPr>
          <a:lstStyle/>
          <a:p>
            <a:r>
              <a:rPr lang="en-US" sz="2400" dirty="0">
                <a:solidFill>
                  <a:srgbClr val="202124"/>
                </a:solidFill>
                <a:latin typeface="Arial" panose="020B0604020202020204" pitchFamily="34" charset="0"/>
                <a:cs typeface="Arial" panose="020B0604020202020204" pitchFamily="34" charset="0"/>
              </a:rPr>
              <a:t>Water shortage limits access to safe water for drinking and for </a:t>
            </a:r>
            <a:r>
              <a:rPr lang="en-US" sz="2400" dirty="0" err="1">
                <a:solidFill>
                  <a:srgbClr val="202124"/>
                </a:solidFill>
                <a:latin typeface="Arial" panose="020B0604020202020204" pitchFamily="34" charset="0"/>
                <a:cs typeface="Arial" panose="020B0604020202020204" pitchFamily="34" charset="0"/>
              </a:rPr>
              <a:t>practising</a:t>
            </a:r>
            <a:r>
              <a:rPr lang="en-US" sz="2400" dirty="0">
                <a:solidFill>
                  <a:srgbClr val="202124"/>
                </a:solidFill>
                <a:latin typeface="Arial" panose="020B0604020202020204" pitchFamily="34" charset="0"/>
                <a:cs typeface="Arial" panose="020B0604020202020204" pitchFamily="34" charset="0"/>
              </a:rPr>
              <a:t> basic hygiene at home, in schools and in health-care facilities. When water is scarce, sewage systems can fail and the threat of contracting diseases like cholera surges. Scarce water also becomes more expensive.</a:t>
            </a:r>
          </a:p>
        </p:txBody>
      </p:sp>
    </p:spTree>
    <p:extLst>
      <p:ext uri="{BB962C8B-B14F-4D97-AF65-F5344CB8AC3E}">
        <p14:creationId xmlns:p14="http://schemas.microsoft.com/office/powerpoint/2010/main" val="4093861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E9B47-95F1-59C4-DFC3-471270D8E005}"/>
              </a:ext>
            </a:extLst>
          </p:cNvPr>
          <p:cNvSpPr>
            <a:spLocks noGrp="1"/>
          </p:cNvSpPr>
          <p:nvPr>
            <p:ph type="title"/>
          </p:nvPr>
        </p:nvSpPr>
        <p:spPr/>
        <p:txBody>
          <a:bodyPr/>
          <a:lstStyle/>
          <a:p>
            <a:r>
              <a:rPr lang="en-US" dirty="0">
                <a:latin typeface="Berlin Sans FB" panose="020E0602020502020306" pitchFamily="34" charset="0"/>
              </a:rPr>
              <a:t>S</a:t>
            </a:r>
            <a:r>
              <a:rPr lang="en-US" b="0" i="0" dirty="0">
                <a:effectLst/>
                <a:latin typeface="Berlin Sans FB" panose="020E0602020502020306" pitchFamily="34" charset="0"/>
              </a:rPr>
              <a:t>olution:</a:t>
            </a:r>
            <a:endParaRPr lang="en-US" dirty="0">
              <a:latin typeface="Berlin Sans FB" panose="020E0602020502020306" pitchFamily="34" charset="0"/>
            </a:endParaRPr>
          </a:p>
        </p:txBody>
      </p:sp>
      <p:sp>
        <p:nvSpPr>
          <p:cNvPr id="3" name="Content Placeholder 2">
            <a:extLst>
              <a:ext uri="{FF2B5EF4-FFF2-40B4-BE49-F238E27FC236}">
                <a16:creationId xmlns:a16="http://schemas.microsoft.com/office/drawing/2014/main" id="{A6C00695-7EAD-FCA0-8C02-9EDBABC18D7D}"/>
              </a:ext>
            </a:extLst>
          </p:cNvPr>
          <p:cNvSpPr>
            <a:spLocks noGrp="1"/>
          </p:cNvSpPr>
          <p:nvPr>
            <p:ph idx="1"/>
          </p:nvPr>
        </p:nvSpPr>
        <p:spPr/>
        <p:txBody>
          <a:bodyPr>
            <a:normAutofit/>
          </a:bodyPr>
          <a:lstStyle/>
          <a:p>
            <a:pPr marL="0" indent="0">
              <a:buNone/>
            </a:pPr>
            <a:r>
              <a:rPr lang="en-US" sz="2400" dirty="0">
                <a:latin typeface="Algerian" panose="04020705040A02060702" pitchFamily="82" charset="0"/>
              </a:rPr>
              <a:t>Water shortage:</a:t>
            </a:r>
          </a:p>
          <a:p>
            <a:pPr marL="0" indent="0">
              <a:buNone/>
            </a:pPr>
            <a:r>
              <a:rPr lang="en-US" b="0" i="0" dirty="0">
                <a:solidFill>
                  <a:srgbClr val="202124"/>
                </a:solidFill>
                <a:effectLst/>
                <a:latin typeface="Arial" panose="020B0604020202020204" pitchFamily="34" charset="0"/>
                <a:cs typeface="Arial" panose="020B0604020202020204" pitchFamily="34" charset="0"/>
              </a:rPr>
              <a:t>The other way to counter water scarcity in Jordan is by recycling and reuse of municipal wastewater which is an attractive method in terms of water savings. </a:t>
            </a:r>
            <a:r>
              <a:rPr lang="en-US" b="0" i="0" dirty="0" err="1">
                <a:solidFill>
                  <a:srgbClr val="202124"/>
                </a:solidFill>
                <a:effectLst/>
                <a:latin typeface="Arial" panose="020B0604020202020204" pitchFamily="34" charset="0"/>
                <a:cs typeface="Arial" panose="020B0604020202020204" pitchFamily="34" charset="0"/>
              </a:rPr>
              <a:t>Infact</a:t>
            </a:r>
            <a:r>
              <a:rPr lang="en-US" b="0" i="0" dirty="0">
                <a:solidFill>
                  <a:srgbClr val="202124"/>
                </a:solidFill>
                <a:effectLst/>
                <a:latin typeface="Arial" panose="020B0604020202020204" pitchFamily="34" charset="0"/>
                <a:cs typeface="Arial" panose="020B0604020202020204" pitchFamily="34" charset="0"/>
              </a:rPr>
              <a:t>, the reuse of the treated wastewater in Jordan has reached one of the highest levels in the world</a:t>
            </a:r>
            <a:r>
              <a:rPr lang="en-US" b="0" i="0" dirty="0">
                <a:solidFill>
                  <a:srgbClr val="202124"/>
                </a:solidFill>
                <a:effectLst/>
                <a:latin typeface="Roboto" panose="02000000000000000000" pitchFamily="2" charset="0"/>
              </a:rPr>
              <a:t>.</a:t>
            </a:r>
          </a:p>
          <a:p>
            <a:pPr marL="0" indent="0">
              <a:buNone/>
            </a:pPr>
            <a:r>
              <a:rPr lang="en-US" sz="2400" dirty="0">
                <a:latin typeface="Algerian" panose="04020705040A02060702" pitchFamily="82" charset="0"/>
              </a:rPr>
              <a:t>Water pollution:</a:t>
            </a:r>
          </a:p>
          <a:p>
            <a:pPr marL="0" indent="0">
              <a:buNone/>
            </a:pPr>
            <a:r>
              <a:rPr lang="en-US" b="0" i="0" dirty="0">
                <a:solidFill>
                  <a:srgbClr val="202124"/>
                </a:solidFill>
                <a:effectLst/>
                <a:latin typeface="Arial" panose="020B0604020202020204" pitchFamily="34" charset="0"/>
                <a:cs typeface="Arial" panose="020B0604020202020204" pitchFamily="34" charset="0"/>
              </a:rPr>
              <a:t>recycling and reuse of municipal wastewater, </a:t>
            </a:r>
            <a:r>
              <a:rPr lang="en-US" b="0" i="0" dirty="0">
                <a:solidFill>
                  <a:srgbClr val="202124"/>
                </a:solidFill>
                <a:effectLst/>
                <a:latin typeface="Roboto" panose="02000000000000000000" pitchFamily="2" charset="0"/>
              </a:rPr>
              <a:t>and pick up litter and throw it away in a garbage can.</a:t>
            </a:r>
            <a:endParaRPr lang="en-US" b="0" i="0" dirty="0">
              <a:solidFill>
                <a:srgbClr val="202124"/>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64977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91016-F4F9-BA7C-B526-EE1CAED32DC2}"/>
              </a:ext>
            </a:extLst>
          </p:cNvPr>
          <p:cNvSpPr>
            <a:spLocks noGrp="1"/>
          </p:cNvSpPr>
          <p:nvPr>
            <p:ph type="title"/>
          </p:nvPr>
        </p:nvSpPr>
        <p:spPr/>
        <p:txBody>
          <a:bodyPr/>
          <a:lstStyle/>
          <a:p>
            <a:r>
              <a:rPr lang="en-US" b="1" dirty="0"/>
              <a:t>Links</a:t>
            </a:r>
          </a:p>
        </p:txBody>
      </p:sp>
      <p:sp>
        <p:nvSpPr>
          <p:cNvPr id="3" name="Content Placeholder 2">
            <a:extLst>
              <a:ext uri="{FF2B5EF4-FFF2-40B4-BE49-F238E27FC236}">
                <a16:creationId xmlns:a16="http://schemas.microsoft.com/office/drawing/2014/main" id="{10624231-F8EB-607B-087E-3233C65F1A6B}"/>
              </a:ext>
            </a:extLst>
          </p:cNvPr>
          <p:cNvSpPr>
            <a:spLocks noGrp="1"/>
          </p:cNvSpPr>
          <p:nvPr>
            <p:ph idx="1"/>
          </p:nvPr>
        </p:nvSpPr>
        <p:spPr/>
        <p:txBody>
          <a:bodyPr>
            <a:normAutofit fontScale="85000" lnSpcReduction="10000"/>
          </a:bodyPr>
          <a:lstStyle/>
          <a:p>
            <a:r>
              <a:rPr lang="en-US" sz="1800" dirty="0" err="1">
                <a:effectLst/>
              </a:rPr>
              <a:t>Saiesha</a:t>
            </a:r>
            <a:r>
              <a:rPr lang="en-US" sz="1800" dirty="0">
                <a:effectLst/>
              </a:rPr>
              <a:t>. (2022, April 14). </a:t>
            </a:r>
            <a:r>
              <a:rPr lang="en-US" sz="1800" i="1" dirty="0">
                <a:effectLst/>
              </a:rPr>
              <a:t>7 facts about water scarcity in Jordan</a:t>
            </a:r>
            <a:r>
              <a:rPr lang="en-US" sz="1800" dirty="0">
                <a:effectLst/>
              </a:rPr>
              <a:t>. The </a:t>
            </a:r>
            <a:r>
              <a:rPr lang="en-US" sz="1800" dirty="0" err="1">
                <a:effectLst/>
              </a:rPr>
              <a:t>Borgen</a:t>
            </a:r>
            <a:r>
              <a:rPr lang="en-US" sz="1800" dirty="0">
                <a:effectLst/>
              </a:rPr>
              <a:t> </a:t>
            </a:r>
            <a:r>
              <a:rPr lang="en-US" sz="1800" dirty="0" err="1">
                <a:effectLst/>
              </a:rPr>
              <a:t>ProjectSaiesha</a:t>
            </a:r>
            <a:r>
              <a:rPr lang="en-US" sz="1800" dirty="0">
                <a:effectLst/>
              </a:rPr>
              <a:t>. (2022, April 14). </a:t>
            </a:r>
            <a:r>
              <a:rPr lang="en-US" sz="1800" i="1" dirty="0">
                <a:effectLst/>
              </a:rPr>
              <a:t>7 facts about water scarcity in Jordan</a:t>
            </a:r>
            <a:r>
              <a:rPr lang="en-US" sz="1800" dirty="0">
                <a:effectLst/>
              </a:rPr>
              <a:t>. The </a:t>
            </a:r>
            <a:r>
              <a:rPr lang="en-US" sz="1800" dirty="0" err="1">
                <a:effectLst/>
              </a:rPr>
              <a:t>Borgen</a:t>
            </a:r>
            <a:r>
              <a:rPr lang="en-US" sz="1800" dirty="0">
                <a:effectLst/>
              </a:rPr>
              <a:t> Project. https://borgenproject.org/water-scarcity-in-jordan/#:~:text=The%20overflow%20of%20wastewater%20pumping,phosphorus%20contamination%20of%20water%20supplies </a:t>
            </a:r>
          </a:p>
          <a:p>
            <a:r>
              <a:rPr lang="en-US" sz="1800" i="1" dirty="0">
                <a:effectLst/>
              </a:rPr>
              <a:t>Water Resources &amp; Environment: Basic page: Jordan</a:t>
            </a:r>
            <a:r>
              <a:rPr lang="en-US" sz="1800" dirty="0">
                <a:effectLst/>
              </a:rPr>
              <a:t>. U.S. Agency for International Development. (2022, August 16). https://www.usaid.gov/jordan/water-resources-environment#:~:text=Jordan%20is%20one%20of%20the,as%20it%20can%20be%20replenished </a:t>
            </a:r>
          </a:p>
          <a:p>
            <a:r>
              <a:rPr lang="en-US" sz="1800" dirty="0" err="1"/>
              <a:t>Saiesha</a:t>
            </a:r>
            <a:r>
              <a:rPr lang="en-US" sz="1800" dirty="0"/>
              <a:t>. (2022, April 14). 7 facts about water scarcity in Jordan. The </a:t>
            </a:r>
            <a:r>
              <a:rPr lang="en-US" sz="1800" dirty="0" err="1"/>
              <a:t>Borgen</a:t>
            </a:r>
            <a:r>
              <a:rPr lang="en-US" sz="1800" dirty="0"/>
              <a:t> Project. https://borgenproject.org/water-scarcity-in-jordan/#:~:text=The%20overflow%20of%20wastewater%20pumping,phosphorus%20contamination%20of%20water%20supplies </a:t>
            </a:r>
          </a:p>
          <a:p>
            <a:r>
              <a:rPr lang="en-US" sz="1800" dirty="0"/>
              <a:t>Water Resources &amp; Environment: Basic page: Jordan. U.S. Agency for International Development. (2022, August 16). https://www.usaid.gov/jordan/water-resources-environment#:~:text=Jordan%20is%20one%20of%20the,as%20it%20can%20be%20replenished </a:t>
            </a:r>
          </a:p>
          <a:p>
            <a:r>
              <a:rPr lang="en-US" sz="1800" dirty="0"/>
              <a:t>Water stress in Jordan - Executive Summary. UNICEF Jordan. (n.d.). https://www.unicef.org/jordan/water-stress-jordan-executive-summary </a:t>
            </a:r>
          </a:p>
          <a:p>
            <a:endParaRPr lang="en-US" sz="2000" dirty="0"/>
          </a:p>
          <a:p>
            <a:endParaRPr lang="en-US" dirty="0"/>
          </a:p>
        </p:txBody>
      </p:sp>
    </p:spTree>
    <p:extLst>
      <p:ext uri="{BB962C8B-B14F-4D97-AF65-F5344CB8AC3E}">
        <p14:creationId xmlns:p14="http://schemas.microsoft.com/office/powerpoint/2010/main" val="2476698730"/>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Dividend</Template>
  <TotalTime>65</TotalTime>
  <Words>756</Words>
  <Application>Microsoft Office PowerPoint</Application>
  <PresentationFormat>Widescreen</PresentationFormat>
  <Paragraphs>31</Paragraphs>
  <Slides>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Algerian</vt:lpstr>
      <vt:lpstr>Arial</vt:lpstr>
      <vt:lpstr>Berlin Sans FB</vt:lpstr>
      <vt:lpstr>Berlin Sans FB Demi</vt:lpstr>
      <vt:lpstr>Gill Sans MT</vt:lpstr>
      <vt:lpstr>Roboto</vt:lpstr>
      <vt:lpstr>Wingdings 2</vt:lpstr>
      <vt:lpstr>Dividend</vt:lpstr>
      <vt:lpstr>Water crisis in Jordan</vt:lpstr>
      <vt:lpstr>Introduction to water crisis in Jordan</vt:lpstr>
      <vt:lpstr>Issues:</vt:lpstr>
      <vt:lpstr>Causes:</vt:lpstr>
      <vt:lpstr>Consequences: </vt:lpstr>
      <vt:lpstr>Solution:</vt:lpstr>
      <vt:lpstr>Links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crisis in Jordan</dc:title>
  <dc:creator>gts</dc:creator>
  <cp:lastModifiedBy>gts</cp:lastModifiedBy>
  <cp:revision>14</cp:revision>
  <dcterms:created xsi:type="dcterms:W3CDTF">2023-05-09T15:32:35Z</dcterms:created>
  <dcterms:modified xsi:type="dcterms:W3CDTF">2023-05-17T16:00:18Z</dcterms:modified>
</cp:coreProperties>
</file>