
<file path=[Content_Types].xml><?xml version="1.0" encoding="utf-8"?>
<Types xmlns="http://schemas.openxmlformats.org/package/2006/content-types">
  <Default Extension="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D42EF064-E77C-46C3-A6F2-3B4F8F57D546}" type="datetimeFigureOut">
              <a:rPr lang="en-US" smtClean="0"/>
              <a:t>5/17/2023</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D64FE306-FDA5-4954-BEBB-01190881487E}"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38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2EF064-E77C-46C3-A6F2-3B4F8F57D54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29507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2EF064-E77C-46C3-A6F2-3B4F8F57D54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47548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2EF064-E77C-46C3-A6F2-3B4F8F57D54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2676020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2EF064-E77C-46C3-A6F2-3B4F8F57D54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FE306-FDA5-4954-BEBB-01190881487E}"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32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2EF064-E77C-46C3-A6F2-3B4F8F57D54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52912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2EF064-E77C-46C3-A6F2-3B4F8F57D546}"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13863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2EF064-E77C-46C3-A6F2-3B4F8F57D546}"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251629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EF064-E77C-46C3-A6F2-3B4F8F57D546}"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300557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2EF064-E77C-46C3-A6F2-3B4F8F57D54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373490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2EF064-E77C-46C3-A6F2-3B4F8F57D54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FE306-FDA5-4954-BEBB-01190881487E}" type="slidenum">
              <a:rPr lang="en-US" smtClean="0"/>
              <a:t>‹#›</a:t>
            </a:fld>
            <a:endParaRPr lang="en-US"/>
          </a:p>
        </p:txBody>
      </p:sp>
    </p:spTree>
    <p:extLst>
      <p:ext uri="{BB962C8B-B14F-4D97-AF65-F5344CB8AC3E}">
        <p14:creationId xmlns:p14="http://schemas.microsoft.com/office/powerpoint/2010/main" val="58212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42EF064-E77C-46C3-A6F2-3B4F8F57D546}" type="datetimeFigureOut">
              <a:rPr lang="en-US" smtClean="0"/>
              <a:t>5/17/2023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64FE306-FDA5-4954-BEBB-01190881487E}" type="slidenum">
              <a:rPr lang="en-US" smtClean="0"/>
              <a:t>‹#›</a:t>
            </a:fld>
            <a:endParaRPr lang="en-US"/>
          </a:p>
        </p:txBody>
      </p:sp>
    </p:spTree>
    <p:extLst>
      <p:ext uri="{BB962C8B-B14F-4D97-AF65-F5344CB8AC3E}">
        <p14:creationId xmlns:p14="http://schemas.microsoft.com/office/powerpoint/2010/main" val="33315196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rawpixel.com/image/450066/premium-illustration-image-obesity-motivation-appetite" TargetMode="External"/><Relationship Id="rId2" Type="http://schemas.openxmlformats.org/officeDocument/2006/relationships/image" Target="../media/image1.1"/><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ublic-domain-image.com/free-images/flags-of-the-world/flag-of-jordan/attachment/flag-of-jordan" TargetMode="External"/><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rawpixel.com/image/450066/premium-illustration-image-obesity-motivation-appetite" TargetMode="External"/><Relationship Id="rId2" Type="http://schemas.openxmlformats.org/officeDocument/2006/relationships/image" Target="../media/image3.1"/><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78F5DE1-5CA1-4F12-8B82-74B5245532D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40FF763-6650-EEEA-0699-8D7537AED802}"/>
              </a:ext>
            </a:extLst>
          </p:cNvPr>
          <p:cNvSpPr>
            <a:spLocks noGrp="1"/>
          </p:cNvSpPr>
          <p:nvPr>
            <p:ph type="ctrTitle"/>
          </p:nvPr>
        </p:nvSpPr>
        <p:spPr/>
        <p:txBody>
          <a:bodyPr/>
          <a:lstStyle/>
          <a:p>
            <a:r>
              <a:rPr lang="ar-JO" dirty="0">
                <a:solidFill>
                  <a:schemeClr val="accent1"/>
                </a:solidFill>
              </a:rPr>
              <a:t>الطريق الخطء</a:t>
            </a:r>
            <a:endParaRPr lang="en-US" dirty="0">
              <a:solidFill>
                <a:schemeClr val="accent1"/>
              </a:solidFill>
            </a:endParaRPr>
          </a:p>
        </p:txBody>
      </p:sp>
      <p:sp>
        <p:nvSpPr>
          <p:cNvPr id="3" name="Subtitle 2">
            <a:extLst>
              <a:ext uri="{FF2B5EF4-FFF2-40B4-BE49-F238E27FC236}">
                <a16:creationId xmlns:a16="http://schemas.microsoft.com/office/drawing/2014/main" id="{E3F1D986-0854-6DFA-E35D-29D4C5D44E05}"/>
              </a:ext>
            </a:extLst>
          </p:cNvPr>
          <p:cNvSpPr>
            <a:spLocks noGrp="1"/>
          </p:cNvSpPr>
          <p:nvPr>
            <p:ph type="subTitle" idx="1"/>
          </p:nvPr>
        </p:nvSpPr>
        <p:spPr>
          <a:xfrm>
            <a:off x="1709530" y="6064195"/>
            <a:ext cx="8767860" cy="682046"/>
          </a:xfrm>
        </p:spPr>
        <p:txBody>
          <a:bodyPr>
            <a:normAutofit/>
          </a:bodyPr>
          <a:lstStyle/>
          <a:p>
            <a:r>
              <a:rPr lang="ar-JO" sz="3200" b="1" dirty="0">
                <a:solidFill>
                  <a:schemeClr val="bg1"/>
                </a:solidFill>
                <a:highlight>
                  <a:srgbClr val="C0C0C0"/>
                </a:highlight>
              </a:rPr>
              <a:t>عمل: سنتيا نينو, كاتيا حداد, مايا وردات</a:t>
            </a:r>
            <a:endParaRPr lang="en-US" sz="3200" b="1" dirty="0">
              <a:solidFill>
                <a:schemeClr val="bg1"/>
              </a:solidFill>
              <a:highlight>
                <a:srgbClr val="C0C0C0"/>
              </a:highlight>
            </a:endParaRPr>
          </a:p>
        </p:txBody>
      </p:sp>
    </p:spTree>
    <p:extLst>
      <p:ext uri="{BB962C8B-B14F-4D97-AF65-F5344CB8AC3E}">
        <p14:creationId xmlns:p14="http://schemas.microsoft.com/office/powerpoint/2010/main" val="140291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BB49F-5DA1-82FF-A58A-8AF15FEE02FB}"/>
              </a:ext>
            </a:extLst>
          </p:cNvPr>
          <p:cNvSpPr>
            <a:spLocks noGrp="1"/>
          </p:cNvSpPr>
          <p:nvPr>
            <p:ph type="title"/>
          </p:nvPr>
        </p:nvSpPr>
        <p:spPr/>
        <p:txBody>
          <a:bodyPr>
            <a:normAutofit/>
          </a:bodyPr>
          <a:lstStyle/>
          <a:p>
            <a:pPr algn="ctr"/>
            <a:r>
              <a:rPr lang="ar-JO" sz="6600" b="1" dirty="0">
                <a:solidFill>
                  <a:srgbClr val="FF0000"/>
                </a:solidFill>
              </a:rPr>
              <a:t>خبر عاجل!</a:t>
            </a:r>
            <a:endParaRPr lang="en-US" sz="6600" b="1" dirty="0">
              <a:solidFill>
                <a:srgbClr val="FF0000"/>
              </a:solidFill>
            </a:endParaRPr>
          </a:p>
        </p:txBody>
      </p:sp>
      <p:sp>
        <p:nvSpPr>
          <p:cNvPr id="3" name="Content Placeholder 2">
            <a:extLst>
              <a:ext uri="{FF2B5EF4-FFF2-40B4-BE49-F238E27FC236}">
                <a16:creationId xmlns:a16="http://schemas.microsoft.com/office/drawing/2014/main" id="{F461D267-C67F-199D-1877-69BD64482998}"/>
              </a:ext>
            </a:extLst>
          </p:cNvPr>
          <p:cNvSpPr>
            <a:spLocks noGrp="1"/>
          </p:cNvSpPr>
          <p:nvPr>
            <p:ph idx="1"/>
          </p:nvPr>
        </p:nvSpPr>
        <p:spPr/>
        <p:txBody>
          <a:bodyPr>
            <a:normAutofit/>
          </a:bodyPr>
          <a:lstStyle/>
          <a:p>
            <a:pPr marL="45720" indent="0" algn="r">
              <a:buNone/>
            </a:pPr>
            <a:r>
              <a:rPr lang="ar-JO" sz="5400" dirty="0"/>
              <a:t>كشفت إحصاءات رسمية أردنية أن معدلات السمنة وزيادة الوزن في الأردن تعتبر من أعلى معدلاتها في العالم حيث يعاني منها 82% من الذكور و80% من الإناث.</a:t>
            </a:r>
            <a:endParaRPr lang="en-US" sz="5400" dirty="0"/>
          </a:p>
        </p:txBody>
      </p:sp>
    </p:spTree>
    <p:extLst>
      <p:ext uri="{BB962C8B-B14F-4D97-AF65-F5344CB8AC3E}">
        <p14:creationId xmlns:p14="http://schemas.microsoft.com/office/powerpoint/2010/main" val="3657447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862E4-2EAA-85EF-26AA-DF9A5565D154}"/>
              </a:ext>
            </a:extLst>
          </p:cNvPr>
          <p:cNvSpPr>
            <a:spLocks noGrp="1"/>
          </p:cNvSpPr>
          <p:nvPr>
            <p:ph idx="1"/>
          </p:nvPr>
        </p:nvSpPr>
        <p:spPr/>
        <p:txBody>
          <a:bodyPr/>
          <a:lstStyle/>
          <a:p>
            <a:pPr marL="45720" indent="0" algn="r">
              <a:buNone/>
            </a:pPr>
            <a:r>
              <a:rPr lang="ar-JO" sz="6600" b="1" dirty="0"/>
              <a:t>الأردن الرابع في العالم في مرض السمنة</a:t>
            </a:r>
            <a:endParaRPr lang="en-US" sz="6600" b="1" dirty="0"/>
          </a:p>
          <a:p>
            <a:pPr marL="45720" indent="0" algn="r">
              <a:buNone/>
            </a:pPr>
            <a:endParaRPr lang="en-US" dirty="0"/>
          </a:p>
        </p:txBody>
      </p:sp>
      <p:pic>
        <p:nvPicPr>
          <p:cNvPr id="6" name="Picture 5">
            <a:extLst>
              <a:ext uri="{FF2B5EF4-FFF2-40B4-BE49-F238E27FC236}">
                <a16:creationId xmlns:a16="http://schemas.microsoft.com/office/drawing/2014/main" id="{B63AE27D-4618-5588-A967-E2E2D8C739A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4226" y="2245360"/>
            <a:ext cx="5047933" cy="2895600"/>
          </a:xfrm>
          <a:prstGeom prst="rect">
            <a:avLst/>
          </a:prstGeom>
        </p:spPr>
      </p:pic>
    </p:spTree>
    <p:extLst>
      <p:ext uri="{BB962C8B-B14F-4D97-AF65-F5344CB8AC3E}">
        <p14:creationId xmlns:p14="http://schemas.microsoft.com/office/powerpoint/2010/main" val="132106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7B62C-B734-DA9F-BC6E-63DB8A688F19}"/>
              </a:ext>
            </a:extLst>
          </p:cNvPr>
          <p:cNvSpPr>
            <a:spLocks noGrp="1"/>
          </p:cNvSpPr>
          <p:nvPr>
            <p:ph type="title"/>
          </p:nvPr>
        </p:nvSpPr>
        <p:spPr>
          <a:xfrm>
            <a:off x="6096000" y="1249680"/>
            <a:ext cx="5801360" cy="4287520"/>
          </a:xfrm>
        </p:spPr>
        <p:txBody>
          <a:bodyPr>
            <a:normAutofit fontScale="90000"/>
          </a:bodyPr>
          <a:lstStyle/>
          <a:p>
            <a:r>
              <a:rPr lang="ar-JO" b="1" dirty="0"/>
              <a:t>وأشارت إلى ارتفاع نسبة الإصابة بالأمراض القلبية بين الأردنيين إلى 42% حيث لا يمارس أكثر من 80% منهم أي أنشطة رياضية.</a:t>
            </a:r>
            <a:endParaRPr lang="en-US" b="1" dirty="0"/>
          </a:p>
        </p:txBody>
      </p:sp>
      <p:pic>
        <p:nvPicPr>
          <p:cNvPr id="4" name="Picture 3">
            <a:extLst>
              <a:ext uri="{FF2B5EF4-FFF2-40B4-BE49-F238E27FC236}">
                <a16:creationId xmlns:a16="http://schemas.microsoft.com/office/drawing/2014/main" id="{3AB89CCC-FA51-90D1-F1CD-C1C971BE54C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14070" y="1478280"/>
            <a:ext cx="4787900" cy="3830320"/>
          </a:xfrm>
          <a:prstGeom prst="rect">
            <a:avLst/>
          </a:prstGeom>
        </p:spPr>
      </p:pic>
    </p:spTree>
    <p:extLst>
      <p:ext uri="{BB962C8B-B14F-4D97-AF65-F5344CB8AC3E}">
        <p14:creationId xmlns:p14="http://schemas.microsoft.com/office/powerpoint/2010/main" val="52036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8C0B3-E5D8-C9B2-A046-3B62E417BFEA}"/>
              </a:ext>
            </a:extLst>
          </p:cNvPr>
          <p:cNvSpPr>
            <a:spLocks noGrp="1"/>
          </p:cNvSpPr>
          <p:nvPr>
            <p:ph type="title"/>
          </p:nvPr>
        </p:nvSpPr>
        <p:spPr/>
        <p:txBody>
          <a:bodyPr>
            <a:normAutofit/>
          </a:bodyPr>
          <a:lstStyle/>
          <a:p>
            <a:pPr algn="r"/>
            <a:r>
              <a:rPr lang="ar-JO" sz="6000" b="1" dirty="0">
                <a:solidFill>
                  <a:schemeClr val="accent1">
                    <a:lumMod val="75000"/>
                  </a:schemeClr>
                </a:solidFill>
              </a:rPr>
              <a:t>تأثير السمنة اجتماعياً</a:t>
            </a:r>
            <a:endParaRPr lang="en-US" sz="6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13EF650A-6E7E-C326-6B8D-E745F9C13CFF}"/>
              </a:ext>
            </a:extLst>
          </p:cNvPr>
          <p:cNvSpPr>
            <a:spLocks noGrp="1"/>
          </p:cNvSpPr>
          <p:nvPr>
            <p:ph idx="1"/>
          </p:nvPr>
        </p:nvSpPr>
        <p:spPr/>
        <p:txBody>
          <a:bodyPr>
            <a:normAutofit/>
          </a:bodyPr>
          <a:lstStyle/>
          <a:p>
            <a:pPr marL="45720" indent="0" algn="r">
              <a:buNone/>
            </a:pPr>
            <a:r>
              <a:rPr lang="ar-JO" sz="4000" dirty="0"/>
              <a:t>يعاني الأشخاص ذوو الوزن الزائد من وصمة عار داخلية أيضًا مثل عدم الرضا عن جسدهم وكذلك انخفاض الدعم الاجتماعي ومشاعر الوحدة. وعلى غرار نتائج زيادة الوزن في مرحلة المراهقة يرتبط ارتفاع الوزن عند البلوغ بتدني احترام الذات وارتفاع معدلات الاكتئاب والقلق وتعاطي المخدرات.</a:t>
            </a:r>
            <a:endParaRPr lang="en-US" sz="4000" dirty="0"/>
          </a:p>
        </p:txBody>
      </p:sp>
    </p:spTree>
    <p:extLst>
      <p:ext uri="{BB962C8B-B14F-4D97-AF65-F5344CB8AC3E}">
        <p14:creationId xmlns:p14="http://schemas.microsoft.com/office/powerpoint/2010/main" val="1382810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ED22-AEA0-FF83-EE50-2CD9C5123248}"/>
              </a:ext>
            </a:extLst>
          </p:cNvPr>
          <p:cNvSpPr>
            <a:spLocks noGrp="1"/>
          </p:cNvSpPr>
          <p:nvPr>
            <p:ph type="title"/>
          </p:nvPr>
        </p:nvSpPr>
        <p:spPr/>
        <p:txBody>
          <a:bodyPr>
            <a:normAutofit/>
          </a:bodyPr>
          <a:lstStyle/>
          <a:p>
            <a:r>
              <a:rPr lang="en-US" sz="6000" b="1" dirty="0"/>
              <a:t>Citation links:</a:t>
            </a:r>
          </a:p>
        </p:txBody>
      </p:sp>
      <p:sp>
        <p:nvSpPr>
          <p:cNvPr id="3" name="Content Placeholder 2">
            <a:extLst>
              <a:ext uri="{FF2B5EF4-FFF2-40B4-BE49-F238E27FC236}">
                <a16:creationId xmlns:a16="http://schemas.microsoft.com/office/drawing/2014/main" id="{CC172EF1-FCB5-99EB-78FB-329E30EE22C6}"/>
              </a:ext>
            </a:extLst>
          </p:cNvPr>
          <p:cNvSpPr>
            <a:spLocks noGrp="1"/>
          </p:cNvSpPr>
          <p:nvPr>
            <p:ph idx="1"/>
          </p:nvPr>
        </p:nvSpPr>
        <p:spPr/>
        <p:txBody>
          <a:bodyPr/>
          <a:lstStyle/>
          <a:p>
            <a:pPr marL="45720" indent="0">
              <a:buNone/>
            </a:pPr>
            <a:r>
              <a:rPr lang="en-US" dirty="0">
                <a:effectLst/>
              </a:rPr>
              <a:t>Wikimedia Foundation. (2020, June 18). </a:t>
            </a:r>
            <a:r>
              <a:rPr lang="en-US" i="1" dirty="0">
                <a:effectLst/>
              </a:rPr>
              <a:t>Main page</a:t>
            </a:r>
            <a:r>
              <a:rPr lang="en-US" dirty="0">
                <a:effectLst/>
              </a:rPr>
              <a:t>. Wikipedia. https://ar.m.wikipedia.org/wiki/ </a:t>
            </a:r>
          </a:p>
          <a:p>
            <a:pPr marL="45720" indent="0">
              <a:buNone/>
            </a:pPr>
            <a:r>
              <a:rPr lang="en-US" i="1" dirty="0">
                <a:effectLst/>
              </a:rPr>
              <a:t>Al Jazeera English</a:t>
            </a:r>
            <a:r>
              <a:rPr lang="en-US" dirty="0">
                <a:effectLst/>
              </a:rPr>
              <a:t>. Al Jazeera Media Network. (n.d.). https://network.aljazeera.net/en/channels/aljazeera-english </a:t>
            </a:r>
          </a:p>
          <a:p>
            <a:pPr marL="45720" indent="0">
              <a:buNone/>
            </a:pPr>
            <a:r>
              <a:rPr lang="en-US" dirty="0">
                <a:effectLst/>
              </a:rPr>
              <a:t>World Health Organization. (n.d.). </a:t>
            </a:r>
            <a:r>
              <a:rPr lang="ar-JO" i="1" dirty="0">
                <a:effectLst/>
              </a:rPr>
              <a:t>السمنة</a:t>
            </a:r>
            <a:r>
              <a:rPr lang="ar-JO" dirty="0">
                <a:effectLst/>
              </a:rPr>
              <a:t>. </a:t>
            </a:r>
            <a:r>
              <a:rPr lang="en-US" dirty="0">
                <a:effectLst/>
              </a:rPr>
              <a:t>World Health Organization. https://www.who.int/ar/health-topics/obesity#:~:text= </a:t>
            </a:r>
          </a:p>
          <a:p>
            <a:pPr marL="45720" indent="0">
              <a:buNone/>
            </a:pPr>
            <a:endParaRPr lang="en-US" dirty="0"/>
          </a:p>
        </p:txBody>
      </p:sp>
    </p:spTree>
    <p:extLst>
      <p:ext uri="{BB962C8B-B14F-4D97-AF65-F5344CB8AC3E}">
        <p14:creationId xmlns:p14="http://schemas.microsoft.com/office/powerpoint/2010/main" val="419760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AABFA-354E-1935-A413-1F1749194207}"/>
              </a:ext>
            </a:extLst>
          </p:cNvPr>
          <p:cNvSpPr>
            <a:spLocks noGrp="1"/>
          </p:cNvSpPr>
          <p:nvPr>
            <p:ph type="title"/>
          </p:nvPr>
        </p:nvSpPr>
        <p:spPr>
          <a:xfrm>
            <a:off x="579120" y="497840"/>
            <a:ext cx="10982960" cy="5953760"/>
          </a:xfrm>
          <a:ln>
            <a:solidFill>
              <a:schemeClr val="accent1">
                <a:lumMod val="50000"/>
              </a:schemeClr>
            </a:solidFill>
          </a:ln>
        </p:spPr>
        <p:txBody>
          <a:bodyPr>
            <a:noAutofit/>
          </a:bodyPr>
          <a:lstStyle/>
          <a:p>
            <a:pPr algn="ctr"/>
            <a:r>
              <a:rPr lang="ar-JO" sz="10000" b="1" dirty="0"/>
              <a:t>شكراً</a:t>
            </a:r>
            <a:endParaRPr lang="en-US" sz="10000" b="1" dirty="0"/>
          </a:p>
        </p:txBody>
      </p:sp>
    </p:spTree>
    <p:extLst>
      <p:ext uri="{BB962C8B-B14F-4D97-AF65-F5344CB8AC3E}">
        <p14:creationId xmlns:p14="http://schemas.microsoft.com/office/powerpoint/2010/main" val="1964528975"/>
      </p:ext>
    </p:extLst>
  </p:cSld>
  <p:clrMapOvr>
    <a:masterClrMapping/>
  </p:clrMapOvr>
</p:sld>
</file>

<file path=ppt/theme/theme1.xml><?xml version="1.0" encoding="utf-8"?>
<a:theme xmlns:a="http://schemas.openxmlformats.org/drawingml/2006/main" name="Basis">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Basis</Template>
  <TotalTime>28</TotalTime>
  <Words>211</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Corbel</vt:lpstr>
      <vt:lpstr>Basis</vt:lpstr>
      <vt:lpstr>الطريق الخطء</vt:lpstr>
      <vt:lpstr>خبر عاجل!</vt:lpstr>
      <vt:lpstr>PowerPoint Presentation</vt:lpstr>
      <vt:lpstr>وأشارت إلى ارتفاع نسبة الإصابة بالأمراض القلبية بين الأردنيين إلى 42% حيث لا يمارس أكثر من 80% منهم أي أنشطة رياضية.</vt:lpstr>
      <vt:lpstr>تأثير السمنة اجتماعياً</vt:lpstr>
      <vt:lpstr>Citation links:</vt:lpstr>
      <vt:lpstr>شكراً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الطريق الخطء</dc:title>
  <dc:creator>DELL</dc:creator>
  <cp:lastModifiedBy>DELL</cp:lastModifiedBy>
  <cp:revision>6</cp:revision>
  <dcterms:created xsi:type="dcterms:W3CDTF">2023-05-17T15:13:21Z</dcterms:created>
  <dcterms:modified xsi:type="dcterms:W3CDTF">2023-05-17T15:42:10Z</dcterms:modified>
</cp:coreProperties>
</file>