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fVG9R20CZlbCDpuiF8"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59" r:id="rId6"/>
    <p:sldId id="264" r:id="rId7"/>
    <p:sldId id="260" r:id="rId8"/>
    <p:sldId id="265"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6E44452-2A30-48F5-9C80-A647E2E59C91}" type="datetimeFigureOut">
              <a:rPr lang="en-US" smtClean="0"/>
              <a:t>5/17/2023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0C0FE824-BBD3-448B-A1DB-22562B7D01F0}"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925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E44452-2A30-48F5-9C80-A647E2E59C91}"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FE824-BBD3-448B-A1DB-22562B7D01F0}" type="slidenum">
              <a:rPr lang="en-US" smtClean="0"/>
              <a:t>‹#›</a:t>
            </a:fld>
            <a:endParaRPr lang="en-US"/>
          </a:p>
        </p:txBody>
      </p:sp>
    </p:spTree>
    <p:extLst>
      <p:ext uri="{BB962C8B-B14F-4D97-AF65-F5344CB8AC3E}">
        <p14:creationId xmlns:p14="http://schemas.microsoft.com/office/powerpoint/2010/main" val="320108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E44452-2A30-48F5-9C80-A647E2E59C91}"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FE824-BBD3-448B-A1DB-22562B7D01F0}" type="slidenum">
              <a:rPr lang="en-US" smtClean="0"/>
              <a:t>‹#›</a:t>
            </a:fld>
            <a:endParaRPr lang="en-US"/>
          </a:p>
        </p:txBody>
      </p:sp>
    </p:spTree>
    <p:extLst>
      <p:ext uri="{BB962C8B-B14F-4D97-AF65-F5344CB8AC3E}">
        <p14:creationId xmlns:p14="http://schemas.microsoft.com/office/powerpoint/2010/main" val="50783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E44452-2A30-48F5-9C80-A647E2E59C91}"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FE824-BBD3-448B-A1DB-22562B7D01F0}" type="slidenum">
              <a:rPr lang="en-US" smtClean="0"/>
              <a:t>‹#›</a:t>
            </a:fld>
            <a:endParaRPr lang="en-US"/>
          </a:p>
        </p:txBody>
      </p:sp>
    </p:spTree>
    <p:extLst>
      <p:ext uri="{BB962C8B-B14F-4D97-AF65-F5344CB8AC3E}">
        <p14:creationId xmlns:p14="http://schemas.microsoft.com/office/powerpoint/2010/main" val="320578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E44452-2A30-48F5-9C80-A647E2E59C91}"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FE824-BBD3-448B-A1DB-22562B7D01F0}"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9586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E44452-2A30-48F5-9C80-A647E2E59C91}"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FE824-BBD3-448B-A1DB-22562B7D01F0}" type="slidenum">
              <a:rPr lang="en-US" smtClean="0"/>
              <a:t>‹#›</a:t>
            </a:fld>
            <a:endParaRPr lang="en-US"/>
          </a:p>
        </p:txBody>
      </p:sp>
    </p:spTree>
    <p:extLst>
      <p:ext uri="{BB962C8B-B14F-4D97-AF65-F5344CB8AC3E}">
        <p14:creationId xmlns:p14="http://schemas.microsoft.com/office/powerpoint/2010/main" val="134924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E44452-2A30-48F5-9C80-A647E2E59C91}"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0FE824-BBD3-448B-A1DB-22562B7D01F0}" type="slidenum">
              <a:rPr lang="en-US" smtClean="0"/>
              <a:t>‹#›</a:t>
            </a:fld>
            <a:endParaRPr lang="en-US"/>
          </a:p>
        </p:txBody>
      </p:sp>
    </p:spTree>
    <p:extLst>
      <p:ext uri="{BB962C8B-B14F-4D97-AF65-F5344CB8AC3E}">
        <p14:creationId xmlns:p14="http://schemas.microsoft.com/office/powerpoint/2010/main" val="249395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E44452-2A30-48F5-9C80-A647E2E59C91}"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0FE824-BBD3-448B-A1DB-22562B7D01F0}" type="slidenum">
              <a:rPr lang="en-US" smtClean="0"/>
              <a:t>‹#›</a:t>
            </a:fld>
            <a:endParaRPr lang="en-US"/>
          </a:p>
        </p:txBody>
      </p:sp>
    </p:spTree>
    <p:extLst>
      <p:ext uri="{BB962C8B-B14F-4D97-AF65-F5344CB8AC3E}">
        <p14:creationId xmlns:p14="http://schemas.microsoft.com/office/powerpoint/2010/main" val="27707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44452-2A30-48F5-9C80-A647E2E59C91}"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0FE824-BBD3-448B-A1DB-22562B7D01F0}" type="slidenum">
              <a:rPr lang="en-US" smtClean="0"/>
              <a:t>‹#›</a:t>
            </a:fld>
            <a:endParaRPr lang="en-US"/>
          </a:p>
        </p:txBody>
      </p:sp>
    </p:spTree>
    <p:extLst>
      <p:ext uri="{BB962C8B-B14F-4D97-AF65-F5344CB8AC3E}">
        <p14:creationId xmlns:p14="http://schemas.microsoft.com/office/powerpoint/2010/main" val="385975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E44452-2A30-48F5-9C80-A647E2E59C91}"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FE824-BBD3-448B-A1DB-22562B7D01F0}" type="slidenum">
              <a:rPr lang="en-US" smtClean="0"/>
              <a:t>‹#›</a:t>
            </a:fld>
            <a:endParaRPr lang="en-US"/>
          </a:p>
        </p:txBody>
      </p:sp>
    </p:spTree>
    <p:extLst>
      <p:ext uri="{BB962C8B-B14F-4D97-AF65-F5344CB8AC3E}">
        <p14:creationId xmlns:p14="http://schemas.microsoft.com/office/powerpoint/2010/main" val="424099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E44452-2A30-48F5-9C80-A647E2E59C91}"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0FE824-BBD3-448B-A1DB-22562B7D01F0}" type="slidenum">
              <a:rPr lang="en-US" smtClean="0"/>
              <a:t>‹#›</a:t>
            </a:fld>
            <a:endParaRPr lang="en-US"/>
          </a:p>
        </p:txBody>
      </p:sp>
    </p:spTree>
    <p:extLst>
      <p:ext uri="{BB962C8B-B14F-4D97-AF65-F5344CB8AC3E}">
        <p14:creationId xmlns:p14="http://schemas.microsoft.com/office/powerpoint/2010/main" val="2587750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6E44452-2A30-48F5-9C80-A647E2E59C91}" type="datetimeFigureOut">
              <a:rPr lang="en-US" smtClean="0"/>
              <a:t>5/17/2023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0C0FE824-BBD3-448B-A1DB-22562B7D01F0}" type="slidenum">
              <a:rPr lang="en-US" smtClean="0"/>
              <a:t>‹#›</a:t>
            </a:fld>
            <a:endParaRPr lang="en-US"/>
          </a:p>
        </p:txBody>
      </p:sp>
    </p:spTree>
    <p:extLst>
      <p:ext uri="{BB962C8B-B14F-4D97-AF65-F5344CB8AC3E}">
        <p14:creationId xmlns:p14="http://schemas.microsoft.com/office/powerpoint/2010/main" val="9647916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onyxtruth.com/2019/07/18/overweight-men-vs-overweight-women/"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eviantart.com/abbylim/art/Mcdonald-s-Philippine-Burger-Nutrition-Information-313532755" TargetMode="External"/><Relationship Id="rId2" Type="http://schemas.openxmlformats.org/officeDocument/2006/relationships/image" Target="../media/image8.fVG9R20CZlbCDpuiF8"/><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iddk.nih.gov/health-information/weight-management/adult-overweight-obesity/treatment" TargetMode="External"/><Relationship Id="rId7" Type="http://schemas.openxmlformats.org/officeDocument/2006/relationships/hyperlink" Target="https://www.cdc.gov/obesity/data/adult.html" TargetMode="External"/><Relationship Id="rId2" Type="http://schemas.openxmlformats.org/officeDocument/2006/relationships/hyperlink" Target="https://www.cdc.gov/healthyweight/effects/index.html" TargetMode="External"/><Relationship Id="rId1" Type="http://schemas.openxmlformats.org/officeDocument/2006/relationships/slideLayout" Target="../slideLayouts/slideLayout2.xml"/><Relationship Id="rId6" Type="http://schemas.openxmlformats.org/officeDocument/2006/relationships/hyperlink" Target="https://www.mayoclinic.org/diseases-conditions/obesity/diagnosis-treatment/drc-20375749" TargetMode="External"/><Relationship Id="rId5" Type="http://schemas.openxmlformats.org/officeDocument/2006/relationships/hyperlink" Target="https://www.hsph.harvard.edu/obesity-prevention-source/obesity-consequences/" TargetMode="External"/><Relationship Id="rId4" Type="http://schemas.openxmlformats.org/officeDocument/2006/relationships/hyperlink" Target="https://www.niddk.nih.gov/health-information/health-statistics/overweight-obesity"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WatercolorSponge/>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95783"/>
            <a:ext cx="9144000" cy="2387600"/>
          </a:xfrm>
        </p:spPr>
        <p:txBody>
          <a:bodyPr/>
          <a:lstStyle/>
          <a:p>
            <a:r>
              <a:rPr lang="en-US" b="1" dirty="0">
                <a:solidFill>
                  <a:schemeClr val="bg1"/>
                </a:solidFill>
                <a:latin typeface="Arial" panose="020B0604020202020204" pitchFamily="34" charset="0"/>
                <a:cs typeface="Arial" panose="020B0604020202020204" pitchFamily="34" charset="0"/>
              </a:rPr>
              <a:t>Obesity</a:t>
            </a:r>
          </a:p>
        </p:txBody>
      </p:sp>
      <p:sp>
        <p:nvSpPr>
          <p:cNvPr id="3" name="Subtitle 2"/>
          <p:cNvSpPr>
            <a:spLocks noGrp="1"/>
          </p:cNvSpPr>
          <p:nvPr>
            <p:ph type="subTitle" idx="1"/>
          </p:nvPr>
        </p:nvSpPr>
        <p:spPr>
          <a:xfrm>
            <a:off x="1524000" y="4043473"/>
            <a:ext cx="9144000" cy="1655762"/>
          </a:xfrm>
        </p:spPr>
        <p:txBody>
          <a:bodyPr>
            <a:normAutofit/>
          </a:bodyPr>
          <a:lstStyle/>
          <a:p>
            <a:r>
              <a:rPr lang="en-US" sz="3600" i="1" dirty="0">
                <a:solidFill>
                  <a:schemeClr val="bg1"/>
                </a:solidFill>
                <a:latin typeface="Arial" panose="020B0604020202020204" pitchFamily="34" charset="0"/>
                <a:cs typeface="Arial" panose="020B0604020202020204" pitchFamily="34" charset="0"/>
              </a:rPr>
              <a:t>By: Sanad Kakish, Saif Jumaian, George Fakes, Jad Gammoh</a:t>
            </a:r>
          </a:p>
        </p:txBody>
      </p:sp>
    </p:spTree>
    <p:extLst>
      <p:ext uri="{BB962C8B-B14F-4D97-AF65-F5344CB8AC3E}">
        <p14:creationId xmlns:p14="http://schemas.microsoft.com/office/powerpoint/2010/main" val="314563135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shreg.wav"/>
          </p:stSnd>
        </p:sndAc>
      </p:transition>
    </mc:Choice>
    <mc:Fallback xmlns="">
      <p:transition spd="slow">
        <p:split orient="vert"/>
        <p:sndAc>
          <p:stSnd>
            <p:snd r:embed="rId5" name="cashreg.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17786" y="331075"/>
            <a:ext cx="11666483" cy="6164318"/>
            <a:chOff x="417786" y="331075"/>
            <a:chExt cx="11666483" cy="6164318"/>
          </a:xfrm>
          <a:blipFill>
            <a:blip r:embed="rId2"/>
            <a:stretch>
              <a:fillRect/>
            </a:stretch>
          </a:blipFill>
          <a:effectLst>
            <a:glow rad="228600">
              <a:schemeClr val="accent4">
                <a:satMod val="175000"/>
                <a:alpha val="40000"/>
              </a:schemeClr>
            </a:glow>
          </a:effectLst>
        </p:grpSpPr>
        <p:sp>
          <p:nvSpPr>
            <p:cNvPr id="2" name="Oval 1"/>
            <p:cNvSpPr/>
            <p:nvPr/>
          </p:nvSpPr>
          <p:spPr>
            <a:xfrm>
              <a:off x="2297824" y="331075"/>
              <a:ext cx="7906407" cy="6164318"/>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 name="Oval 2"/>
            <p:cNvSpPr/>
            <p:nvPr/>
          </p:nvSpPr>
          <p:spPr>
            <a:xfrm>
              <a:off x="417786" y="4847896"/>
              <a:ext cx="2136228" cy="1647497"/>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Oval 3"/>
            <p:cNvSpPr/>
            <p:nvPr/>
          </p:nvSpPr>
          <p:spPr>
            <a:xfrm>
              <a:off x="9948041" y="4847896"/>
              <a:ext cx="2136228" cy="1647497"/>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Oval 4"/>
            <p:cNvSpPr/>
            <p:nvPr/>
          </p:nvSpPr>
          <p:spPr>
            <a:xfrm>
              <a:off x="417786" y="394138"/>
              <a:ext cx="2136228" cy="1647497"/>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Oval 5"/>
            <p:cNvSpPr/>
            <p:nvPr/>
          </p:nvSpPr>
          <p:spPr>
            <a:xfrm>
              <a:off x="9948041" y="394138"/>
              <a:ext cx="2136228" cy="1647497"/>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spTree>
    <p:extLst>
      <p:ext uri="{BB962C8B-B14F-4D97-AF65-F5344CB8AC3E}">
        <p14:creationId xmlns:p14="http://schemas.microsoft.com/office/powerpoint/2010/main" val="181622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What is obesity?</a:t>
            </a:r>
          </a:p>
        </p:txBody>
      </p:sp>
      <p:sp>
        <p:nvSpPr>
          <p:cNvPr id="3" name="Content Placeholder 2"/>
          <p:cNvSpPr>
            <a:spLocks noGrp="1"/>
          </p:cNvSpPr>
          <p:nvPr>
            <p:ph idx="1"/>
          </p:nvPr>
        </p:nvSpPr>
        <p:spPr/>
        <p:txBody>
          <a:bodyPr/>
          <a:lstStyle/>
          <a:p>
            <a:pPr marL="0" indent="0">
              <a:buNone/>
            </a:pPr>
            <a:r>
              <a:rPr lang="en-US" sz="2400" dirty="0">
                <a:latin typeface="Arial "/>
              </a:rPr>
              <a:t>Obesity is a complex disease, which is caused by excessive body fat, it is a very dangerous disease that the entire world is suffering from. Sometimes obesity can be caused by many things, not only from unhealthy diet or not exercising properly, it can be caused by inheritance. </a:t>
            </a:r>
          </a:p>
          <a:p>
            <a:endParaRPr lang="en-US" dirty="0"/>
          </a:p>
        </p:txBody>
      </p:sp>
      <p:sp>
        <p:nvSpPr>
          <p:cNvPr id="4" name="Snip Diagonal Corner Rectangle 3"/>
          <p:cNvSpPr/>
          <p:nvPr/>
        </p:nvSpPr>
        <p:spPr>
          <a:xfrm>
            <a:off x="1882561" y="3918782"/>
            <a:ext cx="7182612" cy="2876156"/>
          </a:xfrm>
          <a:prstGeom prst="snip2DiagRect">
            <a:avLst/>
          </a:prstGeom>
          <a:blipFill>
            <a:blip r:embed="rId2"/>
            <a:stretch>
              <a:fillRect/>
            </a:stretch>
          </a:blipFill>
          <a:ln>
            <a:noFill/>
          </a:ln>
          <a:effectLst/>
          <a:scene3d>
            <a:camera prst="orthographicFront">
              <a:rot lat="0" lon="0" rev="0"/>
            </a:camera>
            <a:lightRig rig="glow" dir="t">
              <a:rot lat="0" lon="0" rev="14100000"/>
            </a:lightRig>
          </a:scene3d>
          <a:sp3d prstMaterial="softEdge">
            <a:bevelT w="127000" prst="artDeco"/>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2207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0"/>
            <a:ext cx="9692640" cy="1325562"/>
          </a:xfrm>
        </p:spPr>
        <p:txBody>
          <a:bodyPr/>
          <a:lstStyle/>
          <a:p>
            <a:r>
              <a:rPr lang="en-US" i="1" dirty="0"/>
              <a:t>How is obesity gained?</a:t>
            </a:r>
          </a:p>
        </p:txBody>
      </p:sp>
      <p:sp>
        <p:nvSpPr>
          <p:cNvPr id="3" name="Content Placeholder 2"/>
          <p:cNvSpPr>
            <a:spLocks noGrp="1"/>
          </p:cNvSpPr>
          <p:nvPr>
            <p:ph idx="1"/>
          </p:nvPr>
        </p:nvSpPr>
        <p:spPr>
          <a:xfrm>
            <a:off x="1261873" y="1529256"/>
            <a:ext cx="5775032" cy="4049910"/>
          </a:xfrm>
        </p:spPr>
        <p:txBody>
          <a:bodyPr>
            <a:normAutofit/>
          </a:bodyPr>
          <a:lstStyle/>
          <a:p>
            <a:pPr marL="0" indent="0">
              <a:buNone/>
            </a:pPr>
            <a:r>
              <a:rPr lang="en-US" sz="2400" dirty="0">
                <a:latin typeface="Arial "/>
              </a:rPr>
              <a:t>There are 2 ways of gaining obesity:</a:t>
            </a:r>
          </a:p>
          <a:p>
            <a:pPr marL="0" indent="0">
              <a:buNone/>
            </a:pPr>
            <a:r>
              <a:rPr lang="en-US" sz="2400" dirty="0">
                <a:latin typeface="Arial "/>
              </a:rPr>
              <a:t>1.From the environment, for example: bad diet (consumption of saturated fat), lack of exercise (which causes the body to store extra calories as fat).</a:t>
            </a:r>
          </a:p>
          <a:p>
            <a:pPr marL="0" indent="0">
              <a:buNone/>
            </a:pPr>
            <a:r>
              <a:rPr lang="en-US" sz="2400" dirty="0">
                <a:latin typeface="Arial "/>
              </a:rPr>
              <a:t>2.When any person is born he or she may inherit some genes and that might give them a slower metabolism which could make losing weight harder for them</a:t>
            </a:r>
          </a:p>
        </p:txBody>
      </p:sp>
      <p:pic>
        <p:nvPicPr>
          <p:cNvPr id="4" name="Picture 3"/>
          <p:cNvPicPr>
            <a:picLocks noChangeAspect="1"/>
          </p:cNvPicPr>
          <p:nvPr/>
        </p:nvPicPr>
        <p:blipFill>
          <a:blip r:embed="rId2"/>
          <a:stretch>
            <a:fillRect/>
          </a:stretch>
        </p:blipFill>
        <p:spPr>
          <a:xfrm>
            <a:off x="6534422" y="3554211"/>
            <a:ext cx="5657578" cy="5834378"/>
          </a:xfrm>
          <a:prstGeom prst="rect">
            <a:avLst/>
          </a:prstGeom>
        </p:spPr>
      </p:pic>
    </p:spTree>
    <p:extLst>
      <p:ext uri="{BB962C8B-B14F-4D97-AF65-F5344CB8AC3E}">
        <p14:creationId xmlns:p14="http://schemas.microsoft.com/office/powerpoint/2010/main" val="340958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How common is obesity in America?</a:t>
            </a:r>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Around</a:t>
            </a:r>
            <a:r>
              <a:rPr lang="en-US" sz="2400" u="sng" dirty="0">
                <a:latin typeface="Arial" panose="020B0604020202020204" pitchFamily="34" charset="0"/>
                <a:cs typeface="Arial" panose="020B0604020202020204" pitchFamily="34" charset="0"/>
              </a:rPr>
              <a:t> 30.7 </a:t>
            </a:r>
            <a:r>
              <a:rPr lang="en-US" sz="2400" dirty="0">
                <a:latin typeface="Arial" panose="020B0604020202020204" pitchFamily="34" charset="0"/>
                <a:cs typeface="Arial" panose="020B0604020202020204" pitchFamily="34" charset="0"/>
              </a:rPr>
              <a:t>percent of adults are overweight.</a:t>
            </a:r>
          </a:p>
          <a:p>
            <a:r>
              <a:rPr lang="en-US" sz="2400" dirty="0">
                <a:latin typeface="Arial" panose="020B0604020202020204" pitchFamily="34" charset="0"/>
                <a:cs typeface="Arial" panose="020B0604020202020204" pitchFamily="34" charset="0"/>
              </a:rPr>
              <a:t>More than 2 in 5 adults suffer from obesity which is around </a:t>
            </a:r>
            <a:r>
              <a:rPr lang="en-US" sz="2400" u="sng" dirty="0">
                <a:latin typeface="Arial" panose="020B0604020202020204" pitchFamily="34" charset="0"/>
                <a:cs typeface="Arial" panose="020B0604020202020204" pitchFamily="34" charset="0"/>
              </a:rPr>
              <a:t>42.4</a:t>
            </a:r>
            <a:r>
              <a:rPr lang="en-US" sz="2400" dirty="0">
                <a:latin typeface="Arial" panose="020B0604020202020204" pitchFamily="34" charset="0"/>
                <a:cs typeface="Arial" panose="020B0604020202020204" pitchFamily="34" charset="0"/>
              </a:rPr>
              <a:t> percent.</a:t>
            </a:r>
          </a:p>
          <a:p>
            <a:r>
              <a:rPr lang="en-US" sz="2400" u="sng" dirty="0">
                <a:latin typeface="Arial" panose="020B0604020202020204" pitchFamily="34" charset="0"/>
                <a:cs typeface="Arial" panose="020B0604020202020204" pitchFamily="34" charset="0"/>
              </a:rPr>
              <a:t>9.2</a:t>
            </a:r>
            <a:r>
              <a:rPr lang="en-US" sz="2400" dirty="0">
                <a:latin typeface="Arial" panose="020B0604020202020204" pitchFamily="34" charset="0"/>
                <a:cs typeface="Arial" panose="020B0604020202020204" pitchFamily="34" charset="0"/>
              </a:rPr>
              <a:t> percent of adults have severe obesity (about </a:t>
            </a:r>
            <a:r>
              <a:rPr lang="en-US" sz="2400" u="sng" dirty="0">
                <a:latin typeface="Arial" panose="020B0604020202020204" pitchFamily="34" charset="0"/>
                <a:cs typeface="Arial" panose="020B0604020202020204" pitchFamily="34" charset="0"/>
              </a:rPr>
              <a:t>1 in 11 </a:t>
            </a:r>
            <a:r>
              <a:rPr lang="en-US" sz="2400" dirty="0">
                <a:latin typeface="Arial" panose="020B0604020202020204" pitchFamily="34" charset="0"/>
                <a:cs typeface="Arial" panose="020B0604020202020204" pitchFamily="34" charset="0"/>
              </a:rPr>
              <a:t>people).</a:t>
            </a:r>
          </a:p>
          <a:p>
            <a:endParaRPr lang="en-US" dirty="0"/>
          </a:p>
        </p:txBody>
      </p:sp>
      <p:sp>
        <p:nvSpPr>
          <p:cNvPr id="6" name="7-Point Star 5"/>
          <p:cNvSpPr/>
          <p:nvPr/>
        </p:nvSpPr>
        <p:spPr>
          <a:xfrm>
            <a:off x="3767961" y="3610304"/>
            <a:ext cx="4382812" cy="3247696"/>
          </a:xfrm>
          <a:prstGeom prst="star7">
            <a:avLst/>
          </a:prstGeom>
          <a:blipFill>
            <a:blip r:embed="rId2"/>
            <a:stretch>
              <a:fillRect/>
            </a:stretch>
          </a:blipFill>
          <a:ln>
            <a:solidFill>
              <a:schemeClr val="bg1"/>
            </a:solidFill>
          </a:ln>
          <a:effectLst>
            <a:glow rad="228600">
              <a:schemeClr val="bg1">
                <a:alpha val="40000"/>
              </a:schemeClr>
            </a:glow>
            <a:innerShdw blurRad="63500" dist="50800" dir="2700000">
              <a:prstClr val="black">
                <a:alpha val="50000"/>
              </a:prstClr>
            </a:inn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98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Consequences of obesity:</a:t>
            </a: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People that have obesity are at great risk of many diseases than others that don't, examples are:</a:t>
            </a:r>
          </a:p>
          <a:p>
            <a:r>
              <a:rPr lang="en-US" sz="2400" dirty="0">
                <a:latin typeface="Arial" panose="020B0604020202020204" pitchFamily="34" charset="0"/>
                <a:cs typeface="Arial" panose="020B0604020202020204" pitchFamily="34" charset="0"/>
              </a:rPr>
              <a:t>Type 2 diabetes.</a:t>
            </a:r>
          </a:p>
          <a:p>
            <a:r>
              <a:rPr lang="en-US" sz="2400" dirty="0">
                <a:latin typeface="Arial" panose="020B0604020202020204" pitchFamily="34" charset="0"/>
                <a:cs typeface="Arial" panose="020B0604020202020204" pitchFamily="34" charset="0"/>
              </a:rPr>
              <a:t>Coronary heart disease.</a:t>
            </a:r>
          </a:p>
          <a:p>
            <a:r>
              <a:rPr lang="en-US" sz="2400" dirty="0">
                <a:latin typeface="Arial" panose="020B0604020202020204" pitchFamily="34" charset="0"/>
                <a:cs typeface="Arial" panose="020B0604020202020204" pitchFamily="34" charset="0"/>
              </a:rPr>
              <a:t>Stroke</a:t>
            </a:r>
          </a:p>
          <a:p>
            <a:r>
              <a:rPr lang="en-US" sz="2400" dirty="0">
                <a:latin typeface="Arial" panose="020B0604020202020204" pitchFamily="34" charset="0"/>
                <a:cs typeface="Arial" panose="020B0604020202020204" pitchFamily="34" charset="0"/>
              </a:rPr>
              <a:t>High blood pressure </a:t>
            </a:r>
          </a:p>
          <a:p>
            <a:r>
              <a:rPr lang="en-US" sz="2400" dirty="0">
                <a:latin typeface="Arial" panose="020B0604020202020204" pitchFamily="34" charset="0"/>
                <a:cs typeface="Arial" panose="020B0604020202020204" pitchFamily="34" charset="0"/>
              </a:rPr>
              <a:t>Body pain and difficulty with physical functioning</a:t>
            </a:r>
          </a:p>
        </p:txBody>
      </p:sp>
      <p:sp>
        <p:nvSpPr>
          <p:cNvPr id="4" name="Hexagon 3"/>
          <p:cNvSpPr/>
          <p:nvPr/>
        </p:nvSpPr>
        <p:spPr>
          <a:xfrm>
            <a:off x="5559552" y="2566451"/>
            <a:ext cx="4343400" cy="2349062"/>
          </a:xfrm>
          <a:prstGeom prst="hexagon">
            <a:avLst/>
          </a:prstGeom>
          <a:blipFill>
            <a:blip r:embed="rId2"/>
            <a:stretch>
              <a:fillRect/>
            </a:stretch>
          </a:blipFill>
          <a:effectLst>
            <a:glow rad="101600">
              <a:schemeClr val="accent5">
                <a:satMod val="175000"/>
                <a:alpha val="40000"/>
              </a:schemeClr>
            </a:glow>
            <a:reflection stA="45000" endPos="1000" dist="50800" dir="5400000" sy="-100000" algn="bl" rotWithShape="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72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143F-0EE9-48EA-AA60-CC3BB1F5F8ED}"/>
              </a:ext>
            </a:extLst>
          </p:cNvPr>
          <p:cNvSpPr>
            <a:spLocks noGrp="1"/>
          </p:cNvSpPr>
          <p:nvPr>
            <p:ph type="title"/>
          </p:nvPr>
        </p:nvSpPr>
        <p:spPr/>
        <p:txBody>
          <a:bodyPr/>
          <a:lstStyle/>
          <a:p>
            <a:r>
              <a:rPr lang="en-US" i="1" dirty="0"/>
              <a:t>Diseases caused by obesity:</a:t>
            </a:r>
          </a:p>
        </p:txBody>
      </p:sp>
      <p:sp>
        <p:nvSpPr>
          <p:cNvPr id="3" name="Content Placeholder 2">
            <a:extLst>
              <a:ext uri="{FF2B5EF4-FFF2-40B4-BE49-F238E27FC236}">
                <a16:creationId xmlns:a16="http://schemas.microsoft.com/office/drawing/2014/main" id="{4FCE3120-A9C2-4C9A-AB98-CC7E838A06F2}"/>
              </a:ext>
            </a:extLst>
          </p:cNvPr>
          <p:cNvSpPr>
            <a:spLocks noGrp="1"/>
          </p:cNvSpPr>
          <p:nvPr>
            <p:ph idx="1"/>
          </p:nvPr>
        </p:nvSpPr>
        <p:spPr/>
        <p:txBody>
          <a:bodyPr>
            <a:normAutofit/>
          </a:bodyPr>
          <a:lstStyle/>
          <a:p>
            <a:r>
              <a:rPr lang="en-US" sz="1900" dirty="0">
                <a:latin typeface="Arial" panose="020B0604020202020204" pitchFamily="34" charset="0"/>
                <a:cs typeface="Arial" panose="020B0604020202020204" pitchFamily="34" charset="0"/>
              </a:rPr>
              <a:t>There are many life threatening diseases which can be caused by obesity, such as:</a:t>
            </a:r>
          </a:p>
          <a:p>
            <a:r>
              <a:rPr lang="en-US" sz="1900" dirty="0">
                <a:latin typeface="Arial" panose="020B0604020202020204" pitchFamily="34" charset="0"/>
                <a:cs typeface="Arial" panose="020B0604020202020204" pitchFamily="34" charset="0"/>
              </a:rPr>
              <a:t>Type 2 diabetes: this can be caused by blood sugar/glucose levels being too high which of not taken care of could lead to diabetes.</a:t>
            </a:r>
          </a:p>
          <a:p>
            <a:r>
              <a:rPr lang="en-US" sz="1900" dirty="0">
                <a:latin typeface="Arial" panose="020B0604020202020204" pitchFamily="34" charset="0"/>
                <a:cs typeface="Arial" panose="020B0604020202020204" pitchFamily="34" charset="0"/>
              </a:rPr>
              <a:t>Strokes: constant harm of the blood vessel leading to a formation of a blood clot which blocks anything from reaching the brain and causing a stroke</a:t>
            </a:r>
          </a:p>
          <a:p>
            <a:r>
              <a:rPr lang="en-US" sz="1900" dirty="0">
                <a:latin typeface="Arial" panose="020B0604020202020204" pitchFamily="34" charset="0"/>
                <a:cs typeface="Arial" panose="020B0604020202020204" pitchFamily="34" charset="0"/>
              </a:rPr>
              <a:t>Kidney failure: the obesity of a person could stop their kidneys from working properly(they work more than they should), since they are compressed with a lot of pressure around them it could lead to kidney failure.</a:t>
            </a:r>
          </a:p>
        </p:txBody>
      </p:sp>
      <p:pic>
        <p:nvPicPr>
          <p:cNvPr id="5" name="Picture 4">
            <a:extLst>
              <a:ext uri="{FF2B5EF4-FFF2-40B4-BE49-F238E27FC236}">
                <a16:creationId xmlns:a16="http://schemas.microsoft.com/office/drawing/2014/main" id="{C8B53D40-3ACB-49F0-8FB2-0A63AE13081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92166" y="4731643"/>
            <a:ext cx="2403204" cy="1960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267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Beating obesity!</a:t>
            </a:r>
          </a:p>
        </p:txBody>
      </p:sp>
      <p:sp>
        <p:nvSpPr>
          <p:cNvPr id="3" name="Content Placeholder 2"/>
          <p:cNvSpPr>
            <a:spLocks noGrp="1"/>
          </p:cNvSpPr>
          <p:nvPr>
            <p:ph idx="1"/>
          </p:nvPr>
        </p:nvSpPr>
        <p:spPr/>
        <p:txBody>
          <a:bodyPr/>
          <a:lstStyle/>
          <a:p>
            <a:pPr marL="0" indent="0">
              <a:buNone/>
            </a:pPr>
            <a:r>
              <a:rPr lang="en-US" sz="2400" dirty="0">
                <a:latin typeface="Arial" panose="020B0604020202020204" pitchFamily="34" charset="0"/>
                <a:cs typeface="Arial" panose="020B0604020202020204" pitchFamily="34" charset="0"/>
              </a:rPr>
              <a:t>Though beating obesity can be hard for some people due to genetic factors, there still are many ways, but this can still be possible with ways such as:</a:t>
            </a:r>
          </a:p>
          <a:p>
            <a:r>
              <a:rPr lang="en-US" sz="2400" dirty="0">
                <a:latin typeface="Arial" panose="020B0604020202020204" pitchFamily="34" charset="0"/>
                <a:cs typeface="Arial" panose="020B0604020202020204" pitchFamily="34" charset="0"/>
              </a:rPr>
              <a:t>Healthy diet</a:t>
            </a:r>
          </a:p>
          <a:p>
            <a:r>
              <a:rPr lang="en-US" sz="2400" dirty="0">
                <a:latin typeface="Arial" panose="020B0604020202020204" pitchFamily="34" charset="0"/>
                <a:cs typeface="Arial" panose="020B0604020202020204" pitchFamily="34" charset="0"/>
              </a:rPr>
              <a:t>Exercise regularly</a:t>
            </a:r>
          </a:p>
          <a:p>
            <a:r>
              <a:rPr lang="en-US" sz="2400" dirty="0">
                <a:latin typeface="Arial" panose="020B0604020202020204" pitchFamily="34" charset="0"/>
                <a:cs typeface="Arial" panose="020B0604020202020204" pitchFamily="34" charset="0"/>
              </a:rPr>
              <a:t>Weight loss and managements programs</a:t>
            </a:r>
          </a:p>
          <a:p>
            <a:r>
              <a:rPr lang="en-US" sz="2400" dirty="0">
                <a:latin typeface="Arial" panose="020B0604020202020204" pitchFamily="34" charset="0"/>
                <a:cs typeface="Arial" panose="020B0604020202020204" pitchFamily="34" charset="0"/>
              </a:rPr>
              <a:t>Surgeries (risks of death may occur)  </a:t>
            </a:r>
          </a:p>
          <a:p>
            <a:endParaRPr lang="en-US" dirty="0"/>
          </a:p>
        </p:txBody>
      </p:sp>
      <p:sp>
        <p:nvSpPr>
          <p:cNvPr id="4" name="Round Same Side Corner Rectangle 3"/>
          <p:cNvSpPr/>
          <p:nvPr/>
        </p:nvSpPr>
        <p:spPr>
          <a:xfrm>
            <a:off x="7577378" y="4280338"/>
            <a:ext cx="3494585" cy="2577662"/>
          </a:xfrm>
          <a:prstGeom prst="round2Same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37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51006-D558-454E-A3D2-9B6A4CAF48A7}"/>
              </a:ext>
            </a:extLst>
          </p:cNvPr>
          <p:cNvSpPr>
            <a:spLocks noGrp="1"/>
          </p:cNvSpPr>
          <p:nvPr>
            <p:ph type="title"/>
          </p:nvPr>
        </p:nvSpPr>
        <p:spPr/>
        <p:txBody>
          <a:bodyPr/>
          <a:lstStyle/>
          <a:p>
            <a:r>
              <a:rPr lang="en-US" i="1" dirty="0"/>
              <a:t>Raising awareness about obesity:</a:t>
            </a:r>
          </a:p>
        </p:txBody>
      </p:sp>
      <p:sp>
        <p:nvSpPr>
          <p:cNvPr id="5" name="Content Placeholder 4">
            <a:extLst>
              <a:ext uri="{FF2B5EF4-FFF2-40B4-BE49-F238E27FC236}">
                <a16:creationId xmlns:a16="http://schemas.microsoft.com/office/drawing/2014/main" id="{D994AFB9-A631-40FD-A8BC-595A2AD8ACE3}"/>
              </a:ext>
            </a:extLst>
          </p:cNvPr>
          <p:cNvSpPr>
            <a:spLocks noGrp="1"/>
          </p:cNvSpPr>
          <p:nvPr>
            <p:ph sz="half" idx="1"/>
          </p:nvPr>
        </p:nvSpPr>
        <p:spPr/>
        <p:txBody>
          <a:bodyPr>
            <a:normAutofit/>
          </a:bodyPr>
          <a:lstStyle/>
          <a:p>
            <a:pPr marL="0" indent="0">
              <a:buNone/>
            </a:pPr>
            <a:r>
              <a:rPr lang="en-US" sz="2000" dirty="0">
                <a:latin typeface="Arial" panose="020B0604020202020204" pitchFamily="34" charset="0"/>
                <a:cs typeface="Arial" panose="020B0604020202020204" pitchFamily="34" charset="0"/>
              </a:rPr>
              <a:t>A way of raising awareness about obesity could be to teach kids about the consequences of the disease from a young age and teach them how to eat properly and the recommended portion which they should eat. This could help with obesity going down in the future and it could also mean that there will be less saturated fats in fast food, deli meats and other things containing unhealthy fats since they are being consumed less.</a:t>
            </a:r>
          </a:p>
        </p:txBody>
      </p:sp>
      <p:pic>
        <p:nvPicPr>
          <p:cNvPr id="8" name="Content Placeholder 7">
            <a:extLst>
              <a:ext uri="{FF2B5EF4-FFF2-40B4-BE49-F238E27FC236}">
                <a16:creationId xmlns:a16="http://schemas.microsoft.com/office/drawing/2014/main" id="{3CF98077-5361-40EA-BF50-9DA8C8B0479F}"/>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42432" y="1691322"/>
            <a:ext cx="5403946" cy="4740363"/>
          </a:xfrm>
        </p:spPr>
      </p:pic>
      <p:sp>
        <p:nvSpPr>
          <p:cNvPr id="9" name="TextBox 8">
            <a:extLst>
              <a:ext uri="{FF2B5EF4-FFF2-40B4-BE49-F238E27FC236}">
                <a16:creationId xmlns:a16="http://schemas.microsoft.com/office/drawing/2014/main" id="{825D7253-F0C6-4C00-AE07-2EA49BB85EA5}"/>
              </a:ext>
            </a:extLst>
          </p:cNvPr>
          <p:cNvSpPr txBox="1"/>
          <p:nvPr/>
        </p:nvSpPr>
        <p:spPr>
          <a:xfrm>
            <a:off x="6126163" y="5455980"/>
            <a:ext cx="4481512" cy="230832"/>
          </a:xfrm>
          <a:prstGeom prst="rect">
            <a:avLst/>
          </a:prstGeom>
          <a:noFill/>
        </p:spPr>
        <p:txBody>
          <a:bodyPr wrap="square" rtlCol="0">
            <a:spAutoFit/>
          </a:bodyPr>
          <a:lstStyle/>
          <a:p>
            <a:r>
              <a:rPr lang="en-US" sz="900">
                <a:hlinkClick r:id="rId3" tooltip="https://www.deviantart.com/abbylim/art/Mcdonald-s-Philippine-Burger-Nutrition-Information-313532755"/>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850900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and crosschecking data: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0950124"/>
              </p:ext>
            </p:extLst>
          </p:nvPr>
        </p:nvGraphicFramePr>
        <p:xfrm>
          <a:off x="196123" y="2211878"/>
          <a:ext cx="11824137" cy="3487356"/>
        </p:xfrm>
        <a:graphic>
          <a:graphicData uri="http://schemas.openxmlformats.org/drawingml/2006/table">
            <a:tbl>
              <a:tblPr firstRow="1" bandRow="1">
                <a:tableStyleId>{5C22544A-7EE6-4342-B048-85BDC9FD1C3A}</a:tableStyleId>
              </a:tblPr>
              <a:tblGrid>
                <a:gridCol w="3941379">
                  <a:extLst>
                    <a:ext uri="{9D8B030D-6E8A-4147-A177-3AD203B41FA5}">
                      <a16:colId xmlns:a16="http://schemas.microsoft.com/office/drawing/2014/main" val="20000"/>
                    </a:ext>
                  </a:extLst>
                </a:gridCol>
                <a:gridCol w="3941379">
                  <a:extLst>
                    <a:ext uri="{9D8B030D-6E8A-4147-A177-3AD203B41FA5}">
                      <a16:colId xmlns:a16="http://schemas.microsoft.com/office/drawing/2014/main" val="20001"/>
                    </a:ext>
                  </a:extLst>
                </a:gridCol>
                <a:gridCol w="3941379">
                  <a:extLst>
                    <a:ext uri="{9D8B030D-6E8A-4147-A177-3AD203B41FA5}">
                      <a16:colId xmlns:a16="http://schemas.microsoft.com/office/drawing/2014/main" val="20002"/>
                    </a:ext>
                  </a:extLst>
                </a:gridCol>
              </a:tblGrid>
              <a:tr h="1743678">
                <a:tc>
                  <a:txBody>
                    <a:bodyPr/>
                    <a:lstStyle/>
                    <a:p>
                      <a:r>
                        <a:rPr lang="en-US" dirty="0">
                          <a:solidFill>
                            <a:schemeClr val="tx1"/>
                          </a:solidFill>
                          <a:hlinkClick r:id="rId2">
                            <a:extLst>
                              <a:ext uri="{A12FA001-AC4F-418D-AE19-62706E023703}">
                                <ahyp:hlinkClr xmlns:ahyp="http://schemas.microsoft.com/office/drawing/2018/hyperlinkcolor" val="tx"/>
                              </a:ext>
                            </a:extLst>
                          </a:hlinkClick>
                        </a:rPr>
                        <a:t>https://www.cdc.gov/healthyweight/effects/index.html</a:t>
                      </a:r>
                      <a:r>
                        <a:rPr lang="en-US" dirty="0">
                          <a:solidFill>
                            <a:schemeClr val="tx1"/>
                          </a:solidFill>
                        </a:rPr>
                        <a:t> </a:t>
                      </a:r>
                    </a:p>
                  </a:txBody>
                  <a:tcPr/>
                </a:tc>
                <a:tc>
                  <a:txBody>
                    <a:bodyPr/>
                    <a:lstStyle/>
                    <a:p>
                      <a:r>
                        <a:rPr lang="en-US" dirty="0">
                          <a:solidFill>
                            <a:schemeClr val="tx1"/>
                          </a:solidFill>
                          <a:hlinkClick r:id="rId3">
                            <a:extLst>
                              <a:ext uri="{A12FA001-AC4F-418D-AE19-62706E023703}">
                                <ahyp:hlinkClr xmlns:ahyp="http://schemas.microsoft.com/office/drawing/2018/hyperlinkcolor" val="tx"/>
                              </a:ext>
                            </a:extLst>
                          </a:hlinkClick>
                        </a:rPr>
                        <a:t>https://www.niddk.nih.gov/health-information/weight-management/adult-overweight-obesity/treatment</a:t>
                      </a:r>
                      <a:r>
                        <a:rPr lang="en-US" dirty="0">
                          <a:solidFill>
                            <a:schemeClr val="tx1"/>
                          </a:solidFill>
                        </a:rPr>
                        <a:t> </a:t>
                      </a:r>
                    </a:p>
                  </a:txBody>
                  <a:tcPr/>
                </a:tc>
                <a:tc>
                  <a:txBody>
                    <a:bodyPr/>
                    <a:lstStyle/>
                    <a:p>
                      <a:r>
                        <a:rPr lang="en-US" dirty="0">
                          <a:solidFill>
                            <a:schemeClr val="tx1"/>
                          </a:solidFill>
                          <a:hlinkClick r:id="rId4">
                            <a:extLst>
                              <a:ext uri="{A12FA001-AC4F-418D-AE19-62706E023703}">
                                <ahyp:hlinkClr xmlns:ahyp="http://schemas.microsoft.com/office/drawing/2018/hyperlinkcolor" val="tx"/>
                              </a:ext>
                            </a:extLst>
                          </a:hlinkClick>
                        </a:rPr>
                        <a:t>https://www.niddk.nih.gov/health-information/health-statistics/overweight-obesity#</a:t>
                      </a:r>
                      <a:r>
                        <a:rPr lang="en-US" dirty="0">
                          <a:solidFill>
                            <a:schemeClr val="tx1"/>
                          </a:solidFill>
                        </a:rPr>
                        <a:t> </a:t>
                      </a:r>
                      <a:r>
                        <a:rPr lang="en-US" baseline="0" dirty="0">
                          <a:solidFill>
                            <a:schemeClr val="tx1"/>
                          </a:solidFill>
                        </a:rPr>
                        <a:t> </a:t>
                      </a:r>
                      <a:endParaRPr lang="en-US" dirty="0">
                        <a:solidFill>
                          <a:schemeClr val="tx1"/>
                        </a:solidFill>
                      </a:endParaRPr>
                    </a:p>
                  </a:txBody>
                  <a:tcPr/>
                </a:tc>
                <a:extLst>
                  <a:ext uri="{0D108BD9-81ED-4DB2-BD59-A6C34878D82A}">
                    <a16:rowId xmlns:a16="http://schemas.microsoft.com/office/drawing/2014/main" val="10000"/>
                  </a:ext>
                </a:extLst>
              </a:tr>
              <a:tr h="1743678">
                <a:tc>
                  <a:txBody>
                    <a:bodyPr/>
                    <a:lstStyle/>
                    <a:p>
                      <a:r>
                        <a:rPr lang="en-US" dirty="0">
                          <a:solidFill>
                            <a:schemeClr val="tx1"/>
                          </a:solidFill>
                          <a:hlinkClick r:id="rId5">
                            <a:extLst>
                              <a:ext uri="{A12FA001-AC4F-418D-AE19-62706E023703}">
                                <ahyp:hlinkClr xmlns:ahyp="http://schemas.microsoft.com/office/drawing/2018/hyperlinkcolor" val="tx"/>
                              </a:ext>
                            </a:extLst>
                          </a:hlinkClick>
                        </a:rPr>
                        <a:t>https://www.hsph.harvard.edu/obesity-prevention-source/obesity-consequences/</a:t>
                      </a:r>
                      <a:r>
                        <a:rPr lang="en-US" dirty="0">
                          <a:solidFill>
                            <a:schemeClr val="tx1"/>
                          </a:solidFill>
                        </a:rPr>
                        <a:t> </a:t>
                      </a:r>
                    </a:p>
                  </a:txBody>
                  <a:tcPr/>
                </a:tc>
                <a:tc>
                  <a:txBody>
                    <a:bodyPr/>
                    <a:lstStyle/>
                    <a:p>
                      <a:r>
                        <a:rPr lang="en-US" dirty="0">
                          <a:solidFill>
                            <a:schemeClr val="tx1"/>
                          </a:solidFill>
                          <a:hlinkClick r:id="rId6">
                            <a:extLst>
                              <a:ext uri="{A12FA001-AC4F-418D-AE19-62706E023703}">
                                <ahyp:hlinkClr xmlns:ahyp="http://schemas.microsoft.com/office/drawing/2018/hyperlinkcolor" val="tx"/>
                              </a:ext>
                            </a:extLst>
                          </a:hlinkClick>
                        </a:rPr>
                        <a:t>https://www.mayoclinic.org/diseases-conditions/obesity/diagnosis-treatment/drc-20375749</a:t>
                      </a:r>
                      <a:r>
                        <a:rPr lang="en-US" dirty="0">
                          <a:solidFill>
                            <a:schemeClr val="tx1"/>
                          </a:solidFill>
                        </a:rPr>
                        <a:t> </a:t>
                      </a:r>
                    </a:p>
                  </a:txBody>
                  <a:tcPr/>
                </a:tc>
                <a:tc>
                  <a:txBody>
                    <a:bodyPr/>
                    <a:lstStyle/>
                    <a:p>
                      <a:r>
                        <a:rPr lang="en-US" dirty="0">
                          <a:solidFill>
                            <a:schemeClr val="tx1"/>
                          </a:solidFill>
                          <a:hlinkClick r:id="rId7">
                            <a:extLst>
                              <a:ext uri="{A12FA001-AC4F-418D-AE19-62706E023703}">
                                <ahyp:hlinkClr xmlns:ahyp="http://schemas.microsoft.com/office/drawing/2018/hyperlinkcolor" val="tx"/>
                              </a:ext>
                            </a:extLst>
                          </a:hlinkClick>
                        </a:rPr>
                        <a:t>https://www.cdc.gov/obesity/data/adult.html</a:t>
                      </a:r>
                      <a:r>
                        <a:rPr lang="en-US" dirty="0">
                          <a:solidFill>
                            <a:schemeClr val="tx1"/>
                          </a:solidFill>
                        </a:rPr>
                        <a:t>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1516964"/>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4560</TotalTime>
  <Words>593</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vt:lpstr>
      <vt:lpstr>Century Schoolbook</vt:lpstr>
      <vt:lpstr>Wingdings 2</vt:lpstr>
      <vt:lpstr>View</vt:lpstr>
      <vt:lpstr>Obesity</vt:lpstr>
      <vt:lpstr>What is obesity?</vt:lpstr>
      <vt:lpstr>How is obesity gained?</vt:lpstr>
      <vt:lpstr>How common is obesity in America?</vt:lpstr>
      <vt:lpstr>Consequences of obesity:</vt:lpstr>
      <vt:lpstr>Diseases caused by obesity:</vt:lpstr>
      <vt:lpstr>Beating obesity!</vt:lpstr>
      <vt:lpstr>Raising awareness about obesity:</vt:lpstr>
      <vt:lpstr>Resources and crosschecking data: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Windows User</dc:creator>
  <cp:lastModifiedBy>J.AlSawalha</cp:lastModifiedBy>
  <cp:revision>31</cp:revision>
  <dcterms:created xsi:type="dcterms:W3CDTF">2023-05-05T08:19:21Z</dcterms:created>
  <dcterms:modified xsi:type="dcterms:W3CDTF">2023-05-17T15:29:48Z</dcterms:modified>
</cp:coreProperties>
</file>