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44" autoAdjust="0"/>
    <p:restoredTop sz="94660"/>
  </p:normalViewPr>
  <p:slideViewPr>
    <p:cSldViewPr>
      <p:cViewPr varScale="1">
        <p:scale>
          <a:sx n="65" d="100"/>
          <a:sy n="65" d="100"/>
        </p:scale>
        <p:origin x="1300" y="4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857683-8481-470C-B7C1-DAE7B15AAF77}" type="datetimeFigureOut">
              <a:rPr lang="en-US" smtClean="0"/>
              <a:t>5/13/2023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4C3EB4-FF50-4AFA-95BB-BEEB5F978E86}" type="slidenum">
              <a:rPr lang="en-US" smtClean="0"/>
              <a:t>‹#›</a:t>
            </a:fld>
            <a:endParaRPr lang="en-US"/>
          </a:p>
        </p:txBody>
      </p:sp>
    </p:spTree>
    <p:extLst>
      <p:ext uri="{BB962C8B-B14F-4D97-AF65-F5344CB8AC3E}">
        <p14:creationId xmlns:p14="http://schemas.microsoft.com/office/powerpoint/2010/main" val="33867123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4C3EB4-FF50-4AFA-95BB-BEEB5F978E86}" type="slidenum">
              <a:rPr lang="en-US" smtClean="0"/>
              <a:t>6</a:t>
            </a:fld>
            <a:endParaRPr lang="en-US"/>
          </a:p>
        </p:txBody>
      </p:sp>
    </p:spTree>
    <p:extLst>
      <p:ext uri="{BB962C8B-B14F-4D97-AF65-F5344CB8AC3E}">
        <p14:creationId xmlns:p14="http://schemas.microsoft.com/office/powerpoint/2010/main" val="26309101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0D7A8A8E-EE50-4889-ABDC-960D1658D2DA}" type="datetimeFigureOut">
              <a:rPr lang="en-US" smtClean="0"/>
              <a:t>5/13/2023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EB952B03-1F8D-4224-B428-892265841443}"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D7A8A8E-EE50-4889-ABDC-960D1658D2DA}" type="datetimeFigureOut">
              <a:rPr lang="en-US" smtClean="0"/>
              <a:t>5/13/2023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952B03-1F8D-4224-B428-89226584144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D7A8A8E-EE50-4889-ABDC-960D1658D2DA}" type="datetimeFigureOut">
              <a:rPr lang="en-US" smtClean="0"/>
              <a:t>5/13/2023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952B03-1F8D-4224-B428-89226584144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D7A8A8E-EE50-4889-ABDC-960D1658D2DA}" type="datetimeFigureOut">
              <a:rPr lang="en-US" smtClean="0"/>
              <a:t>5/13/2023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952B03-1F8D-4224-B428-89226584144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D7A8A8E-EE50-4889-ABDC-960D1658D2DA}" type="datetimeFigureOut">
              <a:rPr lang="en-US" smtClean="0"/>
              <a:t>5/13/2023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EB952B03-1F8D-4224-B428-89226584144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D7A8A8E-EE50-4889-ABDC-960D1658D2DA}" type="datetimeFigureOut">
              <a:rPr lang="en-US" smtClean="0"/>
              <a:t>5/13/2023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952B03-1F8D-4224-B428-89226584144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D7A8A8E-EE50-4889-ABDC-960D1658D2DA}" type="datetimeFigureOut">
              <a:rPr lang="en-US" smtClean="0"/>
              <a:t>5/13/2023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952B03-1F8D-4224-B428-89226584144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D7A8A8E-EE50-4889-ABDC-960D1658D2DA}" type="datetimeFigureOut">
              <a:rPr lang="en-US" smtClean="0"/>
              <a:t>5/13/2023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952B03-1F8D-4224-B428-89226584144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7A8A8E-EE50-4889-ABDC-960D1658D2DA}" type="datetimeFigureOut">
              <a:rPr lang="en-US" smtClean="0"/>
              <a:t>5/13/2023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952B03-1F8D-4224-B428-89226584144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D7A8A8E-EE50-4889-ABDC-960D1658D2DA}" type="datetimeFigureOut">
              <a:rPr lang="en-US" smtClean="0"/>
              <a:t>5/13/2023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952B03-1F8D-4224-B428-89226584144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D7A8A8E-EE50-4889-ABDC-960D1658D2DA}" type="datetimeFigureOut">
              <a:rPr lang="en-US" smtClean="0"/>
              <a:t>5/13/2023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952B03-1F8D-4224-B428-89226584144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0D7A8A8E-EE50-4889-ABDC-960D1658D2DA}" type="datetimeFigureOut">
              <a:rPr lang="en-US" smtClean="0"/>
              <a:t>5/13/2023</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EB952B03-1F8D-4224-B428-89226584144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u="sng" dirty="0" smtClean="0">
                <a:latin typeface="Arial Black" panose="020B0A04020102020204" pitchFamily="34" charset="0"/>
              </a:rPr>
              <a:t>Water Crisis</a:t>
            </a:r>
            <a:endParaRPr lang="en-US" sz="6000" u="sng" dirty="0">
              <a:latin typeface="Arial Black" panose="020B0A04020102020204" pitchFamily="34" charset="0"/>
            </a:endParaRPr>
          </a:p>
        </p:txBody>
      </p:sp>
      <p:sp>
        <p:nvSpPr>
          <p:cNvPr id="3" name="Subtitle 2"/>
          <p:cNvSpPr>
            <a:spLocks noGrp="1"/>
          </p:cNvSpPr>
          <p:nvPr>
            <p:ph type="subTitle" idx="1"/>
          </p:nvPr>
        </p:nvSpPr>
        <p:spPr/>
        <p:txBody>
          <a:bodyPr>
            <a:normAutofit/>
          </a:bodyPr>
          <a:lstStyle/>
          <a:p>
            <a:r>
              <a:rPr lang="en-US" sz="3200" dirty="0" smtClean="0">
                <a:latin typeface="Arial Black" panose="020B0A04020102020204" pitchFamily="34" charset="0"/>
              </a:rPr>
              <a:t>Done By: Lamar, Raina, Celina. </a:t>
            </a:r>
            <a:r>
              <a:rPr lang="en-US" sz="3200" dirty="0" smtClean="0">
                <a:latin typeface="Arial Black" panose="020B0A04020102020204" pitchFamily="34" charset="0"/>
                <a:sym typeface="Wingdings" panose="05000000000000000000" pitchFamily="2" charset="2"/>
              </a:rPr>
              <a:t></a:t>
            </a:r>
            <a:endParaRPr lang="en-US" sz="3200" dirty="0">
              <a:latin typeface="Arial Black" panose="020B0A04020102020204" pitchFamily="34" charset="0"/>
            </a:endParaRPr>
          </a:p>
        </p:txBody>
      </p:sp>
    </p:spTree>
    <p:extLst>
      <p:ext uri="{BB962C8B-B14F-4D97-AF65-F5344CB8AC3E}">
        <p14:creationId xmlns:p14="http://schemas.microsoft.com/office/powerpoint/2010/main" val="1956752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latin typeface="Bernard MT Condensed" panose="02050806060905020404" pitchFamily="18" charset="0"/>
              </a:rPr>
              <a:t>What is “Water Crisis” </a:t>
            </a:r>
            <a:endParaRPr lang="en-US" sz="4400" dirty="0">
              <a:latin typeface="Bernard MT Condensed" panose="02050806060905020404" pitchFamily="18" charset="0"/>
            </a:endParaRPr>
          </a:p>
        </p:txBody>
      </p:sp>
      <p:sp>
        <p:nvSpPr>
          <p:cNvPr id="3" name="Content Placeholder 2"/>
          <p:cNvSpPr>
            <a:spLocks noGrp="1"/>
          </p:cNvSpPr>
          <p:nvPr>
            <p:ph idx="1"/>
          </p:nvPr>
        </p:nvSpPr>
        <p:spPr>
          <a:xfrm>
            <a:off x="442452" y="1417638"/>
            <a:ext cx="8229600" cy="4709160"/>
          </a:xfrm>
        </p:spPr>
        <p:txBody>
          <a:bodyPr>
            <a:normAutofit lnSpcReduction="10000"/>
          </a:bodyPr>
          <a:lstStyle/>
          <a:p>
            <a:pPr marL="0" indent="0">
              <a:buNone/>
            </a:pPr>
            <a:r>
              <a:rPr lang="en-US" sz="2200" b="1" dirty="0" smtClean="0"/>
              <a:t>Water </a:t>
            </a:r>
            <a:r>
              <a:rPr lang="en-US" sz="2200" b="1" dirty="0"/>
              <a:t>scarcity is a seasonal, annual or multi-annual water stress condition. It occurs when water demand frequently exceeds the sustainable supply capacity of the natural system in river basins. It can be measured as the ratio between renewable freshwater resources and water abstraction or water use. Beyond water quantity, a situation of water scarcity can also emerge from acute water quality issues, when pollution (diffuse or point source pollutions) lead to reduced clean water </a:t>
            </a:r>
            <a:r>
              <a:rPr lang="en-US" sz="2200" b="1" dirty="0" smtClean="0"/>
              <a:t>availability.</a:t>
            </a:r>
            <a:endParaRPr lang="en-US" sz="2200" b="1" dirty="0"/>
          </a:p>
          <a:p>
            <a:pPr marL="0" indent="0">
              <a:buNone/>
            </a:pPr>
            <a:endParaRPr lang="en-US" sz="1900" dirty="0" smtClean="0"/>
          </a:p>
          <a:p>
            <a:pPr marL="0" indent="0">
              <a:buNone/>
            </a:pPr>
            <a:endParaRPr lang="en-US" sz="1900" dirty="0" smtClean="0"/>
          </a:p>
          <a:p>
            <a:pPr marL="0" indent="0">
              <a:buNone/>
            </a:pPr>
            <a:endParaRPr lang="en-US" sz="1900" dirty="0" smtClean="0"/>
          </a:p>
          <a:p>
            <a:pPr marL="0" indent="0">
              <a:buNone/>
            </a:pPr>
            <a:endParaRPr lang="en-US" sz="1900" dirty="0"/>
          </a:p>
          <a:p>
            <a:pPr marL="0" indent="0">
              <a:buNone/>
            </a:pPr>
            <a:endParaRPr lang="en-US" sz="1900" dirty="0">
              <a:solidFill>
                <a:schemeClr val="accent3">
                  <a:lumMod val="40000"/>
                  <a:lumOff val="60000"/>
                </a:schemeClr>
              </a:solidFill>
            </a:endParaRPr>
          </a:p>
          <a:p>
            <a:pPr marL="0" indent="0" algn="ctr">
              <a:buNone/>
            </a:pPr>
            <a:r>
              <a:rPr lang="en-US" sz="1500" dirty="0" smtClean="0">
                <a:solidFill>
                  <a:srgbClr val="FF0000"/>
                </a:solidFill>
              </a:rPr>
              <a:t>Resource: https://environment.ec.europa.eu/topics/water/water-scarcity-and-droughts_en</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76575" y="4114800"/>
            <a:ext cx="2990850" cy="1524000"/>
          </a:xfrm>
          <a:prstGeom prst="rect">
            <a:avLst/>
          </a:prstGeom>
        </p:spPr>
      </p:pic>
    </p:spTree>
    <p:extLst>
      <p:ext uri="{BB962C8B-B14F-4D97-AF65-F5344CB8AC3E}">
        <p14:creationId xmlns:p14="http://schemas.microsoft.com/office/powerpoint/2010/main" val="2576568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wipe(down)">
                                      <p:cBhvr>
                                        <p:cTn id="21" dur="500"/>
                                        <p:tgtEl>
                                          <p:spTgt spid="4"/>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fade">
                                      <p:cBhvr>
                                        <p:cTn id="26" dur="1000"/>
                                        <p:tgtEl>
                                          <p:spTgt spid="3">
                                            <p:txEl>
                                              <p:pRg st="6" end="6"/>
                                            </p:txEl>
                                          </p:spTgt>
                                        </p:tgtEl>
                                      </p:cBhvr>
                                    </p:animEffect>
                                    <p:anim calcmode="lin" valueType="num">
                                      <p:cBhvr>
                                        <p:cTn id="2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latin typeface="Bernard MT Condensed" panose="02050806060905020404" pitchFamily="18" charset="0"/>
              </a:rPr>
              <a:t>Issues of Water Crisis In Jordan</a:t>
            </a:r>
            <a:endParaRPr lang="en-US" sz="4400" dirty="0">
              <a:latin typeface="Bernard MT Condensed" panose="02050806060905020404" pitchFamily="18" charset="0"/>
            </a:endParaRPr>
          </a:p>
        </p:txBody>
      </p:sp>
      <p:sp>
        <p:nvSpPr>
          <p:cNvPr id="3" name="Content Placeholder 2"/>
          <p:cNvSpPr>
            <a:spLocks noGrp="1"/>
          </p:cNvSpPr>
          <p:nvPr>
            <p:ph idx="1"/>
          </p:nvPr>
        </p:nvSpPr>
        <p:spPr>
          <a:xfrm>
            <a:off x="457200" y="1524000"/>
            <a:ext cx="8229600" cy="4709160"/>
          </a:xfrm>
        </p:spPr>
        <p:txBody>
          <a:bodyPr>
            <a:normAutofit fontScale="92500" lnSpcReduction="10000"/>
          </a:bodyPr>
          <a:lstStyle/>
          <a:p>
            <a:pPr marL="0" indent="0">
              <a:buNone/>
            </a:pPr>
            <a:r>
              <a:rPr lang="en-US" sz="2200" b="1" dirty="0" smtClean="0"/>
              <a:t>1- Being </a:t>
            </a:r>
            <a:r>
              <a:rPr lang="en-US" sz="2200" b="1" dirty="0"/>
              <a:t>one of the most arid countries in the Middle East, Jordan is facing severe water shortages. The current per </a:t>
            </a:r>
            <a:r>
              <a:rPr lang="en-US" sz="2200" b="1" dirty="0" smtClean="0"/>
              <a:t>capita </a:t>
            </a:r>
            <a:r>
              <a:rPr lang="en-US" sz="2200" b="1" dirty="0"/>
              <a:t>water supply in the country is 200 cubic meters per year which is almost one-third of the global average. To make matters worse, it is projected that Jordan’s population (currently at 6 million) will reach 9 million by 2025 causing a drastic decline in per </a:t>
            </a:r>
            <a:r>
              <a:rPr lang="en-US" sz="2200" b="1" dirty="0" smtClean="0"/>
              <a:t>capita </a:t>
            </a:r>
            <a:r>
              <a:rPr lang="en-US" sz="2200" b="1" dirty="0"/>
              <a:t>water availability to measly 91 cubic </a:t>
            </a:r>
            <a:r>
              <a:rPr lang="en-US" sz="2200" b="1" dirty="0" smtClean="0"/>
              <a:t>meters</a:t>
            </a:r>
            <a:r>
              <a:rPr lang="en-US" sz="2200" b="1" dirty="0"/>
              <a:t>.</a:t>
            </a:r>
            <a:endParaRPr lang="en-US" sz="2200" b="1" dirty="0" smtClean="0"/>
          </a:p>
          <a:p>
            <a:pPr marL="0" indent="0">
              <a:buNone/>
            </a:pPr>
            <a:endParaRPr lang="en-US" sz="2200" b="1" dirty="0"/>
          </a:p>
          <a:p>
            <a:pPr marL="0" indent="0">
              <a:buNone/>
            </a:pPr>
            <a:r>
              <a:rPr lang="en-US" sz="2200" b="1" dirty="0" smtClean="0"/>
              <a:t>2- </a:t>
            </a:r>
            <a:r>
              <a:rPr lang="en-US" sz="2200" b="1" dirty="0"/>
              <a:t>Groundwater resources account for 54% of Jordan’s total water supply, and are being threatened by pollution due to over-pumping of aquifers, seepage from landfill sites, and improper disposal of dangerous chemicals. Agricultural sector is responsible for about two-third of Jordan’s total water consumption</a:t>
            </a:r>
            <a:r>
              <a:rPr lang="en-US" sz="2200" b="1" dirty="0" smtClean="0"/>
              <a:t>.</a:t>
            </a:r>
          </a:p>
          <a:p>
            <a:pPr marL="0" indent="0">
              <a:buNone/>
            </a:pPr>
            <a:endParaRPr lang="en-US" sz="2200" b="1" dirty="0"/>
          </a:p>
          <a:p>
            <a:pPr marL="0" indent="0" algn="ctr">
              <a:buNone/>
            </a:pPr>
            <a:endParaRPr lang="en-US" sz="1600" b="1" dirty="0" smtClean="0"/>
          </a:p>
          <a:p>
            <a:pPr marL="0" indent="0" algn="ctr">
              <a:buNone/>
            </a:pPr>
            <a:r>
              <a:rPr lang="en-US" sz="1500" b="1" dirty="0" smtClean="0">
                <a:solidFill>
                  <a:srgbClr val="FF0000"/>
                </a:solidFill>
              </a:rPr>
              <a:t>Resource: https://www.ecomena.org/water-scarcity-jordan/</a:t>
            </a:r>
          </a:p>
          <a:p>
            <a:pPr marL="0" indent="0">
              <a:buNone/>
            </a:pPr>
            <a:endParaRPr lang="en-US" sz="1600" b="1" dirty="0"/>
          </a:p>
        </p:txBody>
      </p:sp>
    </p:spTree>
    <p:extLst>
      <p:ext uri="{BB962C8B-B14F-4D97-AF65-F5344CB8AC3E}">
        <p14:creationId xmlns:p14="http://schemas.microsoft.com/office/powerpoint/2010/main" val="13205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0" dirty="0" smtClean="0">
                <a:latin typeface="Bernard MT Condensed" panose="02050806060905020404" pitchFamily="18" charset="0"/>
              </a:rPr>
              <a:t>Causes of Water Crisis in Jordan</a:t>
            </a:r>
            <a:endParaRPr lang="en-US" sz="4400" b="0" dirty="0">
              <a:latin typeface="Bernard MT Condensed" panose="02050806060905020404" pitchFamily="18" charset="0"/>
            </a:endParaRPr>
          </a:p>
        </p:txBody>
      </p:sp>
      <p:sp>
        <p:nvSpPr>
          <p:cNvPr id="3" name="Content Placeholder 2"/>
          <p:cNvSpPr>
            <a:spLocks noGrp="1"/>
          </p:cNvSpPr>
          <p:nvPr>
            <p:ph idx="1"/>
          </p:nvPr>
        </p:nvSpPr>
        <p:spPr/>
        <p:txBody>
          <a:bodyPr>
            <a:normAutofit/>
          </a:bodyPr>
          <a:lstStyle/>
          <a:p>
            <a:pPr marL="0" indent="0">
              <a:buNone/>
            </a:pPr>
            <a:r>
              <a:rPr lang="en-US" sz="2000" b="1" dirty="0"/>
              <a:t>1- The overflow of wastewater pumping stations, leaks from sewage systems and exposure to industrial and commercial waste are polluting Jordan's surface river sources</a:t>
            </a:r>
            <a:r>
              <a:rPr lang="en-US" sz="2000" b="1" dirty="0" smtClean="0"/>
              <a:t>.</a:t>
            </a:r>
          </a:p>
          <a:p>
            <a:pPr marL="0" indent="0">
              <a:buNone/>
            </a:pPr>
            <a:endParaRPr lang="en-US" sz="2000" b="1" dirty="0"/>
          </a:p>
          <a:p>
            <a:pPr marL="0" indent="0">
              <a:buNone/>
            </a:pPr>
            <a:r>
              <a:rPr lang="en-US" sz="2000" b="1" dirty="0"/>
              <a:t>2- Rainfall: Jordan gets 110 mm of rainfall a year and ranked ninth in the top 10 countries with </a:t>
            </a:r>
            <a:r>
              <a:rPr lang="en-US" sz="2000" b="1" dirty="0" smtClean="0"/>
              <a:t>the </a:t>
            </a:r>
            <a:r>
              <a:rPr lang="en-US" sz="2000" b="1" dirty="0"/>
              <a:t>lowest rainfall </a:t>
            </a:r>
            <a:r>
              <a:rPr lang="en-US" sz="2000" b="1" dirty="0" smtClean="0"/>
              <a:t>In </a:t>
            </a:r>
            <a:r>
              <a:rPr lang="en-US" sz="2000" b="1" dirty="0"/>
              <a:t>2017</a:t>
            </a:r>
            <a:r>
              <a:rPr lang="en-US" sz="2000" b="1" dirty="0" smtClean="0"/>
              <a:t>.</a:t>
            </a:r>
          </a:p>
          <a:p>
            <a:pPr marL="0" indent="0">
              <a:buNone/>
            </a:pPr>
            <a:endParaRPr lang="en-US" sz="2000" b="1" dirty="0" smtClean="0"/>
          </a:p>
          <a:p>
            <a:pPr marL="0" indent="0">
              <a:buNone/>
            </a:pPr>
            <a:endParaRPr lang="en-US" sz="1800" b="1" dirty="0"/>
          </a:p>
          <a:p>
            <a:pPr marL="0" indent="0">
              <a:buNone/>
            </a:pPr>
            <a:endParaRPr lang="en-US" sz="1800" b="1" dirty="0" smtClean="0"/>
          </a:p>
          <a:p>
            <a:pPr marL="0" indent="0">
              <a:buNone/>
            </a:pPr>
            <a:endParaRPr lang="en-US" sz="1800" b="1" dirty="0"/>
          </a:p>
          <a:p>
            <a:pPr marL="0" indent="0">
              <a:buNone/>
            </a:pPr>
            <a:endParaRPr lang="en-US" sz="1800" b="1" dirty="0" smtClean="0"/>
          </a:p>
          <a:p>
            <a:pPr marL="0" indent="0" algn="ctr">
              <a:buNone/>
            </a:pPr>
            <a:r>
              <a:rPr lang="en-US" sz="1400" b="1" dirty="0" smtClean="0">
                <a:solidFill>
                  <a:srgbClr val="FF0000"/>
                </a:solidFill>
              </a:rPr>
              <a:t>Resource: </a:t>
            </a:r>
            <a:r>
              <a:rPr lang="en-US" sz="1400" b="1" dirty="0">
                <a:solidFill>
                  <a:srgbClr val="FF0000"/>
                </a:solidFill>
              </a:rPr>
              <a:t>https://www.usaid.gov/jordan/water-resources-environment#:~:text=Jordan%20is%20one%20of%20the,as%20it%20can%20be%20replenished.</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0" y="3581400"/>
            <a:ext cx="2590800" cy="1676400"/>
          </a:xfrm>
          <a:prstGeom prst="rect">
            <a:avLst/>
          </a:prstGeom>
        </p:spPr>
      </p:pic>
    </p:spTree>
    <p:extLst>
      <p:ext uri="{BB962C8B-B14F-4D97-AF65-F5344CB8AC3E}">
        <p14:creationId xmlns:p14="http://schemas.microsoft.com/office/powerpoint/2010/main" val="2733879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fade">
                                      <p:cBhvr>
                                        <p:cTn id="28" dur="1000"/>
                                        <p:tgtEl>
                                          <p:spTgt spid="3">
                                            <p:txEl>
                                              <p:pRg st="8" end="8"/>
                                            </p:txEl>
                                          </p:spTgt>
                                        </p:tgtEl>
                                      </p:cBhvr>
                                    </p:animEffect>
                                    <p:anim calcmode="lin" valueType="num">
                                      <p:cBhvr>
                                        <p:cTn id="29"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latin typeface="Bernard MT Condensed" panose="02050806060905020404" pitchFamily="18" charset="0"/>
              </a:rPr>
              <a:t>Consequences of Water Crisis </a:t>
            </a:r>
            <a:endParaRPr lang="en-US" sz="4400" dirty="0">
              <a:latin typeface="Bernard MT Condensed" panose="02050806060905020404" pitchFamily="18" charset="0"/>
            </a:endParaRPr>
          </a:p>
        </p:txBody>
      </p:sp>
      <p:sp>
        <p:nvSpPr>
          <p:cNvPr id="3" name="Content Placeholder 2"/>
          <p:cNvSpPr>
            <a:spLocks noGrp="1"/>
          </p:cNvSpPr>
          <p:nvPr>
            <p:ph idx="1"/>
          </p:nvPr>
        </p:nvSpPr>
        <p:spPr/>
        <p:txBody>
          <a:bodyPr>
            <a:normAutofit fontScale="92500" lnSpcReduction="20000"/>
          </a:bodyPr>
          <a:lstStyle/>
          <a:p>
            <a:pPr marL="0" indent="0">
              <a:buNone/>
            </a:pPr>
            <a:r>
              <a:rPr lang="en-US" sz="2200" b="1" dirty="0"/>
              <a:t>1- Limited access to water results in children and young adults being unable to practice important hygiene behavior like hand-washing and proper disposal of menstruation products. According to estimates, only around a third of schools in </a:t>
            </a:r>
            <a:r>
              <a:rPr lang="en-US" sz="2200" b="1" dirty="0" smtClean="0"/>
              <a:t>Jordan </a:t>
            </a:r>
            <a:r>
              <a:rPr lang="en-US" sz="2200" b="1" dirty="0"/>
              <a:t>have adequate </a:t>
            </a:r>
            <a:r>
              <a:rPr lang="en-US" sz="2200" b="1" dirty="0" smtClean="0"/>
              <a:t>wash facilities.</a:t>
            </a:r>
          </a:p>
          <a:p>
            <a:pPr marL="0" indent="0">
              <a:buNone/>
            </a:pPr>
            <a:endParaRPr lang="en-US" sz="2200" b="1" dirty="0"/>
          </a:p>
          <a:p>
            <a:pPr marL="0" indent="0">
              <a:buNone/>
            </a:pPr>
            <a:r>
              <a:rPr lang="en-US" sz="2200" b="1" dirty="0"/>
              <a:t>2- Water shortages could have a significant negative impact on the service sector through increased operational costs and increased complexity in supply chains. Jordan's economy is heavily reliant on the service sector, </a:t>
            </a:r>
            <a:r>
              <a:rPr lang="en-US" sz="2200" b="1" dirty="0" smtClean="0"/>
              <a:t>which accounts </a:t>
            </a:r>
            <a:r>
              <a:rPr lang="en-US" sz="2200" b="1" dirty="0"/>
              <a:t>for more than 60% of the country's GDP and 70% of employment.</a:t>
            </a:r>
          </a:p>
          <a:p>
            <a:pPr marL="0" indent="0">
              <a:buNone/>
            </a:pPr>
            <a:r>
              <a:rPr lang="en-US" sz="1800" dirty="0"/>
              <a:t/>
            </a:r>
            <a:br>
              <a:rPr lang="en-US" sz="1800" dirty="0"/>
            </a:br>
            <a:endParaRPr lang="en-US" sz="1800" dirty="0" smtClean="0"/>
          </a:p>
          <a:p>
            <a:pPr marL="0" indent="0">
              <a:buNone/>
            </a:pPr>
            <a:endParaRPr lang="en-US" sz="1800" dirty="0"/>
          </a:p>
          <a:p>
            <a:pPr marL="0" indent="0">
              <a:buNone/>
            </a:pPr>
            <a:endParaRPr lang="en-US" sz="1800" dirty="0" smtClean="0">
              <a:solidFill>
                <a:schemeClr val="accent3">
                  <a:lumMod val="40000"/>
                  <a:lumOff val="60000"/>
                </a:schemeClr>
              </a:solidFill>
            </a:endParaRPr>
          </a:p>
          <a:p>
            <a:pPr marL="0" indent="0" algn="ctr">
              <a:buNone/>
            </a:pPr>
            <a:r>
              <a:rPr lang="en-US" sz="1500" b="1" dirty="0" smtClean="0">
                <a:solidFill>
                  <a:srgbClr val="FF0000"/>
                </a:solidFill>
              </a:rPr>
              <a:t>Resource: https://www.usaid.gov/jordan/water-resources-environment#:~:text=Jordan%20is%20one%20of%20the,as%20it%20can%20be%20replenished.</a:t>
            </a:r>
            <a:endParaRPr lang="en-US" sz="1500" dirty="0">
              <a:solidFill>
                <a:srgbClr val="FF0000"/>
              </a:solidFill>
            </a:endParaRPr>
          </a:p>
          <a:p>
            <a:pPr marL="0" indent="0">
              <a:buNone/>
            </a:pPr>
            <a:endParaRPr lang="en-US" sz="1800" dirty="0">
              <a:solidFill>
                <a:srgbClr val="FF0000"/>
              </a:solidFill>
            </a:endParaRPr>
          </a:p>
        </p:txBody>
      </p:sp>
    </p:spTree>
    <p:extLst>
      <p:ext uri="{BB962C8B-B14F-4D97-AF65-F5344CB8AC3E}">
        <p14:creationId xmlns:p14="http://schemas.microsoft.com/office/powerpoint/2010/main" val="1611013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latin typeface="Bernard MT Condensed" panose="02050806060905020404" pitchFamily="18" charset="0"/>
              </a:rPr>
              <a:t>Solutions for Water Scarcity</a:t>
            </a:r>
            <a:endParaRPr lang="en-US" sz="4400" dirty="0">
              <a:latin typeface="Bernard MT Condensed" panose="02050806060905020404" pitchFamily="18" charset="0"/>
            </a:endParaRPr>
          </a:p>
        </p:txBody>
      </p:sp>
      <p:sp>
        <p:nvSpPr>
          <p:cNvPr id="3" name="Content Placeholder 2"/>
          <p:cNvSpPr>
            <a:spLocks noGrp="1"/>
          </p:cNvSpPr>
          <p:nvPr>
            <p:ph idx="1"/>
          </p:nvPr>
        </p:nvSpPr>
        <p:spPr/>
        <p:txBody>
          <a:bodyPr>
            <a:normAutofit fontScale="92500" lnSpcReduction="20000"/>
          </a:bodyPr>
          <a:lstStyle/>
          <a:p>
            <a:r>
              <a:rPr lang="en-US" sz="2200" b="1" dirty="0" smtClean="0"/>
              <a:t>1- There </a:t>
            </a:r>
            <a:r>
              <a:rPr lang="en-US" sz="2200" b="1" dirty="0"/>
              <a:t>are couple of options to increase alternative water supply sources in Jordan – desalination of seawater and recycling of wastewater. Desalination can provide a safe drinking water to areas facing severe water scarcity, and may also help in resolving the conflict between urban and agricultural water requirement needs by providing a new independent water source</a:t>
            </a:r>
            <a:r>
              <a:rPr lang="en-US" sz="2200" b="1" dirty="0" smtClean="0"/>
              <a:t>.</a:t>
            </a:r>
          </a:p>
          <a:p>
            <a:endParaRPr lang="en-US" sz="2200" b="1" dirty="0"/>
          </a:p>
          <a:p>
            <a:r>
              <a:rPr lang="en-US" sz="2200" b="1" dirty="0" smtClean="0"/>
              <a:t>2- The </a:t>
            </a:r>
            <a:r>
              <a:rPr lang="en-US" sz="2200" b="1" dirty="0"/>
              <a:t>other way to counter water scarcity in Jordan is by recycling and reuse of municipal wastewater which is an attractive </a:t>
            </a:r>
            <a:r>
              <a:rPr lang="en-US" sz="2200" b="1" dirty="0" smtClean="0"/>
              <a:t>method.</a:t>
            </a:r>
          </a:p>
          <a:p>
            <a:endParaRPr lang="en-US" sz="1600" dirty="0" smtClean="0"/>
          </a:p>
          <a:p>
            <a:endParaRPr lang="en-US" sz="1600" dirty="0" smtClean="0"/>
          </a:p>
          <a:p>
            <a:endParaRPr lang="en-US" sz="1600" dirty="0" smtClean="0"/>
          </a:p>
          <a:p>
            <a:endParaRPr lang="en-US" sz="1600" dirty="0"/>
          </a:p>
          <a:p>
            <a:endParaRPr lang="en-US" sz="1600" dirty="0" smtClean="0"/>
          </a:p>
          <a:p>
            <a:pPr marL="0" indent="0">
              <a:buNone/>
            </a:pPr>
            <a:endParaRPr lang="en-US" sz="1600" dirty="0">
              <a:solidFill>
                <a:schemeClr val="accent3">
                  <a:lumMod val="40000"/>
                  <a:lumOff val="60000"/>
                </a:schemeClr>
              </a:solidFill>
            </a:endParaRPr>
          </a:p>
          <a:p>
            <a:pPr marL="0" indent="0" algn="ctr">
              <a:buNone/>
            </a:pPr>
            <a:r>
              <a:rPr lang="en-US" sz="1500" b="1" dirty="0" smtClean="0">
                <a:solidFill>
                  <a:srgbClr val="FF0000"/>
                </a:solidFill>
              </a:rPr>
              <a:t>Resource: https://www.ecomena.org/water-scarcity-jordan</a:t>
            </a:r>
            <a:r>
              <a:rPr lang="en-US" sz="1600" b="1" dirty="0" smtClean="0">
                <a:solidFill>
                  <a:schemeClr val="accent3">
                    <a:lumMod val="40000"/>
                    <a:lumOff val="60000"/>
                  </a:schemeClr>
                </a:solidFill>
              </a:rPr>
              <a:t>/</a:t>
            </a:r>
            <a:endParaRPr lang="en-US" sz="1600" b="1" dirty="0">
              <a:solidFill>
                <a:schemeClr val="accent3">
                  <a:lumMod val="40000"/>
                  <a:lumOff val="60000"/>
                </a:schemeClr>
              </a:solidFil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52800" y="4419600"/>
            <a:ext cx="4632960" cy="1219200"/>
          </a:xfrm>
          <a:prstGeom prst="rect">
            <a:avLst/>
          </a:prstGeom>
        </p:spPr>
      </p:pic>
    </p:spTree>
    <p:extLst>
      <p:ext uri="{BB962C8B-B14F-4D97-AF65-F5344CB8AC3E}">
        <p14:creationId xmlns:p14="http://schemas.microsoft.com/office/powerpoint/2010/main" val="1842849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9" end="9"/>
                                            </p:txEl>
                                          </p:spTgt>
                                        </p:tgtEl>
                                        <p:attrNameLst>
                                          <p:attrName>style.visibility</p:attrName>
                                        </p:attrNameLst>
                                      </p:cBhvr>
                                      <p:to>
                                        <p:strVal val="visible"/>
                                      </p:to>
                                    </p:set>
                                    <p:animEffect transition="in" filter="fade">
                                      <p:cBhvr>
                                        <p:cTn id="28" dur="1000"/>
                                        <p:tgtEl>
                                          <p:spTgt spid="3">
                                            <p:txEl>
                                              <p:pRg st="9" end="9"/>
                                            </p:txEl>
                                          </p:spTgt>
                                        </p:tgtEl>
                                      </p:cBhvr>
                                    </p:animEffect>
                                    <p:anim calcmode="lin" valueType="num">
                                      <p:cBhvr>
                                        <p:cTn id="29"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 for Listening</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01595" y="1524000"/>
            <a:ext cx="3940810" cy="4926013"/>
          </a:xfrm>
        </p:spPr>
      </p:pic>
    </p:spTree>
    <p:extLst>
      <p:ext uri="{BB962C8B-B14F-4D97-AF65-F5344CB8AC3E}">
        <p14:creationId xmlns:p14="http://schemas.microsoft.com/office/powerpoint/2010/main" val="3023962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80">
                                          <p:stCondLst>
                                            <p:cond delay="0"/>
                                          </p:stCondLst>
                                        </p:cTn>
                                        <p:tgtEl>
                                          <p:spTgt spid="4"/>
                                        </p:tgtEl>
                                      </p:cBhvr>
                                    </p:animEffect>
                                    <p:anim calcmode="lin" valueType="num">
                                      <p:cBhvr>
                                        <p:cTn id="15"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20" dur="26">
                                          <p:stCondLst>
                                            <p:cond delay="650"/>
                                          </p:stCondLst>
                                        </p:cTn>
                                        <p:tgtEl>
                                          <p:spTgt spid="4"/>
                                        </p:tgtEl>
                                      </p:cBhvr>
                                      <p:to x="100000" y="60000"/>
                                    </p:animScale>
                                    <p:animScale>
                                      <p:cBhvr>
                                        <p:cTn id="21" dur="166" decel="50000">
                                          <p:stCondLst>
                                            <p:cond delay="676"/>
                                          </p:stCondLst>
                                        </p:cTn>
                                        <p:tgtEl>
                                          <p:spTgt spid="4"/>
                                        </p:tgtEl>
                                      </p:cBhvr>
                                      <p:to x="100000" y="100000"/>
                                    </p:animScale>
                                    <p:animScale>
                                      <p:cBhvr>
                                        <p:cTn id="22" dur="26">
                                          <p:stCondLst>
                                            <p:cond delay="1312"/>
                                          </p:stCondLst>
                                        </p:cTn>
                                        <p:tgtEl>
                                          <p:spTgt spid="4"/>
                                        </p:tgtEl>
                                      </p:cBhvr>
                                      <p:to x="100000" y="80000"/>
                                    </p:animScale>
                                    <p:animScale>
                                      <p:cBhvr>
                                        <p:cTn id="23" dur="166" decel="50000">
                                          <p:stCondLst>
                                            <p:cond delay="1338"/>
                                          </p:stCondLst>
                                        </p:cTn>
                                        <p:tgtEl>
                                          <p:spTgt spid="4"/>
                                        </p:tgtEl>
                                      </p:cBhvr>
                                      <p:to x="100000" y="100000"/>
                                    </p:animScale>
                                    <p:animScale>
                                      <p:cBhvr>
                                        <p:cTn id="24" dur="26">
                                          <p:stCondLst>
                                            <p:cond delay="1642"/>
                                          </p:stCondLst>
                                        </p:cTn>
                                        <p:tgtEl>
                                          <p:spTgt spid="4"/>
                                        </p:tgtEl>
                                      </p:cBhvr>
                                      <p:to x="100000" y="90000"/>
                                    </p:animScale>
                                    <p:animScale>
                                      <p:cBhvr>
                                        <p:cTn id="25" dur="166" decel="50000">
                                          <p:stCondLst>
                                            <p:cond delay="1668"/>
                                          </p:stCondLst>
                                        </p:cTn>
                                        <p:tgtEl>
                                          <p:spTgt spid="4"/>
                                        </p:tgtEl>
                                      </p:cBhvr>
                                      <p:to x="100000" y="100000"/>
                                    </p:animScale>
                                    <p:animScale>
                                      <p:cBhvr>
                                        <p:cTn id="26" dur="26">
                                          <p:stCondLst>
                                            <p:cond delay="1808"/>
                                          </p:stCondLst>
                                        </p:cTn>
                                        <p:tgtEl>
                                          <p:spTgt spid="4"/>
                                        </p:tgtEl>
                                      </p:cBhvr>
                                      <p:to x="100000" y="95000"/>
                                    </p:animScale>
                                    <p:animScale>
                                      <p:cBhvr>
                                        <p:cTn id="27"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Apex</Template>
  <TotalTime>137</TotalTime>
  <Words>515</Words>
  <Application>Microsoft Office PowerPoint</Application>
  <PresentationFormat>On-screen Show (4:3)</PresentationFormat>
  <Paragraphs>48</Paragraphs>
  <Slides>7</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7</vt:i4>
      </vt:variant>
    </vt:vector>
  </HeadingPairs>
  <TitlesOfParts>
    <vt:vector size="16" baseType="lpstr">
      <vt:lpstr>Arial Black</vt:lpstr>
      <vt:lpstr>Bernard MT Condensed</vt:lpstr>
      <vt:lpstr>Book Antiqua</vt:lpstr>
      <vt:lpstr>Calibri</vt:lpstr>
      <vt:lpstr>Lucida Sans</vt:lpstr>
      <vt:lpstr>Wingdings</vt:lpstr>
      <vt:lpstr>Wingdings 2</vt:lpstr>
      <vt:lpstr>Wingdings 3</vt:lpstr>
      <vt:lpstr>Apex</vt:lpstr>
      <vt:lpstr>Water Crisis</vt:lpstr>
      <vt:lpstr>What is “Water Crisis” </vt:lpstr>
      <vt:lpstr>Issues of Water Crisis In Jordan</vt:lpstr>
      <vt:lpstr>Causes of Water Crisis in Jordan</vt:lpstr>
      <vt:lpstr>Consequences of Water Crisis </vt:lpstr>
      <vt:lpstr>Solutions for Water Scarcity</vt:lpstr>
      <vt:lpstr>Thank you for Listening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Crisis</dc:title>
  <dc:creator>Celina</dc:creator>
  <cp:lastModifiedBy>Risk</cp:lastModifiedBy>
  <cp:revision>37</cp:revision>
  <dcterms:created xsi:type="dcterms:W3CDTF">2023-05-12T12:57:31Z</dcterms:created>
  <dcterms:modified xsi:type="dcterms:W3CDTF">2023-05-13T13:32:16Z</dcterms:modified>
</cp:coreProperties>
</file>