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6" r:id="rId11"/>
    <p:sldId id="265"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400" y="5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705600" y="4206240"/>
            <a:ext cx="960120" cy="457200"/>
          </a:xfrm>
        </p:spPr>
        <p:txBody>
          <a:bodyPr/>
          <a:lstStyle/>
          <a:p>
            <a:fld id="{A19128A1-4256-4D08-AB42-DD24F21E027D}" type="datetimeFigureOut">
              <a:rPr lang="en-US" smtClean="0"/>
              <a:t>5/17/2023</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77A943A5-B9E6-466C-969C-8EBD9854D44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19128A1-4256-4D08-AB42-DD24F21E027D}"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A943A5-B9E6-466C-969C-8EBD9854D44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19128A1-4256-4D08-AB42-DD24F21E027D}"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A943A5-B9E6-466C-969C-8EBD9854D44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19128A1-4256-4D08-AB42-DD24F21E027D}"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A943A5-B9E6-466C-969C-8EBD9854D44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A19128A1-4256-4D08-AB42-DD24F21E027D}"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A943A5-B9E6-466C-969C-8EBD9854D44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19128A1-4256-4D08-AB42-DD24F21E027D}" type="datetimeFigureOut">
              <a:rPr lang="en-US" smtClean="0"/>
              <a:t>5/17/2023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A943A5-B9E6-466C-969C-8EBD9854D44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Date Placeholder 25"/>
          <p:cNvSpPr>
            <a:spLocks noGrp="1"/>
          </p:cNvSpPr>
          <p:nvPr>
            <p:ph type="dt" sz="half" idx="10"/>
          </p:nvPr>
        </p:nvSpPr>
        <p:spPr/>
        <p:txBody>
          <a:bodyPr rtlCol="0"/>
          <a:lstStyle/>
          <a:p>
            <a:fld id="{A19128A1-4256-4D08-AB42-DD24F21E027D}" type="datetimeFigureOut">
              <a:rPr lang="en-US" smtClean="0"/>
              <a:t>5/17/2023</a:t>
            </a:fld>
            <a:endParaRPr lang="en-US"/>
          </a:p>
        </p:txBody>
      </p:sp>
      <p:sp>
        <p:nvSpPr>
          <p:cNvPr id="27" name="Slide Number Placeholder 26"/>
          <p:cNvSpPr>
            <a:spLocks noGrp="1"/>
          </p:cNvSpPr>
          <p:nvPr>
            <p:ph type="sldNum" sz="quarter" idx="11"/>
          </p:nvPr>
        </p:nvSpPr>
        <p:spPr/>
        <p:txBody>
          <a:bodyPr rtlCol="0"/>
          <a:lstStyle/>
          <a:p>
            <a:fld id="{77A943A5-B9E6-466C-969C-8EBD9854D445}"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a:t>Click to edit Master title style</a:t>
            </a:r>
          </a:p>
        </p:txBody>
      </p:sp>
      <p:sp>
        <p:nvSpPr>
          <p:cNvPr id="3" name="Date Placeholder 2"/>
          <p:cNvSpPr>
            <a:spLocks noGrp="1"/>
          </p:cNvSpPr>
          <p:nvPr>
            <p:ph type="dt" sz="half" idx="10"/>
          </p:nvPr>
        </p:nvSpPr>
        <p:spPr>
          <a:xfrm>
            <a:off x="6583680" y="612648"/>
            <a:ext cx="957264" cy="457200"/>
          </a:xfrm>
        </p:spPr>
        <p:txBody>
          <a:bodyPr/>
          <a:lstStyle/>
          <a:p>
            <a:fld id="{A19128A1-4256-4D08-AB42-DD24F21E027D}" type="datetimeFigureOut">
              <a:rPr lang="en-US" smtClean="0"/>
              <a:t>5/17/2023</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77A943A5-B9E6-466C-969C-8EBD9854D44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9128A1-4256-4D08-AB42-DD24F21E027D}" type="datetimeFigureOut">
              <a:rPr lang="en-US" smtClean="0"/>
              <a:t>5/17/2023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A943A5-B9E6-466C-969C-8EBD9854D44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19128A1-4256-4D08-AB42-DD24F21E027D}" type="datetimeFigureOut">
              <a:rPr lang="en-US" smtClean="0"/>
              <a:t>5/17/2023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A943A5-B9E6-466C-969C-8EBD9854D44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A19128A1-4256-4D08-AB42-DD24F21E027D}" type="datetimeFigureOut">
              <a:rPr lang="en-US" smtClean="0"/>
              <a:t>5/17/2023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A943A5-B9E6-466C-969C-8EBD9854D44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A19128A1-4256-4D08-AB42-DD24F21E027D}" type="datetimeFigureOut">
              <a:rPr lang="en-US" smtClean="0"/>
              <a:t>5/17/2023</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77A943A5-B9E6-466C-969C-8EBD9854D44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e3arabi.co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Bullying kids about their weight may make them gain even more - MarketWatc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74535" y="76200"/>
            <a:ext cx="5393266" cy="2971800"/>
          </a:xfrm>
          <a:prstGeom prst="rect">
            <a:avLst/>
          </a:prstGeom>
          <a:noFill/>
          <a:ln>
            <a:noFill/>
          </a:ln>
          <a:effectLst>
            <a:outerShdw blurRad="50800" dist="50800" dir="5400000" algn="ctr" rotWithShape="0">
              <a:srgbClr val="000000">
                <a:alpha val="70000"/>
              </a:srgbClr>
            </a:outerShdw>
            <a:softEdge rad="635000"/>
          </a:effectLst>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533400" y="4092575"/>
            <a:ext cx="5562600" cy="1470025"/>
          </a:xfrm>
        </p:spPr>
        <p:txBody>
          <a:bodyPr>
            <a:normAutofit/>
          </a:bodyPr>
          <a:lstStyle/>
          <a:p>
            <a:r>
              <a:rPr lang="ar-JO" sz="6600" b="1" dirty="0">
                <a:solidFill>
                  <a:schemeClr val="tx1">
                    <a:lumMod val="75000"/>
                    <a:lumOff val="25000"/>
                  </a:schemeClr>
                </a:solidFill>
                <a:effectLst>
                  <a:outerShdw blurRad="38100" dist="38100" dir="2700000" algn="tl">
                    <a:srgbClr val="000000">
                      <a:alpha val="43137"/>
                    </a:srgbClr>
                  </a:outerShdw>
                </a:effectLst>
                <a:latin typeface="Adobe Arabic" pitchFamily="18" charset="-78"/>
                <a:cs typeface="Adobe Arabic" pitchFamily="18" charset="-78"/>
              </a:rPr>
              <a:t>السمنة – داء العصر </a:t>
            </a:r>
            <a:endParaRPr lang="en-US" sz="6600" b="1" dirty="0">
              <a:solidFill>
                <a:schemeClr val="tx1">
                  <a:lumMod val="75000"/>
                  <a:lumOff val="25000"/>
                </a:schemeClr>
              </a:solidFill>
              <a:effectLst>
                <a:outerShdw blurRad="38100" dist="38100" dir="2700000" algn="tl">
                  <a:srgbClr val="000000">
                    <a:alpha val="43137"/>
                  </a:srgbClr>
                </a:outerShdw>
              </a:effectLst>
              <a:latin typeface="Adobe Arabic" pitchFamily="18" charset="-78"/>
              <a:cs typeface="Adobe Arabic" pitchFamily="18" charset="-78"/>
            </a:endParaRPr>
          </a:p>
        </p:txBody>
      </p:sp>
    </p:spTree>
    <p:extLst>
      <p:ext uri="{BB962C8B-B14F-4D97-AF65-F5344CB8AC3E}">
        <p14:creationId xmlns:p14="http://schemas.microsoft.com/office/powerpoint/2010/main" val="11897242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7 Wellness Tips For A Healthy Lifestyle">
            <a:extLst>
              <a:ext uri="{FF2B5EF4-FFF2-40B4-BE49-F238E27FC236}">
                <a16:creationId xmlns:a16="http://schemas.microsoft.com/office/drawing/2014/main" id="{5CDDC831-6717-CBBE-0A61-3F37189A5D2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 r="-1539" b="3709"/>
          <a:stretch/>
        </p:blipFill>
        <p:spPr bwMode="auto">
          <a:xfrm rot="828695">
            <a:off x="593401" y="3649361"/>
            <a:ext cx="5410200" cy="3073069"/>
          </a:xfrm>
          <a:prstGeom prst="roundRect">
            <a:avLst>
              <a:gd name="adj" fmla="val 16667"/>
            </a:avLst>
          </a:prstGeom>
          <a:ln>
            <a:noFill/>
          </a:ln>
          <a:effectLst>
            <a:outerShdw blurRad="152400" dist="12000" dir="900000" sy="98000" kx="110000" ky="200000" algn="tl" rotWithShape="0">
              <a:srgbClr val="000000">
                <a:alpha val="30000"/>
              </a:srgbClr>
            </a:outerShdw>
            <a:softEdge rad="317500"/>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457200" y="1581609"/>
            <a:ext cx="8229600" cy="4325112"/>
          </a:xfrm>
        </p:spPr>
        <p:txBody>
          <a:bodyPr>
            <a:normAutofit/>
          </a:bodyPr>
          <a:lstStyle/>
          <a:p>
            <a:pPr lvl="0" algn="just" rtl="1"/>
            <a:r>
              <a:rPr lang="ar-SA" sz="3200" dirty="0">
                <a:latin typeface="Adobe Arabic" pitchFamily="18" charset="-78"/>
                <a:cs typeface="Adobe Arabic" pitchFamily="18" charset="-78"/>
              </a:rPr>
              <a:t>التشجيع على السلو</a:t>
            </a:r>
            <a:r>
              <a:rPr lang="ar-JO" sz="3200" dirty="0">
                <a:latin typeface="Adobe Arabic" pitchFamily="18" charset="-78"/>
                <a:cs typeface="Adobe Arabic" pitchFamily="18" charset="-78"/>
              </a:rPr>
              <a:t>ك</a:t>
            </a:r>
            <a:r>
              <a:rPr lang="ar-SA" sz="3200" dirty="0">
                <a:latin typeface="Adobe Arabic" pitchFamily="18" charset="-78"/>
                <a:cs typeface="Adobe Arabic" pitchFamily="18" charset="-78"/>
              </a:rPr>
              <a:t> الصحي بالمدارس وذلك من خ</a:t>
            </a:r>
            <a:r>
              <a:rPr lang="ar-JO" sz="3200" dirty="0">
                <a:latin typeface="Adobe Arabic" pitchFamily="18" charset="-78"/>
                <a:cs typeface="Adobe Arabic" pitchFamily="18" charset="-78"/>
              </a:rPr>
              <a:t>لا</a:t>
            </a:r>
            <a:r>
              <a:rPr lang="ar-SA" sz="3200" dirty="0">
                <a:latin typeface="Adobe Arabic" pitchFamily="18" charset="-78"/>
                <a:cs typeface="Adobe Arabic" pitchFamily="18" charset="-78"/>
              </a:rPr>
              <a:t>ل برامج صحية </a:t>
            </a:r>
            <a:r>
              <a:rPr lang="ar-JO" sz="3200" dirty="0">
                <a:latin typeface="Adobe Arabic" pitchFamily="18" charset="-78"/>
                <a:cs typeface="Adobe Arabic" pitchFamily="18" charset="-78"/>
              </a:rPr>
              <a:t>خاصة </a:t>
            </a:r>
            <a:r>
              <a:rPr lang="ar-SA" sz="3200" dirty="0">
                <a:latin typeface="Adobe Arabic" pitchFamily="18" charset="-78"/>
                <a:cs typeface="Adobe Arabic" pitchFamily="18" charset="-78"/>
              </a:rPr>
              <a:t>للتعامل مع الموضوع</a:t>
            </a:r>
            <a:r>
              <a:rPr lang="en-US" sz="3200" dirty="0">
                <a:latin typeface="Adobe Arabic" pitchFamily="18" charset="-78"/>
                <a:cs typeface="Adobe Arabic" pitchFamily="18" charset="-78"/>
              </a:rPr>
              <a:t>.</a:t>
            </a:r>
          </a:p>
          <a:p>
            <a:pPr lvl="0" algn="just" rtl="1"/>
            <a:r>
              <a:rPr lang="ar-SA" sz="3200" dirty="0">
                <a:latin typeface="Adobe Arabic" pitchFamily="18" charset="-78"/>
                <a:cs typeface="Adobe Arabic" pitchFamily="18" charset="-78"/>
              </a:rPr>
              <a:t>نشر الثقافة العامة والسلوكيات المناسبة في البيت، المدرسة ووسائل الإعلام لمحاربة السمنة </a:t>
            </a:r>
            <a:r>
              <a:rPr lang="ar-JO" sz="3200" dirty="0">
                <a:latin typeface="Adobe Arabic" pitchFamily="18" charset="-78"/>
                <a:cs typeface="Adobe Arabic" pitchFamily="18" charset="-78"/>
              </a:rPr>
              <a:t>و</a:t>
            </a:r>
            <a:r>
              <a:rPr lang="ar-SA" sz="3200" dirty="0">
                <a:latin typeface="Adobe Arabic" pitchFamily="18" charset="-78"/>
                <a:cs typeface="Adobe Arabic" pitchFamily="18" charset="-78"/>
              </a:rPr>
              <a:t>نشر </a:t>
            </a:r>
            <a:r>
              <a:rPr lang="ar-JO" sz="3200" dirty="0">
                <a:latin typeface="Adobe Arabic" pitchFamily="18" charset="-78"/>
                <a:cs typeface="Adobe Arabic" pitchFamily="18" charset="-78"/>
              </a:rPr>
              <a:t>السلوك </a:t>
            </a:r>
            <a:r>
              <a:rPr lang="ar-SA" sz="3200" dirty="0">
                <a:latin typeface="Adobe Arabic" pitchFamily="18" charset="-78"/>
                <a:cs typeface="Adobe Arabic" pitchFamily="18" charset="-78"/>
              </a:rPr>
              <a:t>الصحي وتعزيز ممارسة الرياضة مع التعريف بأخطار السمنة على الصحة النفسية والجسمية للفرد</a:t>
            </a:r>
            <a:r>
              <a:rPr lang="en-US" sz="3200" dirty="0">
                <a:latin typeface="Adobe Arabic" pitchFamily="18" charset="-78"/>
                <a:cs typeface="Adobe Arabic" pitchFamily="18" charset="-78"/>
              </a:rPr>
              <a:t>.</a:t>
            </a:r>
            <a:endParaRPr lang="en-US" sz="3200" dirty="0"/>
          </a:p>
        </p:txBody>
      </p:sp>
    </p:spTree>
    <p:extLst>
      <p:ext uri="{BB962C8B-B14F-4D97-AF65-F5344CB8AC3E}">
        <p14:creationId xmlns:p14="http://schemas.microsoft.com/office/powerpoint/2010/main" val="10527275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ar-SA" sz="4400" b="1" dirty="0">
                <a:effectLst>
                  <a:outerShdw blurRad="38100" dist="38100" dir="2700000" algn="tl">
                    <a:srgbClr val="000000">
                      <a:alpha val="43137"/>
                    </a:srgbClr>
                  </a:outerShdw>
                </a:effectLst>
                <a:latin typeface="Adobe Arabic" pitchFamily="18" charset="-78"/>
                <a:cs typeface="Adobe Arabic" pitchFamily="18" charset="-78"/>
              </a:rPr>
              <a:t>المصادر</a:t>
            </a:r>
            <a:r>
              <a:rPr lang="ar-SA" b="1" dirty="0">
                <a:effectLst>
                  <a:outerShdw blurRad="38100" dist="38100" dir="2700000" algn="tl">
                    <a:srgbClr val="000000">
                      <a:alpha val="43137"/>
                    </a:srgbClr>
                  </a:outerShdw>
                </a:effectLst>
              </a:rPr>
              <a:t> </a:t>
            </a:r>
            <a:br>
              <a:rPr lang="en-US" b="1" dirty="0">
                <a:effectLst>
                  <a:outerShdw blurRad="38100" dist="38100" dir="2700000" algn="tl">
                    <a:srgbClr val="000000">
                      <a:alpha val="43137"/>
                    </a:srgbClr>
                  </a:outerShdw>
                </a:effectLst>
              </a:rPr>
            </a:b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2057400"/>
            <a:ext cx="8229600" cy="4325112"/>
          </a:xfrm>
        </p:spPr>
        <p:txBody>
          <a:bodyPr>
            <a:normAutofit/>
          </a:bodyPr>
          <a:lstStyle/>
          <a:p>
            <a:pPr algn="r" rtl="1"/>
            <a:r>
              <a:rPr lang="ar-SA" sz="3000" dirty="0">
                <a:latin typeface="Adobe Arabic" pitchFamily="18" charset="-78"/>
                <a:cs typeface="Adobe Arabic" pitchFamily="18" charset="-78"/>
              </a:rPr>
              <a:t>مجلة العلوم اإلنسانية المجلد02 / العـــدد:</a:t>
            </a:r>
            <a:endParaRPr lang="en-US" sz="3000" dirty="0">
              <a:latin typeface="Adobe Arabic" pitchFamily="18" charset="-78"/>
              <a:cs typeface="Adobe Arabic" pitchFamily="18" charset="-78"/>
            </a:endParaRPr>
          </a:p>
          <a:p>
            <a:pPr algn="r" rtl="1"/>
            <a:r>
              <a:rPr lang="ar-SA" sz="3000" dirty="0">
                <a:latin typeface="Adobe Arabic" pitchFamily="18" charset="-78"/>
                <a:cs typeface="Adobe Arabic" pitchFamily="18" charset="-78"/>
              </a:rPr>
              <a:t> 21( 0202 )ص 587 – 820</a:t>
            </a:r>
            <a:endParaRPr lang="en-US" sz="3000" dirty="0">
              <a:latin typeface="Adobe Arabic" pitchFamily="18" charset="-78"/>
              <a:cs typeface="Adobe Arabic" pitchFamily="18" charset="-78"/>
            </a:endParaRPr>
          </a:p>
          <a:p>
            <a:pPr algn="r" rtl="1"/>
            <a:r>
              <a:rPr lang="ar-SA" sz="3000" dirty="0">
                <a:latin typeface="Adobe Arabic" pitchFamily="18" charset="-78"/>
                <a:cs typeface="Adobe Arabic" pitchFamily="18" charset="-78"/>
              </a:rPr>
              <a:t>جميع الحقوق محفوظة © حقوق النشر 2022</a:t>
            </a:r>
            <a:r>
              <a:rPr lang="en-US" sz="3000" dirty="0">
                <a:latin typeface="Adobe Arabic" pitchFamily="18" charset="-78"/>
                <a:cs typeface="Adobe Arabic" pitchFamily="18" charset="-78"/>
              </a:rPr>
              <a:t> | </a:t>
            </a:r>
            <a:r>
              <a:rPr lang="en-US" sz="3000" dirty="0">
                <a:latin typeface="Adobe Arabic" pitchFamily="18" charset="-78"/>
                <a:cs typeface="Adobe Arabic" pitchFamily="18" charset="-78"/>
                <a:hlinkClick r:id="rId2"/>
              </a:rPr>
              <a:t>e3arabi</a:t>
            </a:r>
            <a:endParaRPr lang="en-US" sz="3000" dirty="0">
              <a:latin typeface="Adobe Arabic" pitchFamily="18" charset="-78"/>
              <a:cs typeface="Adobe Arabic" pitchFamily="18" charset="-78"/>
            </a:endParaRPr>
          </a:p>
          <a:p>
            <a:pPr algn="r" rtl="1"/>
            <a:r>
              <a:rPr lang="en-US" sz="3000" dirty="0">
                <a:latin typeface="Adobe Arabic" pitchFamily="18" charset="-78"/>
                <a:cs typeface="Adobe Arabic" pitchFamily="18" charset="-78"/>
              </a:rPr>
              <a:t>educational-sciences</a:t>
            </a:r>
            <a:r>
              <a:rPr lang="ar-SA" sz="3000" dirty="0">
                <a:latin typeface="Adobe Arabic" pitchFamily="18" charset="-78"/>
                <a:cs typeface="Adobe Arabic" pitchFamily="18" charset="-78"/>
              </a:rPr>
              <a:t>/تأثير-السمنة-على-الصحة-النفسية/</a:t>
            </a:r>
            <a:endParaRPr lang="en-US" sz="3000" dirty="0">
              <a:latin typeface="Adobe Arabic" pitchFamily="18" charset="-78"/>
              <a:cs typeface="Adobe Arabic" pitchFamily="18" charset="-78"/>
            </a:endParaRPr>
          </a:p>
          <a:p>
            <a:pPr algn="r" rtl="1"/>
            <a:r>
              <a:rPr lang="en-US" sz="3000" dirty="0">
                <a:latin typeface="Adobe Arabic" pitchFamily="18" charset="-78"/>
                <a:cs typeface="Adobe Arabic" pitchFamily="18" charset="-78"/>
              </a:rPr>
              <a:t>mental.mawdoo3.com/n/</a:t>
            </a:r>
            <a:r>
              <a:rPr lang="ar-SA" sz="3000" dirty="0">
                <a:latin typeface="Adobe Arabic" pitchFamily="18" charset="-78"/>
                <a:cs typeface="Adobe Arabic" pitchFamily="18" charset="-78"/>
              </a:rPr>
              <a:t>تأثير-السمنة-على-الصحة-النفسية</a:t>
            </a:r>
            <a:endParaRPr lang="en-US" sz="3000" dirty="0">
              <a:latin typeface="Adobe Arabic" pitchFamily="18" charset="-78"/>
              <a:cs typeface="Adobe Arabic" pitchFamily="18" charset="-78"/>
            </a:endParaRPr>
          </a:p>
          <a:p>
            <a:pPr algn="r"/>
            <a:endParaRPr lang="en-US" sz="3000" dirty="0">
              <a:latin typeface="Adobe Arabic" pitchFamily="18" charset="-78"/>
              <a:cs typeface="Adobe Arabic" pitchFamily="18" charset="-78"/>
            </a:endParaRPr>
          </a:p>
        </p:txBody>
      </p:sp>
    </p:spTree>
    <p:extLst>
      <p:ext uri="{BB962C8B-B14F-4D97-AF65-F5344CB8AC3E}">
        <p14:creationId xmlns:p14="http://schemas.microsoft.com/office/powerpoint/2010/main" val="8175381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أسباب زيادة معدلات السمنة لدى المراهقين وطرق علاجها"/>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5088" y="1219200"/>
            <a:ext cx="8373823" cy="4191000"/>
          </a:xfrm>
          <a:prstGeom prst="flowChartPreparation">
            <a:avLst/>
          </a:prstGeom>
          <a:noFill/>
          <a:effectLst>
            <a:softEdge rad="6350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38482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4953000"/>
            <a:ext cx="8229600" cy="1069848"/>
          </a:xfrm>
        </p:spPr>
        <p:txBody>
          <a:bodyPr>
            <a:normAutofit/>
          </a:bodyPr>
          <a:lstStyle/>
          <a:p>
            <a:pPr algn="r"/>
            <a:r>
              <a:rPr lang="ar-JO" sz="2400" dirty="0">
                <a:latin typeface="Adobe Arabic" pitchFamily="18" charset="-78"/>
                <a:cs typeface="Adobe Arabic" pitchFamily="18" charset="-78"/>
              </a:rPr>
              <a:t>عمل الطالبة: تاشا المصري </a:t>
            </a:r>
            <a:br>
              <a:rPr lang="ar-JO" sz="2400" dirty="0">
                <a:latin typeface="Adobe Arabic" pitchFamily="18" charset="-78"/>
                <a:cs typeface="Adobe Arabic" pitchFamily="18" charset="-78"/>
              </a:rPr>
            </a:br>
            <a:r>
              <a:rPr lang="ar-JO" sz="2400" dirty="0">
                <a:latin typeface="Adobe Arabic" pitchFamily="18" charset="-78"/>
                <a:cs typeface="Adobe Arabic" pitchFamily="18" charset="-78"/>
              </a:rPr>
              <a:t>الصف: الثامن (ح)</a:t>
            </a:r>
            <a:endParaRPr lang="en-US" sz="2400" dirty="0">
              <a:latin typeface="Adobe Arabic" pitchFamily="18" charset="-78"/>
              <a:cs typeface="Adobe Arabic" pitchFamily="18" charset="-78"/>
            </a:endParaRPr>
          </a:p>
        </p:txBody>
      </p:sp>
      <p:sp>
        <p:nvSpPr>
          <p:cNvPr id="4" name="Title 2"/>
          <p:cNvSpPr txBox="1">
            <a:spLocks/>
          </p:cNvSpPr>
          <p:nvPr/>
        </p:nvSpPr>
        <p:spPr>
          <a:xfrm>
            <a:off x="533400" y="2819400"/>
            <a:ext cx="8229600" cy="1069848"/>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algn="ctr"/>
            <a:r>
              <a:rPr lang="ar-JO" sz="5500" b="1" dirty="0">
                <a:effectLst>
                  <a:outerShdw blurRad="38100" dist="38100" dir="2700000" algn="tl">
                    <a:srgbClr val="000000">
                      <a:alpha val="43137"/>
                    </a:srgbClr>
                  </a:outerShdw>
                </a:effectLst>
                <a:latin typeface="Adobe Arabic" pitchFamily="18" charset="-78"/>
                <a:cs typeface="Adobe Arabic" pitchFamily="18" charset="-78"/>
              </a:rPr>
              <a:t>شكرا للإستماع </a:t>
            </a:r>
            <a:endParaRPr lang="en-US" sz="5500" b="1" dirty="0">
              <a:effectLst>
                <a:outerShdw blurRad="38100" dist="38100" dir="2700000" algn="tl">
                  <a:srgbClr val="000000">
                    <a:alpha val="43137"/>
                  </a:srgbClr>
                </a:outerShdw>
              </a:effectLst>
              <a:latin typeface="Adobe Arabic" pitchFamily="18" charset="-78"/>
              <a:cs typeface="Adobe Arabic" pitchFamily="18" charset="-78"/>
            </a:endParaRPr>
          </a:p>
        </p:txBody>
      </p:sp>
    </p:spTree>
    <p:extLst>
      <p:ext uri="{BB962C8B-B14F-4D97-AF65-F5344CB8AC3E}">
        <p14:creationId xmlns:p14="http://schemas.microsoft.com/office/powerpoint/2010/main" val="217515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70888"/>
            <a:ext cx="8229600" cy="4325112"/>
          </a:xfrm>
        </p:spPr>
        <p:txBody>
          <a:bodyPr>
            <a:noAutofit/>
          </a:bodyPr>
          <a:lstStyle/>
          <a:p>
            <a:pPr algn="just" rtl="1"/>
            <a:r>
              <a:rPr lang="ar-SA" sz="3200" dirty="0">
                <a:latin typeface="Adobe Arabic" pitchFamily="18" charset="-78"/>
                <a:cs typeface="Adobe Arabic" pitchFamily="18" charset="-78"/>
              </a:rPr>
              <a:t>وفقا ل</a:t>
            </a:r>
            <a:r>
              <a:rPr lang="ar-JO" sz="3200" dirty="0">
                <a:latin typeface="Adobe Arabic" pitchFamily="18" charset="-78"/>
                <a:cs typeface="Adobe Arabic" pitchFamily="18" charset="-78"/>
              </a:rPr>
              <a:t>آ</a:t>
            </a:r>
            <a:r>
              <a:rPr lang="ar-SA" sz="3200" dirty="0">
                <a:latin typeface="Adobe Arabic" pitchFamily="18" charset="-78"/>
                <a:cs typeface="Adobe Arabic" pitchFamily="18" charset="-78"/>
              </a:rPr>
              <a:t>راء متخصصين في الصحة النفسية </a:t>
            </a:r>
            <a:r>
              <a:rPr lang="ar-JO" sz="3200" dirty="0">
                <a:latin typeface="Adobe Arabic" pitchFamily="18" charset="-78"/>
                <a:cs typeface="Adobe Arabic" pitchFamily="18" charset="-78"/>
              </a:rPr>
              <a:t>تعتبر </a:t>
            </a:r>
            <a:r>
              <a:rPr lang="ar-SA" sz="3200" dirty="0">
                <a:latin typeface="Adobe Arabic" pitchFamily="18" charset="-78"/>
                <a:cs typeface="Adobe Arabic" pitchFamily="18" charset="-78"/>
              </a:rPr>
              <a:t>مشكلة السمنة من مشكلات اضطرابات الأكل والتي تؤثر بشكل مباشر على الصحة النفسية والاجتماعية. </a:t>
            </a:r>
            <a:endParaRPr lang="ar-JO" sz="3200" dirty="0">
              <a:latin typeface="Adobe Arabic" pitchFamily="18" charset="-78"/>
              <a:cs typeface="Adobe Arabic" pitchFamily="18" charset="-78"/>
            </a:endParaRPr>
          </a:p>
          <a:p>
            <a:pPr marL="109728" indent="0" algn="just" rtl="1">
              <a:buNone/>
            </a:pPr>
            <a:endParaRPr lang="ar-JO" sz="3200" dirty="0">
              <a:latin typeface="Adobe Arabic" pitchFamily="18" charset="-78"/>
              <a:cs typeface="Adobe Arabic" pitchFamily="18" charset="-78"/>
            </a:endParaRPr>
          </a:p>
          <a:p>
            <a:pPr marL="109728" indent="0" algn="just" rtl="1">
              <a:buNone/>
            </a:pPr>
            <a:r>
              <a:rPr lang="ar-SA" sz="3200" dirty="0">
                <a:latin typeface="Adobe Arabic" pitchFamily="18" charset="-78"/>
                <a:cs typeface="Adobe Arabic" pitchFamily="18" charset="-78"/>
              </a:rPr>
              <a:t>ويعتبر مايلي بعض من التأثيرات على الفرد وبالتالي على المجتمع </a:t>
            </a:r>
            <a:r>
              <a:rPr lang="en-US" sz="3200" dirty="0">
                <a:latin typeface="Adobe Arabic" pitchFamily="18" charset="-78"/>
                <a:cs typeface="Adobe Arabic" pitchFamily="18" charset="-78"/>
              </a:rPr>
              <a:t>:</a:t>
            </a:r>
            <a:r>
              <a:rPr lang="ar-SA" sz="3200" dirty="0">
                <a:latin typeface="Adobe Arabic" pitchFamily="18" charset="-78"/>
                <a:cs typeface="Adobe Arabic" pitchFamily="18" charset="-78"/>
              </a:rPr>
              <a:t> </a:t>
            </a:r>
            <a:endParaRPr lang="en-US" sz="3200" dirty="0">
              <a:latin typeface="Adobe Arabic" pitchFamily="18" charset="-78"/>
              <a:cs typeface="Adobe Arabic" pitchFamily="18" charset="-78"/>
            </a:endParaRPr>
          </a:p>
          <a:p>
            <a:pPr algn="just" rtl="1"/>
            <a:r>
              <a:rPr lang="ar-SA" sz="3200" dirty="0">
                <a:latin typeface="Adobe Arabic" pitchFamily="18" charset="-78"/>
                <a:cs typeface="Adobe Arabic" pitchFamily="18" charset="-78"/>
              </a:rPr>
              <a:t>أن يشعر الفرد بالخجل من مظهره</a:t>
            </a:r>
            <a:r>
              <a:rPr lang="en-US" sz="3200" dirty="0">
                <a:latin typeface="Adobe Arabic" pitchFamily="18" charset="-78"/>
                <a:cs typeface="Adobe Arabic" pitchFamily="18" charset="-78"/>
              </a:rPr>
              <a:t>. </a:t>
            </a:r>
          </a:p>
          <a:p>
            <a:pPr algn="just" rtl="1"/>
            <a:r>
              <a:rPr lang="ar-SA" sz="3200" dirty="0">
                <a:latin typeface="Adobe Arabic" pitchFamily="18" charset="-78"/>
                <a:cs typeface="Adobe Arabic" pitchFamily="18" charset="-78"/>
              </a:rPr>
              <a:t>الشعور بالاكتئاب وعدم الثقة بالنفس </a:t>
            </a:r>
            <a:r>
              <a:rPr lang="en-US" sz="3200" dirty="0">
                <a:latin typeface="Adobe Arabic" pitchFamily="18" charset="-78"/>
                <a:cs typeface="Adobe Arabic" pitchFamily="18" charset="-78"/>
              </a:rPr>
              <a:t>.</a:t>
            </a:r>
          </a:p>
          <a:p>
            <a:pPr algn="just" rtl="1"/>
            <a:r>
              <a:rPr lang="ar-SA" sz="3200" dirty="0">
                <a:latin typeface="Adobe Arabic" pitchFamily="18" charset="-78"/>
                <a:cs typeface="Adobe Arabic" pitchFamily="18" charset="-78"/>
              </a:rPr>
              <a:t>عدم القدرة على السيطرة على شهوة الطعام </a:t>
            </a:r>
            <a:r>
              <a:rPr lang="en-US" sz="3200" dirty="0">
                <a:latin typeface="Adobe Arabic" pitchFamily="18" charset="-78"/>
                <a:cs typeface="Adobe Arabic" pitchFamily="18" charset="-78"/>
              </a:rPr>
              <a:t>.</a:t>
            </a:r>
          </a:p>
          <a:p>
            <a:pPr algn="just" rtl="1"/>
            <a:r>
              <a:rPr lang="ar-SA" sz="3200" dirty="0">
                <a:latin typeface="Adobe Arabic" pitchFamily="18" charset="-78"/>
                <a:cs typeface="Adobe Arabic" pitchFamily="18" charset="-78"/>
              </a:rPr>
              <a:t>خجل اجتماعي وقلق من انتقادات المجتمع </a:t>
            </a:r>
            <a:r>
              <a:rPr lang="en-US" sz="3200" dirty="0">
                <a:latin typeface="Adobe Arabic" pitchFamily="18" charset="-78"/>
                <a:cs typeface="Adobe Arabic" pitchFamily="18" charset="-78"/>
              </a:rPr>
              <a:t>.</a:t>
            </a:r>
          </a:p>
        </p:txBody>
      </p:sp>
      <p:sp>
        <p:nvSpPr>
          <p:cNvPr id="2" name="Title 1">
            <a:extLst>
              <a:ext uri="{FF2B5EF4-FFF2-40B4-BE49-F238E27FC236}">
                <a16:creationId xmlns:a16="http://schemas.microsoft.com/office/drawing/2014/main" id="{634AF0DA-5A5A-2A09-EF79-34A4E2BBE22A}"/>
              </a:ext>
            </a:extLst>
          </p:cNvPr>
          <p:cNvSpPr txBox="1">
            <a:spLocks/>
          </p:cNvSpPr>
          <p:nvPr/>
        </p:nvSpPr>
        <p:spPr>
          <a:xfrm>
            <a:off x="5410200" y="381000"/>
            <a:ext cx="4038600" cy="1470025"/>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ar-JO" sz="4400" b="1" dirty="0">
                <a:solidFill>
                  <a:schemeClr val="tx1">
                    <a:lumMod val="75000"/>
                    <a:lumOff val="25000"/>
                  </a:schemeClr>
                </a:solidFill>
                <a:effectLst>
                  <a:outerShdw blurRad="38100" dist="38100" dir="2700000" algn="tl">
                    <a:srgbClr val="000000">
                      <a:alpha val="43137"/>
                    </a:srgbClr>
                  </a:outerShdw>
                </a:effectLst>
                <a:latin typeface="Adobe Arabic" pitchFamily="18" charset="-78"/>
                <a:cs typeface="Adobe Arabic" pitchFamily="18" charset="-78"/>
              </a:rPr>
              <a:t>السمنة – داء العصر </a:t>
            </a:r>
            <a:endParaRPr lang="en-US" sz="4400" b="1" dirty="0">
              <a:solidFill>
                <a:schemeClr val="tx1">
                  <a:lumMod val="75000"/>
                  <a:lumOff val="25000"/>
                </a:schemeClr>
              </a:solidFill>
              <a:effectLst>
                <a:outerShdw blurRad="38100" dist="38100" dir="2700000" algn="tl">
                  <a:srgbClr val="000000">
                    <a:alpha val="43137"/>
                  </a:srgbClr>
                </a:outerShdw>
              </a:effectLst>
              <a:latin typeface="Adobe Arabic" pitchFamily="18" charset="-78"/>
              <a:cs typeface="Adobe Arabic" pitchFamily="18" charset="-78"/>
            </a:endParaRPr>
          </a:p>
        </p:txBody>
      </p:sp>
    </p:spTree>
    <p:extLst>
      <p:ext uri="{BB962C8B-B14F-4D97-AF65-F5344CB8AC3E}">
        <p14:creationId xmlns:p14="http://schemas.microsoft.com/office/powerpoint/2010/main" val="21055629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تجربتي لزيادة الوزن من 44 كيلو الى 60 كيلو | مجلة الجميلة"/>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505200"/>
            <a:ext cx="4724400" cy="3133852"/>
          </a:xfrm>
          <a:prstGeom prst="rect">
            <a:avLst/>
          </a:prstGeom>
          <a:noFill/>
          <a:effectLst>
            <a:softEdge rad="635000"/>
          </a:effectLst>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457200" y="1447800"/>
            <a:ext cx="8229600" cy="4325112"/>
          </a:xfrm>
        </p:spPr>
        <p:txBody>
          <a:bodyPr>
            <a:normAutofit/>
          </a:bodyPr>
          <a:lstStyle/>
          <a:p>
            <a:pPr marL="109728" indent="0" algn="just" rtl="1">
              <a:buNone/>
            </a:pPr>
            <a:r>
              <a:rPr lang="ar-SA" sz="3200" dirty="0">
                <a:latin typeface="Adobe Arabic" pitchFamily="18" charset="-78"/>
                <a:cs typeface="Adobe Arabic" pitchFamily="18" charset="-78"/>
              </a:rPr>
              <a:t>من ناحية أخرى وفيما يتعلق بالمرأة تحديدا مع تزايد الإهتمام بالموضة والأزياء، تزايدت الضغوط النفسية للمحاولة على المحافظة على الجمال والوزن الرشيق</a:t>
            </a:r>
            <a:r>
              <a:rPr lang="ar-JO" sz="3200" dirty="0">
                <a:latin typeface="Adobe Arabic" pitchFamily="18" charset="-78"/>
                <a:cs typeface="Adobe Arabic" pitchFamily="18" charset="-78"/>
              </a:rPr>
              <a:t>،</a:t>
            </a:r>
            <a:r>
              <a:rPr lang="ar-SA" sz="3200" dirty="0">
                <a:latin typeface="Adobe Arabic" pitchFamily="18" charset="-78"/>
                <a:cs typeface="Adobe Arabic" pitchFamily="18" charset="-78"/>
              </a:rPr>
              <a:t> بالتالي أصبح</a:t>
            </a:r>
            <a:r>
              <a:rPr lang="ar-JO" sz="3200" dirty="0">
                <a:latin typeface="Adobe Arabic" pitchFamily="18" charset="-78"/>
                <a:cs typeface="Adobe Arabic" pitchFamily="18" charset="-78"/>
              </a:rPr>
              <a:t> البعض</a:t>
            </a:r>
            <a:r>
              <a:rPr lang="ar-SA" sz="3200" dirty="0">
                <a:latin typeface="Adobe Arabic" pitchFamily="18" charset="-78"/>
                <a:cs typeface="Adobe Arabic" pitchFamily="18" charset="-78"/>
              </a:rPr>
              <a:t> </a:t>
            </a:r>
            <a:r>
              <a:rPr lang="ar-JO" sz="3200" dirty="0">
                <a:latin typeface="Adobe Arabic" pitchFamily="18" charset="-78"/>
                <a:cs typeface="Adobe Arabic" pitchFamily="18" charset="-78"/>
              </a:rPr>
              <a:t>يعانون من </a:t>
            </a:r>
            <a:r>
              <a:rPr lang="ar-SA" sz="3200" dirty="0">
                <a:latin typeface="Adobe Arabic" pitchFamily="18" charset="-78"/>
                <a:cs typeface="Adobe Arabic" pitchFamily="18" charset="-78"/>
              </a:rPr>
              <a:t>بعض من الاضطرابات النفسية ومنها اضطرابات الأكل والتي تؤدي إلى الشراهة وفقدان الشهية العصبي. </a:t>
            </a:r>
            <a:endParaRPr lang="en-US" sz="3200" dirty="0">
              <a:latin typeface="Adobe Arabic" pitchFamily="18" charset="-78"/>
              <a:cs typeface="Adobe Arabic" pitchFamily="18" charset="-78"/>
            </a:endParaRPr>
          </a:p>
          <a:p>
            <a:pPr marL="109728" indent="0" algn="just" rtl="1">
              <a:buNone/>
            </a:pPr>
            <a:endParaRPr lang="en-US" sz="3200" dirty="0"/>
          </a:p>
        </p:txBody>
      </p:sp>
    </p:spTree>
    <p:extLst>
      <p:ext uri="{BB962C8B-B14F-4D97-AF65-F5344CB8AC3E}">
        <p14:creationId xmlns:p14="http://schemas.microsoft.com/office/powerpoint/2010/main" val="2184544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ar-SA" sz="4400" b="1" dirty="0">
                <a:effectLst>
                  <a:outerShdw blurRad="38100" dist="38100" dir="2700000" algn="tl">
                    <a:srgbClr val="000000">
                      <a:alpha val="43137"/>
                    </a:srgbClr>
                  </a:outerShdw>
                </a:effectLst>
                <a:latin typeface="Adobe Arabic" pitchFamily="18" charset="-78"/>
                <a:cs typeface="Adobe Arabic" pitchFamily="18" charset="-78"/>
              </a:rPr>
              <a:t>ماهي السمنة ؟</a:t>
            </a:r>
            <a:br>
              <a:rPr lang="en-US" sz="4400" b="1" dirty="0">
                <a:effectLst>
                  <a:outerShdw blurRad="38100" dist="38100" dir="2700000" algn="tl">
                    <a:srgbClr val="000000">
                      <a:alpha val="43137"/>
                    </a:srgbClr>
                  </a:outerShdw>
                </a:effectLst>
                <a:latin typeface="Adobe Arabic" pitchFamily="18" charset="-78"/>
                <a:cs typeface="Adobe Arabic" pitchFamily="18" charset="-78"/>
              </a:rPr>
            </a:br>
            <a:endParaRPr lang="en-US" sz="4400" b="1" dirty="0">
              <a:effectLst>
                <a:outerShdw blurRad="38100" dist="38100" dir="2700000" algn="tl">
                  <a:srgbClr val="000000">
                    <a:alpha val="43137"/>
                  </a:srgbClr>
                </a:outerShdw>
              </a:effectLst>
              <a:latin typeface="Adobe Arabic" pitchFamily="18" charset="-78"/>
              <a:cs typeface="Adobe Arabic" pitchFamily="18" charset="-78"/>
            </a:endParaRPr>
          </a:p>
        </p:txBody>
      </p:sp>
      <p:sp>
        <p:nvSpPr>
          <p:cNvPr id="3" name="Content Placeholder 2"/>
          <p:cNvSpPr>
            <a:spLocks noGrp="1"/>
          </p:cNvSpPr>
          <p:nvPr>
            <p:ph idx="1"/>
          </p:nvPr>
        </p:nvSpPr>
        <p:spPr>
          <a:xfrm>
            <a:off x="457200" y="1981200"/>
            <a:ext cx="8229600" cy="4325112"/>
          </a:xfrm>
        </p:spPr>
        <p:txBody>
          <a:bodyPr/>
          <a:lstStyle/>
          <a:p>
            <a:pPr marL="109728" indent="0" algn="just" rtl="1">
              <a:buNone/>
            </a:pPr>
            <a:r>
              <a:rPr lang="ar-SA" sz="3200" dirty="0">
                <a:latin typeface="Adobe Arabic" pitchFamily="18" charset="-78"/>
                <a:cs typeface="Adobe Arabic" pitchFamily="18" charset="-78"/>
              </a:rPr>
              <a:t>بداية يمكننا تعريف السمنة أنها تراكم غير طبيعي</a:t>
            </a:r>
            <a:r>
              <a:rPr lang="en-US" sz="3200" dirty="0">
                <a:latin typeface="Adobe Arabic" pitchFamily="18" charset="-78"/>
                <a:cs typeface="Adobe Arabic" pitchFamily="18" charset="-78"/>
              </a:rPr>
              <a:t> </a:t>
            </a:r>
            <a:r>
              <a:rPr lang="ar-SA" sz="3200" dirty="0">
                <a:latin typeface="Adobe Arabic" pitchFamily="18" charset="-78"/>
                <a:cs typeface="Adobe Arabic" pitchFamily="18" charset="-78"/>
              </a:rPr>
              <a:t>للدهون والذي يلحق الضرر بصحة الفرد</a:t>
            </a:r>
            <a:r>
              <a:rPr lang="en-US" sz="3200" dirty="0">
                <a:latin typeface="Adobe Arabic" pitchFamily="18" charset="-78"/>
                <a:cs typeface="Adobe Arabic" pitchFamily="18" charset="-78"/>
              </a:rPr>
              <a:t>. </a:t>
            </a:r>
            <a:r>
              <a:rPr lang="ar-JO" sz="3200" dirty="0">
                <a:latin typeface="Adobe Arabic" pitchFamily="18" charset="-78"/>
                <a:cs typeface="Adobe Arabic" pitchFamily="18" charset="-78"/>
              </a:rPr>
              <a:t> ويعد ا</a:t>
            </a:r>
            <a:r>
              <a:rPr lang="ar-SA" sz="3200" dirty="0">
                <a:latin typeface="Adobe Arabic" pitchFamily="18" charset="-78"/>
                <a:cs typeface="Adobe Arabic" pitchFamily="18" charset="-78"/>
              </a:rPr>
              <a:t>لسبب الرئيسي لزيادة الوزن والسمنة: اختلال التوازن بين السعرات الحرارية التي تدخل الجسم والسعرات الحرارية التي يحرقها. ورغم أن للسمنة أسباب طبية متعددة، لكن لا يمكننا أن ننكر تأثير العوامل النفسية في حدوثها، حيث أن العديد من المتخصصين في علم النفس ينظرون إليها على أنها مشكلة نفسية، وأسبابها </a:t>
            </a:r>
            <a:r>
              <a:rPr lang="ar-JO" sz="3200" dirty="0">
                <a:latin typeface="Adobe Arabic" pitchFamily="18" charset="-78"/>
                <a:cs typeface="Adobe Arabic" pitchFamily="18" charset="-78"/>
              </a:rPr>
              <a:t>متعددة منها </a:t>
            </a:r>
            <a:r>
              <a:rPr lang="ar-SA" sz="3200" dirty="0">
                <a:latin typeface="Adobe Arabic" pitchFamily="18" charset="-78"/>
                <a:cs typeface="Adobe Arabic" pitchFamily="18" charset="-78"/>
              </a:rPr>
              <a:t>الإلكتئاب و اضطرابات الأكل</a:t>
            </a:r>
            <a:r>
              <a:rPr lang="en-US" sz="3200" dirty="0">
                <a:latin typeface="Adobe Arabic" pitchFamily="18" charset="-78"/>
                <a:cs typeface="Adobe Arabic" pitchFamily="18" charset="-78"/>
              </a:rPr>
              <a:t>.</a:t>
            </a:r>
          </a:p>
          <a:p>
            <a:pPr algn="just" rtl="1"/>
            <a:endParaRPr lang="en-US" dirty="0"/>
          </a:p>
        </p:txBody>
      </p:sp>
    </p:spTree>
    <p:extLst>
      <p:ext uri="{BB962C8B-B14F-4D97-AF65-F5344CB8AC3E}">
        <p14:creationId xmlns:p14="http://schemas.microsoft.com/office/powerpoint/2010/main" val="1463066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ar-SA" sz="4400" b="1" dirty="0">
                <a:effectLst>
                  <a:outerShdw blurRad="38100" dist="38100" dir="2700000" algn="tl">
                    <a:srgbClr val="000000">
                      <a:alpha val="43137"/>
                    </a:srgbClr>
                  </a:outerShdw>
                </a:effectLst>
                <a:latin typeface="Adobe Arabic" pitchFamily="18" charset="-78"/>
                <a:cs typeface="Adobe Arabic" pitchFamily="18" charset="-78"/>
              </a:rPr>
              <a:t>السمنة والصحة النفسية</a:t>
            </a:r>
            <a:br>
              <a:rPr lang="en-US" sz="4400" b="1" dirty="0">
                <a:effectLst>
                  <a:outerShdw blurRad="38100" dist="38100" dir="2700000" algn="tl">
                    <a:srgbClr val="000000">
                      <a:alpha val="43137"/>
                    </a:srgbClr>
                  </a:outerShdw>
                </a:effectLst>
                <a:latin typeface="Adobe Arabic" pitchFamily="18" charset="-78"/>
                <a:cs typeface="Adobe Arabic" pitchFamily="18" charset="-78"/>
              </a:rPr>
            </a:br>
            <a:endParaRPr lang="en-US" sz="4400" b="1" dirty="0">
              <a:effectLst>
                <a:outerShdw blurRad="38100" dist="38100" dir="2700000" algn="tl">
                  <a:srgbClr val="000000">
                    <a:alpha val="43137"/>
                  </a:srgbClr>
                </a:outerShdw>
              </a:effectLst>
              <a:latin typeface="Adobe Arabic" pitchFamily="18" charset="-78"/>
              <a:cs typeface="Adobe Arabic" pitchFamily="18" charset="-78"/>
            </a:endParaRPr>
          </a:p>
        </p:txBody>
      </p:sp>
      <p:sp>
        <p:nvSpPr>
          <p:cNvPr id="3" name="Content Placeholder 2"/>
          <p:cNvSpPr>
            <a:spLocks noGrp="1"/>
          </p:cNvSpPr>
          <p:nvPr>
            <p:ph idx="1"/>
          </p:nvPr>
        </p:nvSpPr>
        <p:spPr>
          <a:xfrm>
            <a:off x="457200" y="1752600"/>
            <a:ext cx="8229600" cy="4325112"/>
          </a:xfrm>
        </p:spPr>
        <p:txBody>
          <a:bodyPr>
            <a:noAutofit/>
          </a:bodyPr>
          <a:lstStyle/>
          <a:p>
            <a:pPr marL="109728" indent="0" algn="just" rtl="1">
              <a:buNone/>
            </a:pPr>
            <a:r>
              <a:rPr lang="ar-SA" sz="3200" dirty="0">
                <a:latin typeface="Adobe Arabic" pitchFamily="18" charset="-78"/>
                <a:cs typeface="Adobe Arabic" pitchFamily="18" charset="-78"/>
              </a:rPr>
              <a:t>كثيرا من الد</a:t>
            </a:r>
            <a:r>
              <a:rPr lang="ar-JO" sz="3200" dirty="0">
                <a:latin typeface="Adobe Arabic" pitchFamily="18" charset="-78"/>
                <a:cs typeface="Adobe Arabic" pitchFamily="18" charset="-78"/>
              </a:rPr>
              <a:t>راسات </a:t>
            </a:r>
            <a:r>
              <a:rPr lang="ar-SA" sz="3200" dirty="0">
                <a:latin typeface="Adobe Arabic" pitchFamily="18" charset="-78"/>
                <a:cs typeface="Adobe Arabic" pitchFamily="18" charset="-78"/>
              </a:rPr>
              <a:t>وجدت صلة وثيقة بين السمنة المفرطة والكثير من الحالات النفسية ك</a:t>
            </a:r>
            <a:r>
              <a:rPr lang="ar-JO" sz="3200" dirty="0">
                <a:latin typeface="Adobe Arabic" pitchFamily="18" charset="-78"/>
                <a:cs typeface="Adobe Arabic" pitchFamily="18" charset="-78"/>
              </a:rPr>
              <a:t>الاضطراب المزاجي،</a:t>
            </a:r>
            <a:r>
              <a:rPr lang="ar-SA" sz="3200" dirty="0">
                <a:latin typeface="Adobe Arabic" pitchFamily="18" charset="-78"/>
                <a:cs typeface="Adobe Arabic" pitchFamily="18" charset="-78"/>
              </a:rPr>
              <a:t> القلق والكثير غيرها من الإضطرابات التي يصعب أحيانا تحديد أي منها ناتج عن الأخر، فالأشخاص الذين يعانون من السمنة المفرطة يعانون ممايلي:</a:t>
            </a:r>
            <a:endParaRPr lang="en-US" sz="3200" dirty="0">
              <a:latin typeface="Adobe Arabic" pitchFamily="18" charset="-78"/>
              <a:cs typeface="Adobe Arabic" pitchFamily="18" charset="-78"/>
            </a:endParaRPr>
          </a:p>
          <a:p>
            <a:pPr marL="109728" indent="0" algn="r" rtl="1">
              <a:buNone/>
            </a:pPr>
            <a:endParaRPr lang="en-US" sz="3200" dirty="0">
              <a:latin typeface="Adobe Arabic" pitchFamily="18" charset="-78"/>
              <a:cs typeface="Adobe Arabic" pitchFamily="18" charset="-78"/>
            </a:endParaRPr>
          </a:p>
          <a:p>
            <a:pPr lvl="0" algn="r" rtl="1"/>
            <a:r>
              <a:rPr lang="ar-SA" sz="3200" dirty="0">
                <a:latin typeface="Adobe Arabic" pitchFamily="18" charset="-78"/>
                <a:cs typeface="Adobe Arabic" pitchFamily="18" charset="-78"/>
              </a:rPr>
              <a:t>الخجل الإجتماعي:</a:t>
            </a:r>
            <a:endParaRPr lang="en-US" sz="3200" dirty="0">
              <a:latin typeface="Adobe Arabic" pitchFamily="18" charset="-78"/>
              <a:cs typeface="Adobe Arabic" pitchFamily="18" charset="-78"/>
            </a:endParaRPr>
          </a:p>
          <a:p>
            <a:pPr marL="109728" indent="0" algn="just" rtl="1">
              <a:buNone/>
            </a:pPr>
            <a:r>
              <a:rPr lang="ar-SA" sz="3200" dirty="0">
                <a:latin typeface="Adobe Arabic" pitchFamily="18" charset="-78"/>
                <a:cs typeface="Adobe Arabic" pitchFamily="18" charset="-78"/>
              </a:rPr>
              <a:t>الفرد الذي يعاني من السمنة يتعرض لل</a:t>
            </a:r>
            <a:r>
              <a:rPr lang="ar-JO" sz="3200" dirty="0">
                <a:latin typeface="Adobe Arabic" pitchFamily="18" charset="-78"/>
                <a:cs typeface="Adobe Arabic" pitchFamily="18" charset="-78"/>
              </a:rPr>
              <a:t>إ</a:t>
            </a:r>
            <a:r>
              <a:rPr lang="ar-SA" sz="3200" dirty="0">
                <a:latin typeface="Adobe Arabic" pitchFamily="18" charset="-78"/>
                <a:cs typeface="Adobe Arabic" pitchFamily="18" charset="-78"/>
              </a:rPr>
              <a:t>نتقاد السلبي من الآخرين، على شكله، أفعاله وحركاته، </a:t>
            </a:r>
            <a:r>
              <a:rPr lang="ar-JO" sz="3200" dirty="0">
                <a:latin typeface="Adobe Arabic" pitchFamily="18" charset="-78"/>
                <a:cs typeface="Adobe Arabic" pitchFamily="18" charset="-78"/>
              </a:rPr>
              <a:t>كما أنه </a:t>
            </a:r>
            <a:r>
              <a:rPr lang="ar-SA" sz="3200" dirty="0">
                <a:latin typeface="Adobe Arabic" pitchFamily="18" charset="-78"/>
                <a:cs typeface="Adobe Arabic" pitchFamily="18" charset="-78"/>
              </a:rPr>
              <a:t>يحاول دائما إخفاء عيوب سمنته وجسمه، ويشعر بالحرج والخجل من الخروج أمام الآخرين وبناء علاقات معهم</a:t>
            </a:r>
            <a:r>
              <a:rPr lang="en-US" sz="3200" dirty="0">
                <a:latin typeface="Adobe Arabic" pitchFamily="18" charset="-78"/>
                <a:cs typeface="Adobe Arabic" pitchFamily="18" charset="-78"/>
              </a:rPr>
              <a:t>.</a:t>
            </a:r>
          </a:p>
        </p:txBody>
      </p:sp>
    </p:spTree>
    <p:extLst>
      <p:ext uri="{BB962C8B-B14F-4D97-AF65-F5344CB8AC3E}">
        <p14:creationId xmlns:p14="http://schemas.microsoft.com/office/powerpoint/2010/main" val="21462119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4876800"/>
          </a:xfrm>
        </p:spPr>
        <p:txBody>
          <a:bodyPr>
            <a:noAutofit/>
          </a:bodyPr>
          <a:lstStyle/>
          <a:p>
            <a:pPr lvl="0" algn="r" rtl="1"/>
            <a:r>
              <a:rPr lang="ar-SA" sz="3200" b="1" dirty="0">
                <a:latin typeface="Adobe Arabic" pitchFamily="18" charset="-78"/>
                <a:cs typeface="Adobe Arabic" pitchFamily="18" charset="-78"/>
              </a:rPr>
              <a:t>القلق والخوف</a:t>
            </a:r>
            <a:endParaRPr lang="en-US" sz="3200" b="1" dirty="0">
              <a:latin typeface="Adobe Arabic" pitchFamily="18" charset="-78"/>
              <a:cs typeface="Adobe Arabic" pitchFamily="18" charset="-78"/>
            </a:endParaRPr>
          </a:p>
          <a:p>
            <a:pPr marL="109728" lvl="0" indent="0" algn="just" rtl="1">
              <a:buNone/>
            </a:pPr>
            <a:r>
              <a:rPr lang="ar-SA" sz="3200" dirty="0">
                <a:latin typeface="Adobe Arabic" pitchFamily="18" charset="-78"/>
                <a:cs typeface="Adobe Arabic" pitchFamily="18" charset="-78"/>
              </a:rPr>
              <a:t>يعاني الفرد السمين من الإحساس </a:t>
            </a:r>
            <a:r>
              <a:rPr lang="ar-JO" sz="3200" dirty="0">
                <a:latin typeface="Adobe Arabic" pitchFamily="18" charset="-78"/>
                <a:cs typeface="Adobe Arabic" pitchFamily="18" charset="-78"/>
              </a:rPr>
              <a:t>الدائم </a:t>
            </a:r>
            <a:r>
              <a:rPr lang="ar-SA" sz="3200" dirty="0">
                <a:latin typeface="Adobe Arabic" pitchFamily="18" charset="-78"/>
                <a:cs typeface="Adobe Arabic" pitchFamily="18" charset="-78"/>
              </a:rPr>
              <a:t>بالخطر  ويكون في حالة من التأهب للدفاع عن نفسه من محيطه في كل ثانية، لذلك يحاول عدم إظهار هذا الشعور، من خلال التظاهر </a:t>
            </a:r>
            <a:r>
              <a:rPr lang="ar-JO" sz="3200" dirty="0">
                <a:latin typeface="Adobe Arabic" pitchFamily="18" charset="-78"/>
                <a:cs typeface="Adobe Arabic" pitchFamily="18" charset="-78"/>
              </a:rPr>
              <a:t>بالامبالاة </a:t>
            </a:r>
            <a:r>
              <a:rPr lang="ar-SA" sz="3200" dirty="0">
                <a:latin typeface="Adobe Arabic" pitchFamily="18" charset="-78"/>
                <a:cs typeface="Adobe Arabic" pitchFamily="18" charset="-78"/>
              </a:rPr>
              <a:t>والمزاح وروح الفكاهة</a:t>
            </a:r>
            <a:r>
              <a:rPr lang="en-US" sz="3200" dirty="0">
                <a:latin typeface="Adobe Arabic" pitchFamily="18" charset="-78"/>
                <a:cs typeface="Adobe Arabic" pitchFamily="18" charset="-78"/>
              </a:rPr>
              <a:t>.</a:t>
            </a:r>
          </a:p>
          <a:p>
            <a:pPr algn="r" rtl="1"/>
            <a:endParaRPr lang="en-US" sz="3200" dirty="0">
              <a:latin typeface="Adobe Arabic" pitchFamily="18" charset="-78"/>
              <a:cs typeface="Adobe Arabic" pitchFamily="18" charset="-78"/>
            </a:endParaRPr>
          </a:p>
          <a:p>
            <a:pPr lvl="0" algn="r" rtl="1"/>
            <a:r>
              <a:rPr lang="ar-SA" sz="3200" b="1" dirty="0">
                <a:latin typeface="Adobe Arabic" pitchFamily="18" charset="-78"/>
                <a:cs typeface="Adobe Arabic" pitchFamily="18" charset="-78"/>
              </a:rPr>
              <a:t> الشعور بالعجز</a:t>
            </a:r>
            <a:endParaRPr lang="en-US" sz="3200" b="1" dirty="0">
              <a:latin typeface="Adobe Arabic" pitchFamily="18" charset="-78"/>
              <a:cs typeface="Adobe Arabic" pitchFamily="18" charset="-78"/>
            </a:endParaRPr>
          </a:p>
          <a:p>
            <a:pPr marL="109728" indent="0" algn="just" rtl="1">
              <a:buNone/>
            </a:pPr>
            <a:r>
              <a:rPr lang="ar-SA" sz="3200" dirty="0">
                <a:latin typeface="Adobe Arabic" pitchFamily="18" charset="-78"/>
                <a:cs typeface="Adobe Arabic" pitchFamily="18" charset="-78"/>
              </a:rPr>
              <a:t>بسبب شعور الفرد المصاب بعجزه عن</a:t>
            </a:r>
            <a:r>
              <a:rPr lang="en-US" sz="3200" dirty="0">
                <a:latin typeface="Adobe Arabic" pitchFamily="18" charset="-78"/>
                <a:cs typeface="Adobe Arabic" pitchFamily="18" charset="-78"/>
              </a:rPr>
              <a:t> </a:t>
            </a:r>
            <a:r>
              <a:rPr lang="ar-JO" sz="3200" dirty="0">
                <a:latin typeface="Adobe Arabic" pitchFamily="18" charset="-78"/>
                <a:cs typeface="Adobe Arabic" pitchFamily="18" charset="-78"/>
              </a:rPr>
              <a:t> السيطرة </a:t>
            </a:r>
            <a:r>
              <a:rPr lang="en-US" sz="3200" dirty="0">
                <a:latin typeface="Adobe Arabic" pitchFamily="18" charset="-78"/>
                <a:cs typeface="Adobe Arabic" pitchFamily="18" charset="-78"/>
              </a:rPr>
              <a:t> </a:t>
            </a:r>
            <a:r>
              <a:rPr lang="ar-SA" sz="3200" dirty="0">
                <a:latin typeface="Adobe Arabic" pitchFamily="18" charset="-78"/>
                <a:cs typeface="Adobe Arabic" pitchFamily="18" charset="-78"/>
              </a:rPr>
              <a:t>على وزنه، فهو دائماً يشعر بالعجز عن</a:t>
            </a:r>
            <a:r>
              <a:rPr lang="ar-JO" sz="3200" dirty="0">
                <a:latin typeface="Adobe Arabic" pitchFamily="18" charset="-78"/>
                <a:cs typeface="Adobe Arabic" pitchFamily="18" charset="-78"/>
              </a:rPr>
              <a:t>دما يتعلق الامر ب</a:t>
            </a:r>
            <a:r>
              <a:rPr lang="ar-SA" sz="3200" dirty="0">
                <a:latin typeface="Adobe Arabic" pitchFamily="18" charset="-78"/>
                <a:cs typeface="Adobe Arabic" pitchFamily="18" charset="-78"/>
              </a:rPr>
              <a:t>التحكم </a:t>
            </a:r>
            <a:r>
              <a:rPr lang="ar-JO" sz="3200" dirty="0">
                <a:latin typeface="Adobe Arabic" pitchFamily="18" charset="-78"/>
                <a:cs typeface="Adobe Arabic" pitchFamily="18" charset="-78"/>
              </a:rPr>
              <a:t>ب</a:t>
            </a:r>
            <a:r>
              <a:rPr lang="ar-SA" sz="3200" dirty="0">
                <a:latin typeface="Adobe Arabic" pitchFamily="18" charset="-78"/>
                <a:cs typeface="Adobe Arabic" pitchFamily="18" charset="-78"/>
              </a:rPr>
              <a:t>شهوة الأكل، وتكون لديه حالة مستمرة </a:t>
            </a:r>
            <a:r>
              <a:rPr lang="ar-JO" sz="3200" dirty="0">
                <a:latin typeface="Adobe Arabic" pitchFamily="18" charset="-78"/>
                <a:cs typeface="Adobe Arabic" pitchFamily="18" charset="-78"/>
              </a:rPr>
              <a:t>من </a:t>
            </a:r>
            <a:r>
              <a:rPr lang="ar-SA" sz="3200" dirty="0">
                <a:latin typeface="Adobe Arabic" pitchFamily="18" charset="-78"/>
                <a:cs typeface="Adobe Arabic" pitchFamily="18" charset="-78"/>
              </a:rPr>
              <a:t>الأكل المتواصل، وفي بعض الأحيان قد يصل إلى مستوى السلوك الغير القابل للضبط</a:t>
            </a:r>
            <a:r>
              <a:rPr lang="en-US" sz="3200" dirty="0">
                <a:latin typeface="Adobe Arabic" pitchFamily="18" charset="-78"/>
                <a:cs typeface="Adobe Arabic" pitchFamily="18" charset="-78"/>
              </a:rPr>
              <a:t>.</a:t>
            </a:r>
          </a:p>
        </p:txBody>
      </p:sp>
    </p:spTree>
    <p:extLst>
      <p:ext uri="{BB962C8B-B14F-4D97-AF65-F5344CB8AC3E}">
        <p14:creationId xmlns:p14="http://schemas.microsoft.com/office/powerpoint/2010/main" val="3050275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4325112"/>
          </a:xfrm>
        </p:spPr>
        <p:txBody>
          <a:bodyPr>
            <a:normAutofit/>
          </a:bodyPr>
          <a:lstStyle/>
          <a:p>
            <a:pPr lvl="0" algn="just" rtl="1"/>
            <a:r>
              <a:rPr lang="ar-SA" sz="3600" b="1" dirty="0">
                <a:latin typeface="Adobe Arabic" pitchFamily="18" charset="-78"/>
                <a:cs typeface="Adobe Arabic" pitchFamily="18" charset="-78"/>
              </a:rPr>
              <a:t>الإكتئاب</a:t>
            </a:r>
            <a:endParaRPr lang="en-US" sz="3600" b="1" dirty="0">
              <a:latin typeface="Adobe Arabic" pitchFamily="18" charset="-78"/>
              <a:cs typeface="Adobe Arabic" pitchFamily="18" charset="-78"/>
            </a:endParaRPr>
          </a:p>
          <a:p>
            <a:pPr marL="109728" lvl="0" indent="0" algn="just" rtl="1">
              <a:buNone/>
            </a:pPr>
            <a:r>
              <a:rPr lang="ar-SA" sz="3200" dirty="0">
                <a:latin typeface="Adobe Arabic" pitchFamily="18" charset="-78"/>
                <a:cs typeface="Adobe Arabic" pitchFamily="18" charset="-78"/>
              </a:rPr>
              <a:t>الضغوط اليومية أحد الأسباب الرئيسية للإكتئاب</a:t>
            </a:r>
            <a:r>
              <a:rPr lang="ar-JO" sz="3200" dirty="0">
                <a:latin typeface="Adobe Arabic" pitchFamily="18" charset="-78"/>
                <a:cs typeface="Adobe Arabic" pitchFamily="18" charset="-78"/>
              </a:rPr>
              <a:t>، حيث أن </a:t>
            </a:r>
            <a:r>
              <a:rPr lang="ar-SA" sz="3200" dirty="0">
                <a:latin typeface="Adobe Arabic" pitchFamily="18" charset="-78"/>
                <a:cs typeface="Adobe Arabic" pitchFamily="18" charset="-78"/>
              </a:rPr>
              <a:t>الأشخاص الذين يعانون من الوزن الزائد يجدون صعوبة بالإهتمام بأنفسهم والتقيد بنظام رياضي ويكثرون من تناول </a:t>
            </a:r>
            <a:r>
              <a:rPr lang="ar-JO" sz="3200" dirty="0">
                <a:latin typeface="Adobe Arabic" pitchFamily="18" charset="-78"/>
                <a:cs typeface="Adobe Arabic" pitchFamily="18" charset="-78"/>
              </a:rPr>
              <a:t>الأطعمة </a:t>
            </a:r>
            <a:r>
              <a:rPr lang="ar-SA" sz="3200" dirty="0">
                <a:latin typeface="Adobe Arabic" pitchFamily="18" charset="-78"/>
                <a:cs typeface="Adobe Arabic" pitchFamily="18" charset="-78"/>
              </a:rPr>
              <a:t>غير الصحي</a:t>
            </a:r>
            <a:r>
              <a:rPr lang="ar-JO" sz="3200" dirty="0">
                <a:latin typeface="Adobe Arabic" pitchFamily="18" charset="-78"/>
                <a:cs typeface="Adobe Arabic" pitchFamily="18" charset="-78"/>
              </a:rPr>
              <a:t>ة بالإضافة إلى </a:t>
            </a:r>
            <a:r>
              <a:rPr lang="ar-SA" sz="3200" dirty="0">
                <a:latin typeface="Adobe Arabic" pitchFamily="18" charset="-78"/>
                <a:cs typeface="Adobe Arabic" pitchFamily="18" charset="-78"/>
              </a:rPr>
              <a:t>الأفكار السلبية وبالتالي لا يتمكنون من التعامل </a:t>
            </a:r>
            <a:r>
              <a:rPr lang="ar-JO" sz="3200" dirty="0">
                <a:latin typeface="Adobe Arabic" pitchFamily="18" charset="-78"/>
                <a:cs typeface="Adobe Arabic" pitchFamily="18" charset="-78"/>
              </a:rPr>
              <a:t>مع محيطهم </a:t>
            </a:r>
            <a:r>
              <a:rPr lang="ar-SA" sz="3200" dirty="0">
                <a:latin typeface="Adobe Arabic" pitchFamily="18" charset="-78"/>
                <a:cs typeface="Adobe Arabic" pitchFamily="18" charset="-78"/>
              </a:rPr>
              <a:t>أوالتعايش معه</a:t>
            </a:r>
            <a:r>
              <a:rPr lang="en-US" sz="3200" dirty="0">
                <a:latin typeface="Adobe Arabic" pitchFamily="18" charset="-78"/>
                <a:cs typeface="Adobe Arabic" pitchFamily="18" charset="-78"/>
              </a:rPr>
              <a:t>.</a:t>
            </a:r>
          </a:p>
          <a:p>
            <a:pPr marL="109728" indent="0" algn="just" rtl="1">
              <a:buNone/>
            </a:pPr>
            <a:endParaRPr lang="en-US" sz="3200" dirty="0">
              <a:latin typeface="Adobe Arabic" pitchFamily="18" charset="-78"/>
              <a:cs typeface="Adobe Arabic" pitchFamily="18" charset="-78"/>
            </a:endParaRPr>
          </a:p>
          <a:p>
            <a:pPr marL="109728" indent="0" algn="just" rtl="1">
              <a:buNone/>
            </a:pPr>
            <a:r>
              <a:rPr lang="ar-JO" sz="3200" dirty="0">
                <a:latin typeface="Adobe Arabic" pitchFamily="18" charset="-78"/>
                <a:cs typeface="Adobe Arabic" pitchFamily="18" charset="-78"/>
              </a:rPr>
              <a:t>من ناحية أخرى، وحسب الدراسات تبين إ</a:t>
            </a:r>
            <a:r>
              <a:rPr lang="ar-SA" sz="3200" dirty="0">
                <a:latin typeface="Adobe Arabic" pitchFamily="18" charset="-78"/>
                <a:cs typeface="Adobe Arabic" pitchFamily="18" charset="-78"/>
              </a:rPr>
              <a:t>ن الأشخاص المصابين بالسمنة المفرطة يعانون من ا</a:t>
            </a:r>
            <a:r>
              <a:rPr lang="ar-JO" sz="3200" dirty="0">
                <a:latin typeface="Adobe Arabic" pitchFamily="18" charset="-78"/>
                <a:cs typeface="Adobe Arabic" pitchFamily="18" charset="-78"/>
              </a:rPr>
              <a:t>لإ</a:t>
            </a:r>
            <a:r>
              <a:rPr lang="ar-SA" sz="3200" dirty="0">
                <a:latin typeface="Adobe Arabic" pitchFamily="18" charset="-78"/>
                <a:cs typeface="Adobe Arabic" pitchFamily="18" charset="-78"/>
              </a:rPr>
              <a:t>كتئاب </a:t>
            </a:r>
            <a:r>
              <a:rPr lang="ar-JO" sz="3200" dirty="0">
                <a:latin typeface="Adobe Arabic" pitchFamily="18" charset="-78"/>
                <a:cs typeface="Adobe Arabic" pitchFamily="18" charset="-78"/>
              </a:rPr>
              <a:t>ب</a:t>
            </a:r>
            <a:r>
              <a:rPr lang="ar-SA" sz="3200" dirty="0">
                <a:latin typeface="Adobe Arabic" pitchFamily="18" charset="-78"/>
                <a:cs typeface="Adobe Arabic" pitchFamily="18" charset="-78"/>
              </a:rPr>
              <a:t>ث</a:t>
            </a:r>
            <a:r>
              <a:rPr lang="ar-JO" sz="3200" dirty="0">
                <a:latin typeface="Adobe Arabic" pitchFamily="18" charset="-78"/>
                <a:cs typeface="Adobe Arabic" pitchFamily="18" charset="-78"/>
              </a:rPr>
              <a:t>لا</a:t>
            </a:r>
            <a:r>
              <a:rPr lang="ar-SA" sz="3200" dirty="0">
                <a:latin typeface="Adobe Arabic" pitchFamily="18" charset="-78"/>
                <a:cs typeface="Adobe Arabic" pitchFamily="18" charset="-78"/>
              </a:rPr>
              <a:t>ثة أضعاف </a:t>
            </a:r>
            <a:r>
              <a:rPr lang="ar-JO" sz="3200" dirty="0">
                <a:latin typeface="Adobe Arabic" pitchFamily="18" charset="-78"/>
                <a:cs typeface="Adobe Arabic" pitchFamily="18" charset="-78"/>
              </a:rPr>
              <a:t>عن </a:t>
            </a:r>
            <a:r>
              <a:rPr lang="ar-SA" sz="3200" dirty="0">
                <a:latin typeface="Adobe Arabic" pitchFamily="18" charset="-78"/>
                <a:cs typeface="Adobe Arabic" pitchFamily="18" charset="-78"/>
              </a:rPr>
              <a:t>ذوي الوزن الطبيعي</a:t>
            </a:r>
            <a:r>
              <a:rPr lang="ar-JO" sz="3200" dirty="0">
                <a:latin typeface="Adobe Arabic" pitchFamily="18" charset="-78"/>
                <a:cs typeface="Adobe Arabic" pitchFamily="18" charset="-78"/>
              </a:rPr>
              <a:t>.</a:t>
            </a:r>
            <a:endParaRPr lang="en-US" sz="3200" dirty="0">
              <a:latin typeface="Adobe Arabic" pitchFamily="18" charset="-78"/>
              <a:cs typeface="Adobe Arabic" pitchFamily="18" charset="-78"/>
            </a:endParaRPr>
          </a:p>
          <a:p>
            <a:pPr algn="just"/>
            <a:endParaRPr lang="en-US" sz="3200" dirty="0">
              <a:latin typeface="Adobe Arabic" pitchFamily="18" charset="-78"/>
              <a:cs typeface="Adobe Arabic" pitchFamily="18" charset="-78"/>
            </a:endParaRPr>
          </a:p>
        </p:txBody>
      </p:sp>
    </p:spTree>
    <p:extLst>
      <p:ext uri="{BB962C8B-B14F-4D97-AF65-F5344CB8AC3E}">
        <p14:creationId xmlns:p14="http://schemas.microsoft.com/office/powerpoint/2010/main" val="329414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85088"/>
            <a:ext cx="8229600" cy="4325112"/>
          </a:xfrm>
        </p:spPr>
        <p:txBody>
          <a:bodyPr>
            <a:noAutofit/>
          </a:bodyPr>
          <a:lstStyle/>
          <a:p>
            <a:pPr lvl="0" algn="r" rtl="1" fontAlgn="base"/>
            <a:r>
              <a:rPr lang="ar-SA" sz="3100" b="1" dirty="0">
                <a:latin typeface="Adobe Arabic" pitchFamily="18" charset="-78"/>
                <a:cs typeface="Adobe Arabic" pitchFamily="18" charset="-78"/>
              </a:rPr>
              <a:t>قلة الثقة بالنفس </a:t>
            </a:r>
            <a:endParaRPr lang="en-US" sz="3100" b="1" dirty="0">
              <a:latin typeface="Adobe Arabic" pitchFamily="18" charset="-78"/>
              <a:cs typeface="Adobe Arabic" pitchFamily="18" charset="-78"/>
            </a:endParaRPr>
          </a:p>
          <a:p>
            <a:pPr marL="109728" indent="0" algn="just" rtl="1" fontAlgn="base">
              <a:buNone/>
            </a:pPr>
            <a:r>
              <a:rPr lang="ar-SA" sz="3100" dirty="0">
                <a:latin typeface="Adobe Arabic" pitchFamily="18" charset="-78"/>
                <a:cs typeface="Adobe Arabic" pitchFamily="18" charset="-78"/>
              </a:rPr>
              <a:t>دائما ما يعاني الأشخاص الذين يعانون من السمنة المفرطة أو الوزن الزائد من تدني الثقة بالنفس ومقارنة أنفسهم بالآخرين</a:t>
            </a:r>
            <a:r>
              <a:rPr lang="ar-JO" sz="3100" dirty="0">
                <a:latin typeface="Adobe Arabic" pitchFamily="18" charset="-78"/>
                <a:cs typeface="Adobe Arabic" pitchFamily="18" charset="-78"/>
              </a:rPr>
              <a:t> بشكل مستمر</a:t>
            </a:r>
            <a:r>
              <a:rPr lang="ar-SA" sz="3100" dirty="0">
                <a:latin typeface="Adobe Arabic" pitchFamily="18" charset="-78"/>
                <a:cs typeface="Adobe Arabic" pitchFamily="18" charset="-78"/>
              </a:rPr>
              <a:t>، مما يؤدي إلى نقص ثقته</a:t>
            </a:r>
            <a:r>
              <a:rPr lang="ar-JO" sz="3100" dirty="0">
                <a:latin typeface="Adobe Arabic" pitchFamily="18" charset="-78"/>
                <a:cs typeface="Adobe Arabic" pitchFamily="18" charset="-78"/>
              </a:rPr>
              <a:t>م</a:t>
            </a:r>
            <a:r>
              <a:rPr lang="ar-SA" sz="3100" dirty="0">
                <a:latin typeface="Adobe Arabic" pitchFamily="18" charset="-78"/>
                <a:cs typeface="Adobe Arabic" pitchFamily="18" charset="-78"/>
              </a:rPr>
              <a:t> بذاته</a:t>
            </a:r>
            <a:r>
              <a:rPr lang="ar-JO" sz="3100" dirty="0">
                <a:latin typeface="Adobe Arabic" pitchFamily="18" charset="-78"/>
                <a:cs typeface="Adobe Arabic" pitchFamily="18" charset="-78"/>
              </a:rPr>
              <a:t>م</a:t>
            </a:r>
            <a:r>
              <a:rPr lang="ar-SA" sz="3100" dirty="0">
                <a:latin typeface="Adobe Arabic" pitchFamily="18" charset="-78"/>
                <a:cs typeface="Adobe Arabic" pitchFamily="18" charset="-78"/>
              </a:rPr>
              <a:t> وبالمظهر الخارجي والشعور بعدم</a:t>
            </a:r>
            <a:r>
              <a:rPr lang="en-US" sz="3100" dirty="0">
                <a:latin typeface="Adobe Arabic" pitchFamily="18" charset="-78"/>
                <a:cs typeface="Adobe Arabic" pitchFamily="18" charset="-78"/>
              </a:rPr>
              <a:t>  </a:t>
            </a:r>
            <a:r>
              <a:rPr lang="ar-SA" sz="3100" dirty="0">
                <a:latin typeface="Adobe Arabic" pitchFamily="18" charset="-78"/>
                <a:cs typeface="Adobe Arabic" pitchFamily="18" charset="-78"/>
              </a:rPr>
              <a:t>والاهتمام والحرج من مظهره</a:t>
            </a:r>
            <a:r>
              <a:rPr lang="ar-JO" sz="3100" dirty="0">
                <a:latin typeface="Adobe Arabic" pitchFamily="18" charset="-78"/>
                <a:cs typeface="Adobe Arabic" pitchFamily="18" charset="-78"/>
              </a:rPr>
              <a:t>م.</a:t>
            </a:r>
          </a:p>
          <a:p>
            <a:pPr marL="109728" indent="0" algn="r" rtl="1" fontAlgn="base">
              <a:buNone/>
            </a:pPr>
            <a:endParaRPr lang="ar-JO" sz="3100" dirty="0">
              <a:latin typeface="Adobe Arabic" pitchFamily="18" charset="-78"/>
              <a:cs typeface="Adobe Arabic" pitchFamily="18" charset="-78"/>
            </a:endParaRPr>
          </a:p>
          <a:p>
            <a:pPr algn="r" rtl="1" fontAlgn="base"/>
            <a:r>
              <a:rPr lang="ar-SA" sz="3100" b="1" dirty="0">
                <a:latin typeface="Adobe Arabic" pitchFamily="18" charset="-78"/>
                <a:cs typeface="Adobe Arabic" pitchFamily="18" charset="-78"/>
              </a:rPr>
              <a:t>ثقافة العيب المرتبطة بالسمنة</a:t>
            </a:r>
            <a:endParaRPr lang="en-US" sz="3100" b="1" dirty="0">
              <a:latin typeface="Adobe Arabic" pitchFamily="18" charset="-78"/>
              <a:cs typeface="Adobe Arabic" pitchFamily="18" charset="-78"/>
            </a:endParaRPr>
          </a:p>
          <a:p>
            <a:pPr marL="109728" indent="0" algn="just" rtl="1">
              <a:buNone/>
            </a:pPr>
            <a:r>
              <a:rPr lang="ar-SA" sz="3100" dirty="0">
                <a:latin typeface="Adobe Arabic" pitchFamily="18" charset="-78"/>
                <a:cs typeface="Adobe Arabic" pitchFamily="18" charset="-78"/>
              </a:rPr>
              <a:t>ينظر المجتمع لمرضى السمنة على أنهم غير مسؤولين، أو كسولين، أو عديمي الانضباط، </a:t>
            </a:r>
            <a:r>
              <a:rPr lang="ar-JO" sz="3100" dirty="0">
                <a:latin typeface="Adobe Arabic" pitchFamily="18" charset="-78"/>
                <a:cs typeface="Adobe Arabic" pitchFamily="18" charset="-78"/>
              </a:rPr>
              <a:t>مما </a:t>
            </a:r>
            <a:r>
              <a:rPr lang="ar-SA" sz="3100" dirty="0">
                <a:latin typeface="Adobe Arabic" pitchFamily="18" charset="-78"/>
                <a:cs typeface="Adobe Arabic" pitchFamily="18" charset="-78"/>
              </a:rPr>
              <a:t>قد يعرضهم للتنمر أو المعاملة بتمييز غير عادل، و</a:t>
            </a:r>
            <a:r>
              <a:rPr lang="ar-JO" sz="3100" dirty="0">
                <a:latin typeface="Adobe Arabic" pitchFamily="18" charset="-78"/>
                <a:cs typeface="Adobe Arabic" pitchFamily="18" charset="-78"/>
              </a:rPr>
              <a:t>ي</a:t>
            </a:r>
            <a:r>
              <a:rPr lang="ar-SA" sz="3100" dirty="0">
                <a:latin typeface="Adobe Arabic" pitchFamily="18" charset="-78"/>
                <a:cs typeface="Adobe Arabic" pitchFamily="18" charset="-78"/>
              </a:rPr>
              <a:t>زيد تأثير ثقافة العيب المرتبطة بالسمنة عند الأطفال والمراهقين، مما قد يقلل من ثقتهم بأنفسهم ويشعرهم بالاكتئاب.</a:t>
            </a:r>
            <a:endParaRPr lang="en-US" sz="3100" dirty="0">
              <a:latin typeface="Adobe Arabic" pitchFamily="18" charset="-78"/>
              <a:cs typeface="Adobe Arabic" pitchFamily="18" charset="-78"/>
            </a:endParaRPr>
          </a:p>
        </p:txBody>
      </p:sp>
    </p:spTree>
    <p:extLst>
      <p:ext uri="{BB962C8B-B14F-4D97-AF65-F5344CB8AC3E}">
        <p14:creationId xmlns:p14="http://schemas.microsoft.com/office/powerpoint/2010/main" val="3987801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066800"/>
          </a:xfrm>
        </p:spPr>
        <p:txBody>
          <a:bodyPr>
            <a:noAutofit/>
          </a:bodyPr>
          <a:lstStyle/>
          <a:p>
            <a:pPr algn="r"/>
            <a:r>
              <a:rPr lang="ar-SA" sz="4400" b="1" dirty="0">
                <a:effectLst>
                  <a:outerShdw blurRad="38100" dist="38100" dir="2700000" algn="tl">
                    <a:srgbClr val="000000">
                      <a:alpha val="43137"/>
                    </a:srgbClr>
                  </a:outerShdw>
                </a:effectLst>
                <a:latin typeface="Adobe Arabic" pitchFamily="18" charset="-78"/>
                <a:cs typeface="Adobe Arabic" pitchFamily="18" charset="-78"/>
              </a:rPr>
              <a:t>الإقتراحات والتوصيات </a:t>
            </a:r>
            <a:br>
              <a:rPr lang="en-US" sz="4400" b="1" dirty="0">
                <a:effectLst>
                  <a:outerShdw blurRad="38100" dist="38100" dir="2700000" algn="tl">
                    <a:srgbClr val="000000">
                      <a:alpha val="43137"/>
                    </a:srgbClr>
                  </a:outerShdw>
                </a:effectLst>
                <a:latin typeface="Adobe Arabic" pitchFamily="18" charset="-78"/>
                <a:cs typeface="Adobe Arabic" pitchFamily="18" charset="-78"/>
              </a:rPr>
            </a:br>
            <a:endParaRPr lang="en-US" sz="4400" b="1" dirty="0">
              <a:effectLst>
                <a:outerShdw blurRad="38100" dist="38100" dir="2700000" algn="tl">
                  <a:srgbClr val="000000">
                    <a:alpha val="43137"/>
                  </a:srgbClr>
                </a:outerShdw>
              </a:effectLst>
              <a:latin typeface="Adobe Arabic" pitchFamily="18" charset="-78"/>
              <a:cs typeface="Adobe Arabic" pitchFamily="18" charset="-78"/>
            </a:endParaRPr>
          </a:p>
        </p:txBody>
      </p:sp>
      <p:sp>
        <p:nvSpPr>
          <p:cNvPr id="3" name="Content Placeholder 2"/>
          <p:cNvSpPr>
            <a:spLocks noGrp="1"/>
          </p:cNvSpPr>
          <p:nvPr>
            <p:ph idx="1"/>
          </p:nvPr>
        </p:nvSpPr>
        <p:spPr>
          <a:xfrm>
            <a:off x="533400" y="1752600"/>
            <a:ext cx="8229600" cy="4325112"/>
          </a:xfrm>
        </p:spPr>
        <p:txBody>
          <a:bodyPr>
            <a:noAutofit/>
          </a:bodyPr>
          <a:lstStyle/>
          <a:p>
            <a:pPr lvl="0" algn="just" rtl="1"/>
            <a:r>
              <a:rPr lang="ar-SA" sz="3200" dirty="0">
                <a:latin typeface="Adobe Arabic" pitchFamily="18" charset="-78"/>
                <a:cs typeface="Adobe Arabic" pitchFamily="18" charset="-78"/>
              </a:rPr>
              <a:t>عدم وصف الشخص السمين بعبارات التجريح والإستهزاء التي تسيء لذاته و تزيد من حالته النفسية</a:t>
            </a:r>
            <a:r>
              <a:rPr lang="en-US" sz="3200" dirty="0">
                <a:latin typeface="Adobe Arabic" pitchFamily="18" charset="-78"/>
                <a:cs typeface="Adobe Arabic" pitchFamily="18" charset="-78"/>
              </a:rPr>
              <a:t>.</a:t>
            </a:r>
            <a:r>
              <a:rPr lang="ar-SA" sz="3200" dirty="0">
                <a:latin typeface="Adobe Arabic" pitchFamily="18" charset="-78"/>
                <a:cs typeface="Adobe Arabic" pitchFamily="18" charset="-78"/>
              </a:rPr>
              <a:t> </a:t>
            </a:r>
            <a:endParaRPr lang="en-US" sz="3200" dirty="0">
              <a:latin typeface="Adobe Arabic" pitchFamily="18" charset="-78"/>
              <a:cs typeface="Adobe Arabic" pitchFamily="18" charset="-78"/>
            </a:endParaRPr>
          </a:p>
          <a:p>
            <a:pPr lvl="0" algn="just" rtl="1"/>
            <a:r>
              <a:rPr lang="ar-SA" sz="3200" dirty="0">
                <a:latin typeface="Adobe Arabic" pitchFamily="18" charset="-78"/>
                <a:cs typeface="Adobe Arabic" pitchFamily="18" charset="-78"/>
              </a:rPr>
              <a:t>التشجيع على ممارسة الرياضة لكل الفئات العمرية لأنها علاج نفسي وجسدي</a:t>
            </a:r>
            <a:r>
              <a:rPr lang="en-US" sz="3200" dirty="0">
                <a:latin typeface="Adobe Arabic" pitchFamily="18" charset="-78"/>
                <a:cs typeface="Adobe Arabic" pitchFamily="18" charset="-78"/>
              </a:rPr>
              <a:t>.</a:t>
            </a:r>
          </a:p>
          <a:p>
            <a:pPr lvl="0" algn="just" rtl="1"/>
            <a:r>
              <a:rPr lang="ar-SA" sz="3200" dirty="0">
                <a:latin typeface="Adobe Arabic" pitchFamily="18" charset="-78"/>
                <a:cs typeface="Adobe Arabic" pitchFamily="18" charset="-78"/>
              </a:rPr>
              <a:t>الغذاء المتوازن والرياضة</a:t>
            </a:r>
            <a:r>
              <a:rPr lang="ar-JO" sz="3200" dirty="0">
                <a:latin typeface="Adobe Arabic" pitchFamily="18" charset="-78"/>
                <a:cs typeface="Adobe Arabic" pitchFamily="18" charset="-78"/>
              </a:rPr>
              <a:t> لابد أن يكون </a:t>
            </a:r>
            <a:r>
              <a:rPr lang="ar-SA" sz="3200" dirty="0">
                <a:latin typeface="Adobe Arabic" pitchFamily="18" charset="-78"/>
                <a:cs typeface="Adobe Arabic" pitchFamily="18" charset="-78"/>
              </a:rPr>
              <a:t>أسلوب حياة صحي</a:t>
            </a:r>
            <a:r>
              <a:rPr lang="ar-JO" sz="3200" dirty="0">
                <a:latin typeface="Adobe Arabic" pitchFamily="18" charset="-78"/>
                <a:cs typeface="Adobe Arabic" pitchFamily="18" charset="-78"/>
              </a:rPr>
              <a:t> </a:t>
            </a:r>
            <a:r>
              <a:rPr lang="ar-SA" sz="3200" dirty="0">
                <a:latin typeface="Adobe Arabic" pitchFamily="18" charset="-78"/>
                <a:cs typeface="Adobe Arabic" pitchFamily="18" charset="-78"/>
              </a:rPr>
              <a:t>منذ الطفولة وليس فقط </a:t>
            </a:r>
            <a:r>
              <a:rPr lang="ar-JO" sz="3200" dirty="0">
                <a:latin typeface="Adobe Arabic" pitchFamily="18" charset="-78"/>
                <a:cs typeface="Adobe Arabic" pitchFamily="18" charset="-78"/>
              </a:rPr>
              <a:t>في </a:t>
            </a:r>
            <a:r>
              <a:rPr lang="ar-SA" sz="3200" dirty="0">
                <a:latin typeface="Adobe Arabic" pitchFamily="18" charset="-78"/>
                <a:cs typeface="Adobe Arabic" pitchFamily="18" charset="-78"/>
              </a:rPr>
              <a:t>مرحلة معينة لتخفيض الوزن و الحصول على الرشاقة</a:t>
            </a:r>
            <a:r>
              <a:rPr lang="en-US" sz="3200" dirty="0">
                <a:latin typeface="Adobe Arabic" pitchFamily="18" charset="-78"/>
                <a:cs typeface="Adobe Arabic" pitchFamily="18" charset="-78"/>
              </a:rPr>
              <a:t>.</a:t>
            </a:r>
          </a:p>
          <a:p>
            <a:pPr lvl="0" algn="just" rtl="1"/>
            <a:r>
              <a:rPr lang="ar-SA" sz="3200" dirty="0">
                <a:latin typeface="Adobe Arabic" pitchFamily="18" charset="-78"/>
                <a:cs typeface="Adobe Arabic" pitchFamily="18" charset="-78"/>
              </a:rPr>
              <a:t>المساندة النفسية من طبيب مختص أو مرشد نفسي لتقديم المساندة النفسية المستمرة للتعامل مع السمنة والسيطرة عليها</a:t>
            </a:r>
            <a:r>
              <a:rPr lang="en-US" sz="3200" dirty="0">
                <a:latin typeface="Adobe Arabic" pitchFamily="18" charset="-78"/>
                <a:cs typeface="Adobe Arabic" pitchFamily="18" charset="-78"/>
              </a:rPr>
              <a:t>.</a:t>
            </a:r>
          </a:p>
          <a:p>
            <a:pPr marL="109728" lvl="0" indent="0" algn="just" rtl="1">
              <a:buNone/>
            </a:pPr>
            <a:endParaRPr lang="en-US" sz="3200" dirty="0">
              <a:latin typeface="Adobe Arabic" pitchFamily="18" charset="-78"/>
              <a:cs typeface="Adobe Arabic" pitchFamily="18" charset="-78"/>
            </a:endParaRPr>
          </a:p>
          <a:p>
            <a:pPr algn="just"/>
            <a:endParaRPr lang="en-US" sz="3200" dirty="0">
              <a:latin typeface="Adobe Arabic" pitchFamily="18" charset="-78"/>
              <a:cs typeface="Adobe Arabic" pitchFamily="18" charset="-78"/>
            </a:endParaRPr>
          </a:p>
        </p:txBody>
      </p:sp>
    </p:spTree>
    <p:extLst>
      <p:ext uri="{BB962C8B-B14F-4D97-AF65-F5344CB8AC3E}">
        <p14:creationId xmlns:p14="http://schemas.microsoft.com/office/powerpoint/2010/main" val="32224293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160</TotalTime>
  <Words>709</Words>
  <Application>Microsoft Office PowerPoint</Application>
  <PresentationFormat>On-screen Show (4:3)</PresentationFormat>
  <Paragraphs>46</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Adobe Arabic</vt:lpstr>
      <vt:lpstr>Arial</vt:lpstr>
      <vt:lpstr>Georgia</vt:lpstr>
      <vt:lpstr>Trebuchet MS</vt:lpstr>
      <vt:lpstr>Wingdings 2</vt:lpstr>
      <vt:lpstr>Urban</vt:lpstr>
      <vt:lpstr>السمنة – داء العصر </vt:lpstr>
      <vt:lpstr>PowerPoint Presentation</vt:lpstr>
      <vt:lpstr>PowerPoint Presentation</vt:lpstr>
      <vt:lpstr>ماهي السمنة ؟ </vt:lpstr>
      <vt:lpstr>السمنة والصحة النفسية </vt:lpstr>
      <vt:lpstr>PowerPoint Presentation</vt:lpstr>
      <vt:lpstr>PowerPoint Presentation</vt:lpstr>
      <vt:lpstr>PowerPoint Presentation</vt:lpstr>
      <vt:lpstr>الإقتراحات والتوصيات  </vt:lpstr>
      <vt:lpstr>PowerPoint Presentation</vt:lpstr>
      <vt:lpstr>المصادر  </vt:lpstr>
      <vt:lpstr>PowerPoint Presentation</vt:lpstr>
      <vt:lpstr>عمل الطالبة: تاشا المصري  الصف: الثامن (ح)</vt:lpstr>
    </vt:vector>
  </TitlesOfParts>
  <Company>DAR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السمنة المفرطة</dc:title>
  <dc:creator>Rania Mas'ad</dc:creator>
  <cp:lastModifiedBy>Tasha</cp:lastModifiedBy>
  <cp:revision>61</cp:revision>
  <dcterms:created xsi:type="dcterms:W3CDTF">2023-04-28T09:16:42Z</dcterms:created>
  <dcterms:modified xsi:type="dcterms:W3CDTF">2023-05-17T14:41:05Z</dcterms:modified>
</cp:coreProperties>
</file>