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74DD217-8023-4D60-B1A9-B654810766AD}"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262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069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212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81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222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4DD217-8023-4D60-B1A9-B654810766AD}"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156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4DD217-8023-4D60-B1A9-B654810766AD}"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980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4DD217-8023-4D60-B1A9-B654810766AD}"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103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4DD217-8023-4D60-B1A9-B654810766AD}" type="slidenum">
              <a:rPr lang="en-US" smtClean="0"/>
              <a:t>‹#›</a:t>
            </a:fld>
            <a:endParaRPr lang="en-US" dirty="0"/>
          </a:p>
        </p:txBody>
      </p:sp>
    </p:spTree>
    <p:extLst>
      <p:ext uri="{BB962C8B-B14F-4D97-AF65-F5344CB8AC3E}">
        <p14:creationId xmlns:p14="http://schemas.microsoft.com/office/powerpoint/2010/main" val="295960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4DD217-8023-4D60-B1A9-B654810766AD}"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2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0BD27AB-2C7D-49FF-B648-3ED50C0F1F44}" type="datetimeFigureOut">
              <a:rPr lang="en-US" smtClean="0"/>
              <a:t>5/17/2023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74DD217-8023-4D60-B1A9-B654810766AD}"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519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0BD27AB-2C7D-49FF-B648-3ED50C0F1F44}" type="datetimeFigureOut">
              <a:rPr lang="en-US" smtClean="0"/>
              <a:t>5/17/2023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74DD217-8023-4D60-B1A9-B654810766AD}"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32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nline.ecok.edu/articles/causes-of-water-pollu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80B4-C0BA-4125-B53B-54A1659976AA}"/>
              </a:ext>
            </a:extLst>
          </p:cNvPr>
          <p:cNvSpPr>
            <a:spLocks noGrp="1"/>
          </p:cNvSpPr>
          <p:nvPr>
            <p:ph type="ctrTitle"/>
          </p:nvPr>
        </p:nvSpPr>
        <p:spPr/>
        <p:txBody>
          <a:bodyPr/>
          <a:lstStyle/>
          <a:p>
            <a:r>
              <a:rPr lang="en-US" b="1" i="1" dirty="0">
                <a:latin typeface="Comic Sans MS" panose="030F0702030302020204" pitchFamily="66" charset="0"/>
              </a:rPr>
              <a:t>Water Crisis</a:t>
            </a:r>
          </a:p>
        </p:txBody>
      </p:sp>
      <p:sp>
        <p:nvSpPr>
          <p:cNvPr id="3" name="Subtitle 2">
            <a:extLst>
              <a:ext uri="{FF2B5EF4-FFF2-40B4-BE49-F238E27FC236}">
                <a16:creationId xmlns:a16="http://schemas.microsoft.com/office/drawing/2014/main" id="{D6FF9929-1D4A-4286-8ACE-114ACFBE5F0E}"/>
              </a:ext>
            </a:extLst>
          </p:cNvPr>
          <p:cNvSpPr>
            <a:spLocks noGrp="1"/>
          </p:cNvSpPr>
          <p:nvPr>
            <p:ph type="subTitle" idx="1"/>
          </p:nvPr>
        </p:nvSpPr>
        <p:spPr/>
        <p:txBody>
          <a:bodyPr/>
          <a:lstStyle/>
          <a:p>
            <a:r>
              <a:rPr lang="en-US" dirty="0">
                <a:latin typeface="Comic Sans MS" panose="030F0702030302020204" pitchFamily="66" charset="0"/>
              </a:rPr>
              <a:t>By: Natali Nijmeh, Tina Bqaeen, Carol Alamat and Yasmina Alam</a:t>
            </a:r>
          </a:p>
        </p:txBody>
      </p:sp>
    </p:spTree>
    <p:extLst>
      <p:ext uri="{BB962C8B-B14F-4D97-AF65-F5344CB8AC3E}">
        <p14:creationId xmlns:p14="http://schemas.microsoft.com/office/powerpoint/2010/main" val="81397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5B71-4121-4585-8690-E21533F0BBDA}"/>
              </a:ext>
            </a:extLst>
          </p:cNvPr>
          <p:cNvSpPr>
            <a:spLocks noGrp="1"/>
          </p:cNvSpPr>
          <p:nvPr>
            <p:ph type="title"/>
          </p:nvPr>
        </p:nvSpPr>
        <p:spPr>
          <a:xfrm>
            <a:off x="838200" y="813807"/>
            <a:ext cx="10515600" cy="1325563"/>
          </a:xfrm>
        </p:spPr>
        <p:txBody>
          <a:bodyPr>
            <a:normAutofit/>
          </a:bodyPr>
          <a:lstStyle/>
          <a:p>
            <a:r>
              <a:rPr lang="en-US" sz="3600" b="1" i="1" dirty="0">
                <a:latin typeface="Comic Sans MS" panose="030F0702030302020204" pitchFamily="66" charset="0"/>
              </a:rPr>
              <a:t>What is Water Crisis? </a:t>
            </a:r>
          </a:p>
        </p:txBody>
      </p:sp>
      <p:sp>
        <p:nvSpPr>
          <p:cNvPr id="3" name="Content Placeholder 2">
            <a:extLst>
              <a:ext uri="{FF2B5EF4-FFF2-40B4-BE49-F238E27FC236}">
                <a16:creationId xmlns:a16="http://schemas.microsoft.com/office/drawing/2014/main" id="{0BD27910-9281-42F2-B967-E065DEB2389F}"/>
              </a:ext>
            </a:extLst>
          </p:cNvPr>
          <p:cNvSpPr>
            <a:spLocks noGrp="1"/>
          </p:cNvSpPr>
          <p:nvPr>
            <p:ph idx="1"/>
          </p:nvPr>
        </p:nvSpPr>
        <p:spPr>
          <a:xfrm>
            <a:off x="1065890" y="1942648"/>
            <a:ext cx="10515600" cy="4351338"/>
          </a:xfrm>
        </p:spPr>
        <p:txBody>
          <a:bodyPr>
            <a:normAutofit/>
          </a:bodyPr>
          <a:lstStyle/>
          <a:p>
            <a:pPr marL="0" indent="0">
              <a:buNone/>
            </a:pPr>
            <a:r>
              <a:rPr lang="en-US" sz="2400" dirty="0">
                <a:latin typeface="Comic Sans MS" panose="030F0702030302020204" pitchFamily="66" charset="0"/>
              </a:rPr>
              <a:t>Water crisis is the lack of the supply of safe water or a water deficiency.  Jordan is the 2</a:t>
            </a:r>
            <a:r>
              <a:rPr lang="en-US" sz="2400" baseline="30000" dirty="0">
                <a:latin typeface="Comic Sans MS" panose="030F0702030302020204" pitchFamily="66" charset="0"/>
              </a:rPr>
              <a:t>nd</a:t>
            </a:r>
            <a:r>
              <a:rPr lang="en-US" sz="2400" dirty="0">
                <a:latin typeface="Comic Sans MS" panose="030F0702030302020204" pitchFamily="66" charset="0"/>
              </a:rPr>
              <a:t> most water scarce country in the world. Water crisis in Jordan started in the summer of 1998 of due to a malfunction that occurred in the capital’s important drinking water treatment plant. Did you know that one of the main reasons for the water crisis in Jordan is that it gets only 110 mm average of rainfall per year and it was ranked ninth in the top 10 countries with the lowest rainfall in 2017.</a:t>
            </a:r>
          </a:p>
        </p:txBody>
      </p:sp>
    </p:spTree>
    <p:extLst>
      <p:ext uri="{BB962C8B-B14F-4D97-AF65-F5344CB8AC3E}">
        <p14:creationId xmlns:p14="http://schemas.microsoft.com/office/powerpoint/2010/main" val="365551946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477D-FB8A-44F5-9DC1-479FDF46405C}"/>
              </a:ext>
            </a:extLst>
          </p:cNvPr>
          <p:cNvSpPr>
            <a:spLocks noGrp="1"/>
          </p:cNvSpPr>
          <p:nvPr>
            <p:ph type="title"/>
          </p:nvPr>
        </p:nvSpPr>
        <p:spPr/>
        <p:txBody>
          <a:bodyPr vert="horz" lIns="91440" tIns="45720" rIns="91440" bIns="45720" rtlCol="0" anchor="ctr">
            <a:normAutofit/>
          </a:bodyPr>
          <a:lstStyle/>
          <a:p>
            <a:r>
              <a:rPr lang="en-US" b="1" i="1" dirty="0">
                <a:latin typeface="Comic Sans MS" panose="030F0702030302020204" pitchFamily="66" charset="0"/>
                <a:ea typeface="+mn-ea"/>
                <a:cs typeface="+mn-cs"/>
              </a:rPr>
              <a:t>The Issues of Water Crisis</a:t>
            </a:r>
          </a:p>
        </p:txBody>
      </p:sp>
      <p:sp>
        <p:nvSpPr>
          <p:cNvPr id="3" name="Content Placeholder 2">
            <a:extLst>
              <a:ext uri="{FF2B5EF4-FFF2-40B4-BE49-F238E27FC236}">
                <a16:creationId xmlns:a16="http://schemas.microsoft.com/office/drawing/2014/main" id="{190C4DD0-E434-4908-80EA-AE5CBBDD2AAC}"/>
              </a:ext>
            </a:extLst>
          </p:cNvPr>
          <p:cNvSpPr>
            <a:spLocks noGrp="1"/>
          </p:cNvSpPr>
          <p:nvPr>
            <p:ph idx="1"/>
          </p:nvPr>
        </p:nvSpPr>
        <p:spPr/>
        <p:txBody>
          <a:bodyPr>
            <a:normAutofit/>
          </a:bodyPr>
          <a:lstStyle/>
          <a:p>
            <a:r>
              <a:rPr lang="en-US" sz="2400" dirty="0">
                <a:latin typeface="Comic Sans MS" panose="030F0702030302020204" pitchFamily="66" charset="0"/>
              </a:rPr>
              <a:t>Water shortage is the lack of clean water resources especially in the remote and rural regions of Jordan. The percentage of people suffering from water shortage in Jordan is 98%.</a:t>
            </a:r>
          </a:p>
          <a:p>
            <a:r>
              <a:rPr lang="en-US" sz="2400" dirty="0">
                <a:latin typeface="Comic Sans MS" panose="030F0702030302020204" pitchFamily="66" charset="0"/>
              </a:rPr>
              <a:t>Water pollution is when dirty pollutants such as litter get in contact </a:t>
            </a:r>
            <a:r>
              <a:rPr lang="en-US" sz="2400" dirty="0" err="1">
                <a:latin typeface="Comic Sans MS" panose="030F0702030302020204" pitchFamily="66" charset="0"/>
              </a:rPr>
              <a:t>witha</a:t>
            </a:r>
            <a:r>
              <a:rPr lang="en-US" sz="2400" dirty="0">
                <a:latin typeface="Comic Sans MS" panose="030F0702030302020204" pitchFamily="66" charset="0"/>
              </a:rPr>
              <a:t> water body making it unsuitable for human and animal consumption in Jordan. </a:t>
            </a:r>
          </a:p>
        </p:txBody>
      </p:sp>
      <p:pic>
        <p:nvPicPr>
          <p:cNvPr id="4" name="Picture 2" descr="Zarqa river is now a foul-smelling stream | Mena – Gulf News">
            <a:extLst>
              <a:ext uri="{FF2B5EF4-FFF2-40B4-BE49-F238E27FC236}">
                <a16:creationId xmlns:a16="http://schemas.microsoft.com/office/drawing/2014/main" id="{8CE01FC2-EEEC-4A8A-B9ED-5B06ECA1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6713" y="4524787"/>
            <a:ext cx="2940150" cy="220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04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2956F-74FA-43E0-A6CC-E8F356B35FF6}"/>
              </a:ext>
            </a:extLst>
          </p:cNvPr>
          <p:cNvSpPr>
            <a:spLocks noGrp="1"/>
          </p:cNvSpPr>
          <p:nvPr>
            <p:ph type="title"/>
          </p:nvPr>
        </p:nvSpPr>
        <p:spPr>
          <a:xfrm>
            <a:off x="838199" y="665014"/>
            <a:ext cx="10515600" cy="1325563"/>
          </a:xfrm>
        </p:spPr>
        <p:txBody>
          <a:bodyPr>
            <a:normAutofit/>
          </a:bodyPr>
          <a:lstStyle/>
          <a:p>
            <a:r>
              <a:rPr lang="en-US" sz="3600" b="1" i="1" dirty="0">
                <a:latin typeface="Comic Sans MS" panose="030F0702030302020204" pitchFamily="66" charset="0"/>
                <a:ea typeface="+mn-ea"/>
                <a:cs typeface="+mn-cs"/>
              </a:rPr>
              <a:t>The Causes</a:t>
            </a:r>
          </a:p>
        </p:txBody>
      </p:sp>
      <p:sp>
        <p:nvSpPr>
          <p:cNvPr id="3" name="Content Placeholder 2">
            <a:extLst>
              <a:ext uri="{FF2B5EF4-FFF2-40B4-BE49-F238E27FC236}">
                <a16:creationId xmlns:a16="http://schemas.microsoft.com/office/drawing/2014/main" id="{AC39F0B7-3D93-445E-A107-6273BCA4A8FA}"/>
              </a:ext>
            </a:extLst>
          </p:cNvPr>
          <p:cNvSpPr>
            <a:spLocks noGrp="1"/>
          </p:cNvSpPr>
          <p:nvPr>
            <p:ph idx="1"/>
          </p:nvPr>
        </p:nvSpPr>
        <p:spPr>
          <a:xfrm>
            <a:off x="1294362" y="1744395"/>
            <a:ext cx="9603275" cy="3474720"/>
          </a:xfrm>
        </p:spPr>
        <p:txBody>
          <a:bodyPr>
            <a:normAutofit/>
          </a:bodyPr>
          <a:lstStyle/>
          <a:p>
            <a:pPr marL="0" indent="0">
              <a:spcBef>
                <a:spcPct val="0"/>
              </a:spcBef>
              <a:buNone/>
            </a:pPr>
            <a:r>
              <a:rPr lang="en-US" dirty="0">
                <a:latin typeface="Comic Sans MS" panose="030F0702030302020204" pitchFamily="66" charset="0"/>
              </a:rPr>
              <a:t>The causes of water pollution in Jordan include industrial waste, which is when industrial sites or factories produce toxic waste, chemicals and pollutants. Also, some factories and industrial sites still do not have a proper waste management system which severely contributes to water pollution</a:t>
            </a:r>
          </a:p>
          <a:p>
            <a:pPr marL="0" indent="0">
              <a:spcBef>
                <a:spcPct val="0"/>
              </a:spcBef>
              <a:buNone/>
            </a:pPr>
            <a:endParaRPr lang="en-US" dirty="0">
              <a:latin typeface="Comic Sans MS" panose="030F0702030302020204" pitchFamily="66" charset="0"/>
            </a:endParaRPr>
          </a:p>
          <a:p>
            <a:pPr marL="0" indent="0">
              <a:spcBef>
                <a:spcPct val="0"/>
              </a:spcBef>
              <a:buNone/>
            </a:pPr>
            <a:r>
              <a:rPr lang="en-US" dirty="0">
                <a:latin typeface="Comic Sans MS" panose="030F0702030302020204" pitchFamily="66" charset="0"/>
              </a:rPr>
              <a:t>The causes of water shortage include climate change. Climate change alters the water pattern in Jordan and around the world. In Jordan, it is causing droughts in some rivers and drying them up such as in Jordan river and Yarmouk river.   </a:t>
            </a:r>
          </a:p>
        </p:txBody>
      </p:sp>
      <p:pic>
        <p:nvPicPr>
          <p:cNvPr id="3074" name="Picture 2" descr="Jordan River drying up">
            <a:extLst>
              <a:ext uri="{FF2B5EF4-FFF2-40B4-BE49-F238E27FC236}">
                <a16:creationId xmlns:a16="http://schemas.microsoft.com/office/drawing/2014/main" id="{ABEFE18E-F612-43BE-91B6-18D506B32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800" y="4761091"/>
            <a:ext cx="2682083" cy="178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160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110-010D-457D-8A3B-B623B3659D5D}"/>
              </a:ext>
            </a:extLst>
          </p:cNvPr>
          <p:cNvSpPr>
            <a:spLocks noGrp="1"/>
          </p:cNvSpPr>
          <p:nvPr>
            <p:ph type="title"/>
          </p:nvPr>
        </p:nvSpPr>
        <p:spPr/>
        <p:txBody>
          <a:bodyPr>
            <a:normAutofit/>
          </a:bodyPr>
          <a:lstStyle/>
          <a:p>
            <a:r>
              <a:rPr lang="en-US" sz="3600" b="1" i="1" dirty="0">
                <a:latin typeface="Comic Sans MS" panose="030F0702030302020204" pitchFamily="66" charset="0"/>
              </a:rPr>
              <a:t>The Consequences</a:t>
            </a:r>
          </a:p>
        </p:txBody>
      </p:sp>
      <p:sp>
        <p:nvSpPr>
          <p:cNvPr id="3" name="Content Placeholder 2">
            <a:extLst>
              <a:ext uri="{FF2B5EF4-FFF2-40B4-BE49-F238E27FC236}">
                <a16:creationId xmlns:a16="http://schemas.microsoft.com/office/drawing/2014/main" id="{6443F612-F2BA-4E76-B64D-7DBB476F70DB}"/>
              </a:ext>
            </a:extLst>
          </p:cNvPr>
          <p:cNvSpPr>
            <a:spLocks noGrp="1"/>
          </p:cNvSpPr>
          <p:nvPr>
            <p:ph idx="1"/>
          </p:nvPr>
        </p:nvSpPr>
        <p:spPr/>
        <p:txBody>
          <a:bodyPr>
            <a:normAutofit/>
          </a:bodyPr>
          <a:lstStyle/>
          <a:p>
            <a:r>
              <a:rPr lang="en-US" sz="2400" dirty="0">
                <a:latin typeface="Comic Sans MS" panose="030F0702030302020204" pitchFamily="66" charset="0"/>
              </a:rPr>
              <a:t>The consequences of water pollution in Jordan include bacteria and parasites will enter sewages that are poorly treated which means it may enter drinking water supply and cause diseases such as cholera, diarrhea, typhoid and polio </a:t>
            </a:r>
          </a:p>
          <a:p>
            <a:r>
              <a:rPr lang="en-US" sz="2400" dirty="0">
                <a:latin typeface="Comic Sans MS" panose="030F0702030302020204" pitchFamily="66" charset="0"/>
              </a:rPr>
              <a:t>The consequences of water shortage include limited and little access to water which results in citizens in Jordan not being able to practice important hygiene habits </a:t>
            </a:r>
          </a:p>
        </p:txBody>
      </p:sp>
    </p:spTree>
    <p:extLst>
      <p:ext uri="{BB962C8B-B14F-4D97-AF65-F5344CB8AC3E}">
        <p14:creationId xmlns:p14="http://schemas.microsoft.com/office/powerpoint/2010/main" val="15409055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9026-F899-4FD7-B43B-B68DE8E2DB03}"/>
              </a:ext>
            </a:extLst>
          </p:cNvPr>
          <p:cNvSpPr>
            <a:spLocks noGrp="1"/>
          </p:cNvSpPr>
          <p:nvPr>
            <p:ph type="title"/>
          </p:nvPr>
        </p:nvSpPr>
        <p:spPr/>
        <p:txBody>
          <a:bodyPr>
            <a:normAutofit/>
          </a:bodyPr>
          <a:lstStyle/>
          <a:p>
            <a:r>
              <a:rPr lang="en-US" sz="3600" b="1" i="1" dirty="0">
                <a:latin typeface="Comic Sans MS" panose="030F0702030302020204" pitchFamily="66" charset="0"/>
              </a:rPr>
              <a:t>The Solutions </a:t>
            </a:r>
          </a:p>
        </p:txBody>
      </p:sp>
      <p:sp>
        <p:nvSpPr>
          <p:cNvPr id="3" name="Content Placeholder 2">
            <a:extLst>
              <a:ext uri="{FF2B5EF4-FFF2-40B4-BE49-F238E27FC236}">
                <a16:creationId xmlns:a16="http://schemas.microsoft.com/office/drawing/2014/main" id="{CCAF043E-B159-4AAD-8DA2-4DC82ED4D5C3}"/>
              </a:ext>
            </a:extLst>
          </p:cNvPr>
          <p:cNvSpPr>
            <a:spLocks noGrp="1"/>
          </p:cNvSpPr>
          <p:nvPr>
            <p:ph idx="1"/>
          </p:nvPr>
        </p:nvSpPr>
        <p:spPr>
          <a:xfrm>
            <a:off x="1451579" y="2015732"/>
            <a:ext cx="9603275" cy="4469474"/>
          </a:xfrm>
        </p:spPr>
        <p:txBody>
          <a:bodyPr>
            <a:normAutofit/>
          </a:bodyPr>
          <a:lstStyle/>
          <a:p>
            <a:r>
              <a:rPr lang="en-US" dirty="0">
                <a:latin typeface="Comic Sans MS" panose="030F0702030302020204" pitchFamily="66" charset="0"/>
              </a:rPr>
              <a:t>The solutions for water shortage include:</a:t>
            </a:r>
          </a:p>
          <a:p>
            <a:pPr marL="514350" indent="-514350">
              <a:buFont typeface="+mj-lt"/>
              <a:buAutoNum type="arabicPeriod"/>
            </a:pPr>
            <a:r>
              <a:rPr lang="en-US" dirty="0">
                <a:latin typeface="Comic Sans MS" panose="030F0702030302020204" pitchFamily="66" charset="0"/>
              </a:rPr>
              <a:t>Developing new water treatment plants</a:t>
            </a:r>
          </a:p>
          <a:p>
            <a:pPr marL="514350" indent="-514350">
              <a:buFont typeface="+mj-lt"/>
              <a:buAutoNum type="arabicPeriod"/>
            </a:pPr>
            <a:r>
              <a:rPr lang="en-US" dirty="0">
                <a:latin typeface="Comic Sans MS" panose="030F0702030302020204" pitchFamily="66" charset="0"/>
              </a:rPr>
              <a:t>Reducing your water usage </a:t>
            </a:r>
          </a:p>
          <a:p>
            <a:pPr marL="514350" indent="-514350">
              <a:buFont typeface="+mj-lt"/>
              <a:buAutoNum type="arabicPeriod"/>
            </a:pPr>
            <a:r>
              <a:rPr lang="en-US" dirty="0">
                <a:latin typeface="Comic Sans MS" panose="030F0702030302020204" pitchFamily="66" charset="0"/>
              </a:rPr>
              <a:t>The Red Sea- Dead Sea water Conveyance project, which is a planned pipeline that runs from Aqaba Red Sea to The Dead Sea. </a:t>
            </a:r>
          </a:p>
          <a:p>
            <a:r>
              <a:rPr lang="en-US" dirty="0">
                <a:latin typeface="Comic Sans MS" panose="030F0702030302020204" pitchFamily="66" charset="0"/>
              </a:rPr>
              <a:t>The solutions for water pollution include:</a:t>
            </a:r>
          </a:p>
          <a:p>
            <a:pPr marL="514350" indent="-514350">
              <a:buFont typeface="+mj-lt"/>
              <a:buAutoNum type="arabicPeriod"/>
            </a:pPr>
            <a:r>
              <a:rPr lang="en-US" dirty="0">
                <a:latin typeface="Comic Sans MS" panose="030F0702030302020204" pitchFamily="66" charset="0"/>
              </a:rPr>
              <a:t>Not disposing toxic cleaning chemicals down the sink or toilet</a:t>
            </a:r>
          </a:p>
          <a:p>
            <a:pPr marL="514350" indent="-514350">
              <a:buFont typeface="+mj-lt"/>
              <a:buAutoNum type="arabicPeriod"/>
            </a:pPr>
            <a:r>
              <a:rPr lang="en-US" dirty="0">
                <a:latin typeface="Comic Sans MS" panose="030F0702030302020204" pitchFamily="66" charset="0"/>
              </a:rPr>
              <a:t>Picking up litter and throwing it away in a garbage can before it gets into any water body</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1028" name="Picture 4" descr="Hotels Step Up to Reduce Water Usage | Smart Meetings">
            <a:extLst>
              <a:ext uri="{FF2B5EF4-FFF2-40B4-BE49-F238E27FC236}">
                <a16:creationId xmlns:a16="http://schemas.microsoft.com/office/drawing/2014/main" id="{1956FE31-00C2-4EF6-A1BC-A578CC3C9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4605" y="0"/>
            <a:ext cx="3789500" cy="171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28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0FF4-6FC8-423C-990B-E9BB77A468C7}"/>
              </a:ext>
            </a:extLst>
          </p:cNvPr>
          <p:cNvSpPr>
            <a:spLocks noGrp="1"/>
          </p:cNvSpPr>
          <p:nvPr>
            <p:ph type="title"/>
          </p:nvPr>
        </p:nvSpPr>
        <p:spPr/>
        <p:txBody>
          <a:bodyPr/>
          <a:lstStyle/>
          <a:p>
            <a:r>
              <a:rPr lang="en-US" dirty="0"/>
              <a:t>Red sea-dead sea water conveyance project</a:t>
            </a:r>
          </a:p>
        </p:txBody>
      </p:sp>
      <p:pic>
        <p:nvPicPr>
          <p:cNvPr id="2050" name="Picture 2" descr="Schematic of Red Sea-Dead Sea Conveyance Project and amounts of annual... |  Download Scientific Diagram">
            <a:extLst>
              <a:ext uri="{FF2B5EF4-FFF2-40B4-BE49-F238E27FC236}">
                <a16:creationId xmlns:a16="http://schemas.microsoft.com/office/drawing/2014/main" id="{3A19C5B5-C7BF-4331-B82B-AD4E7F3D7E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0405" y="1853754"/>
            <a:ext cx="9250016" cy="434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2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EF78-AD38-4834-BECC-1CCB7AC9297E}"/>
              </a:ext>
            </a:extLst>
          </p:cNvPr>
          <p:cNvSpPr>
            <a:spLocks noGrp="1"/>
          </p:cNvSpPr>
          <p:nvPr>
            <p:ph type="title"/>
          </p:nvPr>
        </p:nvSpPr>
        <p:spPr/>
        <p:txBody>
          <a:bodyPr/>
          <a:lstStyle/>
          <a:p>
            <a:r>
              <a:rPr lang="en-US" b="1" i="1" dirty="0">
                <a:latin typeface="Comic Sans MS" panose="030F0702030302020204" pitchFamily="66" charset="0"/>
              </a:rPr>
              <a:t>Citation:</a:t>
            </a:r>
          </a:p>
        </p:txBody>
      </p:sp>
      <p:sp>
        <p:nvSpPr>
          <p:cNvPr id="3" name="Content Placeholder 2">
            <a:extLst>
              <a:ext uri="{FF2B5EF4-FFF2-40B4-BE49-F238E27FC236}">
                <a16:creationId xmlns:a16="http://schemas.microsoft.com/office/drawing/2014/main" id="{40201BF4-A370-4757-B942-BB09EE5CA2D5}"/>
              </a:ext>
            </a:extLst>
          </p:cNvPr>
          <p:cNvSpPr>
            <a:spLocks noGrp="1"/>
          </p:cNvSpPr>
          <p:nvPr>
            <p:ph idx="1"/>
          </p:nvPr>
        </p:nvSpPr>
        <p:spPr/>
        <p:txBody>
          <a:bodyPr>
            <a:normAutofit fontScale="70000" lnSpcReduction="20000"/>
          </a:bodyPr>
          <a:lstStyle/>
          <a:p>
            <a:pPr marL="457200" indent="-457200">
              <a:buFont typeface="+mj-lt"/>
              <a:buAutoNum type="arabicPeriod"/>
            </a:pPr>
            <a:r>
              <a:rPr lang="en-US" sz="2000" i="1" dirty="0">
                <a:effectLst/>
                <a:latin typeface="Comic Sans MS" panose="030F0702030302020204" pitchFamily="66" charset="0"/>
              </a:rPr>
              <a:t>Water, sanitation and hygiene (WASH)</a:t>
            </a:r>
            <a:r>
              <a:rPr lang="en-US" sz="2000" dirty="0">
                <a:effectLst/>
                <a:latin typeface="Comic Sans MS" panose="030F0702030302020204" pitchFamily="66" charset="0"/>
              </a:rPr>
              <a:t>. UNICEF. (2023, May 8). https://www.unicef.org/wash </a:t>
            </a:r>
          </a:p>
          <a:p>
            <a:pPr marL="457200" indent="-457200">
              <a:buFont typeface="+mj-lt"/>
              <a:buAutoNum type="arabicPeriod"/>
            </a:pPr>
            <a:r>
              <a:rPr lang="en-US" sz="2000" dirty="0" err="1">
                <a:effectLst/>
                <a:latin typeface="Comic Sans MS" panose="030F0702030302020204" pitchFamily="66" charset="0"/>
              </a:rPr>
              <a:t>Onlineecu</a:t>
            </a:r>
            <a:r>
              <a:rPr lang="en-US" sz="2000" dirty="0">
                <a:effectLst/>
                <a:latin typeface="Comic Sans MS" panose="030F0702030302020204" pitchFamily="66" charset="0"/>
              </a:rPr>
              <a:t>. (2019, September 9). </a:t>
            </a:r>
            <a:r>
              <a:rPr lang="en-US" sz="2000" i="1" dirty="0">
                <a:effectLst/>
                <a:latin typeface="Comic Sans MS" panose="030F0702030302020204" pitchFamily="66" charset="0"/>
              </a:rPr>
              <a:t>What are the causes of water pollution?</a:t>
            </a:r>
            <a:r>
              <a:rPr lang="en-US" sz="2000" dirty="0">
                <a:effectLst/>
                <a:latin typeface="Comic Sans MS" panose="030F0702030302020204" pitchFamily="66" charset="0"/>
              </a:rPr>
              <a:t>. ECU Online. </a:t>
            </a:r>
            <a:r>
              <a:rPr lang="en-US" sz="2000" dirty="0">
                <a:effectLst/>
                <a:latin typeface="Comic Sans MS" panose="030F0702030302020204" pitchFamily="66" charset="0"/>
                <a:hlinkClick r:id="rId2"/>
              </a:rPr>
              <a:t>https://online.ecok.edu/articles/causes-of-water-pollution/</a:t>
            </a:r>
            <a:endParaRPr lang="en-US" sz="2000" dirty="0">
              <a:effectLst/>
              <a:latin typeface="Comic Sans MS" panose="030F0702030302020204" pitchFamily="66" charset="0"/>
            </a:endParaRPr>
          </a:p>
          <a:p>
            <a:pPr marL="457200" indent="-457200">
              <a:buFont typeface="+mj-lt"/>
              <a:buAutoNum type="arabicPeriod"/>
            </a:pPr>
            <a:r>
              <a:rPr lang="en-US" sz="2000" dirty="0">
                <a:effectLst/>
                <a:latin typeface="Comic Sans MS" panose="030F0702030302020204" pitchFamily="66" charset="0"/>
              </a:rPr>
              <a:t> World Wildlife Fund. (n.d.). </a:t>
            </a:r>
            <a:r>
              <a:rPr lang="en-US" sz="2000" i="1" dirty="0">
                <a:effectLst/>
                <a:latin typeface="Comic Sans MS" panose="030F0702030302020204" pitchFamily="66" charset="0"/>
              </a:rPr>
              <a:t>Water scarcity</a:t>
            </a:r>
            <a:r>
              <a:rPr lang="en-US" sz="2000" dirty="0">
                <a:effectLst/>
                <a:latin typeface="Comic Sans MS" panose="030F0702030302020204" pitchFamily="66" charset="0"/>
              </a:rPr>
              <a:t>. WWF. https://www.worldwildlife.org/threats/water-scarcity#:~:text=Agriculture%20consumes%20more%20water%20than,situation%20will%20only%20get%20worse </a:t>
            </a:r>
          </a:p>
          <a:p>
            <a:pPr marL="457200" indent="-457200">
              <a:buFont typeface="+mj-lt"/>
              <a:buAutoNum type="arabicPeriod"/>
            </a:pPr>
            <a:r>
              <a:rPr lang="en-US" sz="2000" i="1" dirty="0">
                <a:effectLst/>
                <a:latin typeface="Comic Sans MS" panose="030F0702030302020204" pitchFamily="66" charset="0"/>
              </a:rPr>
              <a:t>Ten things you can do to reduce water pollution</a:t>
            </a:r>
            <a:r>
              <a:rPr lang="en-US" sz="2000" dirty="0">
                <a:effectLst/>
                <a:latin typeface="Comic Sans MS" panose="030F0702030302020204" pitchFamily="66" charset="0"/>
              </a:rPr>
              <a:t>. </a:t>
            </a:r>
            <a:r>
              <a:rPr lang="en-US" sz="2000" dirty="0" err="1">
                <a:effectLst/>
                <a:latin typeface="Comic Sans MS" panose="030F0702030302020204" pitchFamily="66" charset="0"/>
              </a:rPr>
              <a:t>simsburyct</a:t>
            </a:r>
            <a:r>
              <a:rPr lang="en-US" sz="2000" dirty="0">
                <a:effectLst/>
                <a:latin typeface="Comic Sans MS" panose="030F0702030302020204" pitchFamily="66" charset="0"/>
              </a:rPr>
              <a:t>. (n.d.). https://www.simsbury-ct.gov/water-pollution-control/pages/ten-things-you-can-do-to-reduce-water-pollution </a:t>
            </a:r>
          </a:p>
          <a:p>
            <a:pPr marL="457200" indent="-457200">
              <a:buFont typeface="+mj-lt"/>
              <a:buAutoNum type="arabicPeriod"/>
            </a:pPr>
            <a:r>
              <a:rPr lang="en-US" sz="2000" dirty="0" err="1">
                <a:effectLst/>
                <a:latin typeface="Comic Sans MS" panose="030F0702030302020204" pitchFamily="66" charset="0"/>
              </a:rPr>
              <a:t>Libretexts</a:t>
            </a:r>
            <a:r>
              <a:rPr lang="en-US" sz="2000" dirty="0">
                <a:effectLst/>
                <a:latin typeface="Comic Sans MS" panose="030F0702030302020204" pitchFamily="66" charset="0"/>
              </a:rPr>
              <a:t>. (2022, September 5). </a:t>
            </a:r>
            <a:r>
              <a:rPr lang="en-US" sz="2000" i="1" dirty="0">
                <a:effectLst/>
                <a:latin typeface="Comic Sans MS" panose="030F0702030302020204" pitchFamily="66" charset="0"/>
              </a:rPr>
              <a:t>13.3: Water scarcity and solutions</a:t>
            </a:r>
            <a:r>
              <a:rPr lang="en-US" sz="2000" dirty="0">
                <a:effectLst/>
                <a:latin typeface="Comic Sans MS" panose="030F0702030302020204" pitchFamily="66" charset="0"/>
              </a:rPr>
              <a:t>. Biology </a:t>
            </a:r>
            <a:r>
              <a:rPr lang="en-US" sz="2000" dirty="0" err="1">
                <a:effectLst/>
                <a:latin typeface="Comic Sans MS" panose="030F0702030302020204" pitchFamily="66" charset="0"/>
              </a:rPr>
              <a:t>LibreTexts</a:t>
            </a:r>
            <a:r>
              <a:rPr lang="en-US" sz="2000" dirty="0">
                <a:effectLst/>
                <a:latin typeface="Comic Sans MS" panose="030F0702030302020204" pitchFamily="66" charset="0"/>
              </a:rPr>
              <a:t>. https://bio.libretexts.org/Bookshelves/Ecology/Environmental_Science_(Ha_and_Schleiger)/04%3A_Humans_and_the_Environment/4.02%3A_Water_Resources/4.2.03%3A_Water_Scarcity_and_Solutions </a:t>
            </a:r>
          </a:p>
          <a:p>
            <a:pPr marL="457200" indent="-457200">
              <a:buFont typeface="+mj-lt"/>
              <a:buAutoNum type="arabicPeriod"/>
            </a:pPr>
            <a:endParaRPr lang="en-US" sz="2000" dirty="0">
              <a:effectLst/>
              <a:latin typeface="Comic Sans MS" panose="030F0702030302020204" pitchFamily="66" charset="0"/>
            </a:endParaRPr>
          </a:p>
          <a:p>
            <a:pPr marL="457200" indent="-457200">
              <a:buFont typeface="+mj-lt"/>
              <a:buAutoNum type="arabicPeriod"/>
            </a:pPr>
            <a:endParaRPr lang="en-US" sz="2000" dirty="0">
              <a:effectLst/>
              <a:latin typeface="Comic Sans MS" panose="030F0702030302020204" pitchFamily="66" charset="0"/>
            </a:endParaRPr>
          </a:p>
          <a:p>
            <a:pPr marL="457200" indent="-457200">
              <a:buFont typeface="+mj-lt"/>
              <a:buAutoNum type="arabicPeriod"/>
            </a:pPr>
            <a:endParaRPr lang="en-US" sz="2000" dirty="0">
              <a:effectLst/>
              <a:latin typeface="Comic Sans MS" panose="030F0702030302020204" pitchFamily="66" charset="0"/>
            </a:endParaRPr>
          </a:p>
          <a:p>
            <a:endParaRPr lang="en-US" dirty="0">
              <a:effectLst/>
              <a:latin typeface="Comic Sans MS" panose="030F0702030302020204" pitchFamily="66" charset="0"/>
            </a:endParaRPr>
          </a:p>
          <a:p>
            <a:endParaRPr lang="en-US" dirty="0">
              <a:effectLst/>
              <a:latin typeface="Comic Sans MS" panose="030F0702030302020204" pitchFamily="66" charset="0"/>
            </a:endParaRPr>
          </a:p>
          <a:p>
            <a:endParaRPr lang="en-US" dirty="0"/>
          </a:p>
        </p:txBody>
      </p:sp>
    </p:spTree>
    <p:extLst>
      <p:ext uri="{BB962C8B-B14F-4D97-AF65-F5344CB8AC3E}">
        <p14:creationId xmlns:p14="http://schemas.microsoft.com/office/powerpoint/2010/main" val="3266706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1210</TotalTime>
  <Words>627</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Comic Sans MS</vt:lpstr>
      <vt:lpstr>Gill Sans MT</vt:lpstr>
      <vt:lpstr>Gallery</vt:lpstr>
      <vt:lpstr>Water Crisis</vt:lpstr>
      <vt:lpstr>What is Water Crisis? </vt:lpstr>
      <vt:lpstr>The Issues of Water Crisis</vt:lpstr>
      <vt:lpstr>The Causes</vt:lpstr>
      <vt:lpstr>The Consequences</vt:lpstr>
      <vt:lpstr>The Solutions </vt:lpstr>
      <vt:lpstr>Red sea-dead sea water conveyance project</vt:lpstr>
      <vt:lpstr>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Salem .D.S.Nijmeh</dc:creator>
  <cp:lastModifiedBy>Salem .D.S.Nijmeh</cp:lastModifiedBy>
  <cp:revision>43</cp:revision>
  <dcterms:created xsi:type="dcterms:W3CDTF">2023-05-05T18:23:44Z</dcterms:created>
  <dcterms:modified xsi:type="dcterms:W3CDTF">2023-05-16T21:33:42Z</dcterms:modified>
</cp:coreProperties>
</file>