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56" r:id="rId2"/>
    <p:sldId id="257" r:id="rId3"/>
    <p:sldId id="258" r:id="rId4"/>
    <p:sldId id="259" r:id="rId5"/>
    <p:sldId id="262" r:id="rId6"/>
    <p:sldId id="263" r:id="rId7"/>
    <p:sldId id="261"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2" autoAdjust="0"/>
    <p:restoredTop sz="94660"/>
  </p:normalViewPr>
  <p:slideViewPr>
    <p:cSldViewPr snapToGrid="0">
      <p:cViewPr>
        <p:scale>
          <a:sx n="75" d="100"/>
          <a:sy n="75" d="100"/>
        </p:scale>
        <p:origin x="-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4D078C4-4433-4829-ADF6-D2D6D9327BB8}" type="datetimeFigureOut">
              <a:rPr lang="en-US" smtClean="0"/>
              <a:t>06-May-23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379136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D078C4-4433-4829-ADF6-D2D6D9327BB8}" type="datetimeFigureOut">
              <a:rPr lang="en-US" smtClean="0"/>
              <a:t>06-May-23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227260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D078C4-4433-4829-ADF6-D2D6D9327BB8}" type="datetimeFigureOut">
              <a:rPr lang="en-US" smtClean="0"/>
              <a:t>06-May-23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410644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D078C4-4433-4829-ADF6-D2D6D9327BB8}" type="datetimeFigureOut">
              <a:rPr lang="en-US" smtClean="0"/>
              <a:t>06-May-23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145712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078C4-4433-4829-ADF6-D2D6D9327BB8}" type="datetimeFigureOut">
              <a:rPr lang="en-US" smtClean="0"/>
              <a:t>06-May-23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867287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D078C4-4433-4829-ADF6-D2D6D9327BB8}" type="datetimeFigureOut">
              <a:rPr lang="en-US" smtClean="0"/>
              <a:t>06-May-23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1230026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D078C4-4433-4829-ADF6-D2D6D9327BB8}" type="datetimeFigureOut">
              <a:rPr lang="en-US" smtClean="0"/>
              <a:t>06-May-23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222199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4D078C4-4433-4829-ADF6-D2D6D9327BB8}" type="datetimeFigureOut">
              <a:rPr lang="en-US" smtClean="0"/>
              <a:t>06-May-23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1789002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4D078C4-4433-4829-ADF6-D2D6D9327BB8}" type="datetimeFigureOut">
              <a:rPr lang="en-US" smtClean="0"/>
              <a:t>06-May-23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246034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078C4-4433-4829-ADF6-D2D6D9327BB8}" type="datetimeFigureOut">
              <a:rPr lang="en-US" smtClean="0"/>
              <a:t>06-May-23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1895052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078C4-4433-4829-ADF6-D2D6D9327BB8}" type="datetimeFigureOut">
              <a:rPr lang="en-US" smtClean="0"/>
              <a:t>06-May-23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383220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078C4-4433-4829-ADF6-D2D6D9327BB8}" type="datetimeFigureOut">
              <a:rPr lang="en-US" smtClean="0"/>
              <a:t>06-May-23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195461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078C4-4433-4829-ADF6-D2D6D9327BB8}" type="datetimeFigureOut">
              <a:rPr lang="en-US" smtClean="0"/>
              <a:t>06-May-23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202450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078C4-4433-4829-ADF6-D2D6D9327BB8}" type="datetimeFigureOut">
              <a:rPr lang="en-US" smtClean="0"/>
              <a:t>06-May-23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137829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078C4-4433-4829-ADF6-D2D6D9327BB8}" type="datetimeFigureOut">
              <a:rPr lang="en-US" smtClean="0"/>
              <a:t>06-May-23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328241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D078C4-4433-4829-ADF6-D2D6D9327BB8}" type="datetimeFigureOut">
              <a:rPr lang="en-US" smtClean="0"/>
              <a:t>06-May-23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260236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D078C4-4433-4829-ADF6-D2D6D9327BB8}" type="datetimeFigureOut">
              <a:rPr lang="en-US" smtClean="0"/>
              <a:t>06-May-23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1C85F75-D0B9-4C52-BDEA-D93B324B43B7}" type="slidenum">
              <a:rPr lang="en-US" smtClean="0"/>
              <a:t>‹#›</a:t>
            </a:fld>
            <a:endParaRPr lang="en-US"/>
          </a:p>
        </p:txBody>
      </p:sp>
    </p:spTree>
    <p:extLst>
      <p:ext uri="{BB962C8B-B14F-4D97-AF65-F5344CB8AC3E}">
        <p14:creationId xmlns:p14="http://schemas.microsoft.com/office/powerpoint/2010/main" val="52653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4D078C4-4433-4829-ADF6-D2D6D9327BB8}" type="datetimeFigureOut">
              <a:rPr lang="en-US" smtClean="0"/>
              <a:t>06-May-23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1C85F75-D0B9-4C52-BDEA-D93B324B43B7}" type="slidenum">
              <a:rPr lang="en-US" smtClean="0"/>
              <a:t>‹#›</a:t>
            </a:fld>
            <a:endParaRPr lang="en-US"/>
          </a:p>
        </p:txBody>
      </p:sp>
    </p:spTree>
    <p:extLst>
      <p:ext uri="{BB962C8B-B14F-4D97-AF65-F5344CB8AC3E}">
        <p14:creationId xmlns:p14="http://schemas.microsoft.com/office/powerpoint/2010/main" val="82617195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9E2B-3B47-4124-9E73-C50D522385F9}"/>
              </a:ext>
            </a:extLst>
          </p:cNvPr>
          <p:cNvSpPr>
            <a:spLocks noGrp="1"/>
          </p:cNvSpPr>
          <p:nvPr>
            <p:ph type="ctrTitle"/>
          </p:nvPr>
        </p:nvSpPr>
        <p:spPr/>
        <p:txBody>
          <a:bodyPr/>
          <a:lstStyle/>
          <a:p>
            <a:r>
              <a:rPr lang="ar-JO" dirty="0"/>
              <a:t>السمنة</a:t>
            </a:r>
            <a:endParaRPr lang="en-US" dirty="0"/>
          </a:p>
        </p:txBody>
      </p:sp>
      <p:sp>
        <p:nvSpPr>
          <p:cNvPr id="3" name="Subtitle 2">
            <a:extLst>
              <a:ext uri="{FF2B5EF4-FFF2-40B4-BE49-F238E27FC236}">
                <a16:creationId xmlns:a16="http://schemas.microsoft.com/office/drawing/2014/main" id="{F790101F-6865-4275-AFFE-44390CFD55FE}"/>
              </a:ext>
            </a:extLst>
          </p:cNvPr>
          <p:cNvSpPr>
            <a:spLocks noGrp="1"/>
          </p:cNvSpPr>
          <p:nvPr>
            <p:ph type="subTitle" idx="1"/>
          </p:nvPr>
        </p:nvSpPr>
        <p:spPr/>
        <p:txBody>
          <a:bodyPr/>
          <a:lstStyle/>
          <a:p>
            <a:r>
              <a:rPr lang="ar-JO" dirty="0"/>
              <a:t>لين حبش,ماريا حدادين وناتالي عواد.</a:t>
            </a:r>
            <a:endParaRPr lang="en-US" dirty="0"/>
          </a:p>
        </p:txBody>
      </p:sp>
    </p:spTree>
    <p:extLst>
      <p:ext uri="{BB962C8B-B14F-4D97-AF65-F5344CB8AC3E}">
        <p14:creationId xmlns:p14="http://schemas.microsoft.com/office/powerpoint/2010/main" val="96830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523B-A60A-4BB2-AFED-A647F37173BD}"/>
              </a:ext>
            </a:extLst>
          </p:cNvPr>
          <p:cNvSpPr>
            <a:spLocks noGrp="1"/>
          </p:cNvSpPr>
          <p:nvPr>
            <p:ph type="title"/>
          </p:nvPr>
        </p:nvSpPr>
        <p:spPr/>
        <p:txBody>
          <a:bodyPr>
            <a:normAutofit/>
          </a:bodyPr>
          <a:lstStyle/>
          <a:p>
            <a:pPr algn="r"/>
            <a:r>
              <a:rPr lang="ar-JO" sz="4000" dirty="0"/>
              <a:t>تعريف السمنة</a:t>
            </a:r>
            <a:endParaRPr lang="en-US" sz="4000" dirty="0"/>
          </a:p>
        </p:txBody>
      </p:sp>
      <p:sp>
        <p:nvSpPr>
          <p:cNvPr id="3" name="Content Placeholder 2">
            <a:extLst>
              <a:ext uri="{FF2B5EF4-FFF2-40B4-BE49-F238E27FC236}">
                <a16:creationId xmlns:a16="http://schemas.microsoft.com/office/drawing/2014/main" id="{3414975B-B96F-46B4-B6E5-D9874CD36D60}"/>
              </a:ext>
            </a:extLst>
          </p:cNvPr>
          <p:cNvSpPr>
            <a:spLocks noGrp="1"/>
          </p:cNvSpPr>
          <p:nvPr>
            <p:ph idx="1"/>
          </p:nvPr>
        </p:nvSpPr>
        <p:spPr/>
        <p:txBody>
          <a:bodyPr>
            <a:normAutofit/>
          </a:bodyPr>
          <a:lstStyle/>
          <a:p>
            <a:pPr marL="0" indent="0" algn="r">
              <a:buNone/>
            </a:pPr>
            <a:r>
              <a:rPr lang="ar-JO" sz="2400" dirty="0"/>
              <a:t>تعرَّف زيادة الوزن والسمنة بأنهما تراكم غير طبيعي أو مفرط للدهون على نحو يشكل خطراً على الصحة. ويعبر مؤشر كتلة الجسم الذي يزيد على 25 عن زيادة الوزن، والذي يزيد على 30 عن السمنة</a:t>
            </a:r>
            <a:endParaRPr lang="en-US" sz="2400" dirty="0"/>
          </a:p>
        </p:txBody>
      </p:sp>
      <p:pic>
        <p:nvPicPr>
          <p:cNvPr id="4" name="Picture 3">
            <a:extLst>
              <a:ext uri="{FF2B5EF4-FFF2-40B4-BE49-F238E27FC236}">
                <a16:creationId xmlns:a16="http://schemas.microsoft.com/office/drawing/2014/main" id="{1C706D62-2671-40AC-9F68-9CAE0EA1B1DB}"/>
              </a:ext>
            </a:extLst>
          </p:cNvPr>
          <p:cNvPicPr>
            <a:picLocks noChangeAspect="1"/>
          </p:cNvPicPr>
          <p:nvPr/>
        </p:nvPicPr>
        <p:blipFill>
          <a:blip r:embed="rId2"/>
          <a:stretch>
            <a:fillRect/>
          </a:stretch>
        </p:blipFill>
        <p:spPr>
          <a:xfrm>
            <a:off x="520700" y="3697024"/>
            <a:ext cx="3733800" cy="2614876"/>
          </a:xfrm>
          <a:prstGeom prst="rect">
            <a:avLst/>
          </a:prstGeom>
        </p:spPr>
      </p:pic>
    </p:spTree>
    <p:extLst>
      <p:ext uri="{BB962C8B-B14F-4D97-AF65-F5344CB8AC3E}">
        <p14:creationId xmlns:p14="http://schemas.microsoft.com/office/powerpoint/2010/main" val="312252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9BB1-8D01-4795-973D-644240FE24E7}"/>
              </a:ext>
            </a:extLst>
          </p:cNvPr>
          <p:cNvSpPr>
            <a:spLocks noGrp="1"/>
          </p:cNvSpPr>
          <p:nvPr>
            <p:ph type="title"/>
          </p:nvPr>
        </p:nvSpPr>
        <p:spPr/>
        <p:txBody>
          <a:bodyPr>
            <a:normAutofit/>
          </a:bodyPr>
          <a:lstStyle/>
          <a:p>
            <a:pPr algn="r"/>
            <a:r>
              <a:rPr lang="ar-JO" sz="4000" dirty="0"/>
              <a:t>اسباب السمنة</a:t>
            </a:r>
            <a:endParaRPr lang="en-US" sz="4000" dirty="0"/>
          </a:p>
        </p:txBody>
      </p:sp>
      <p:sp>
        <p:nvSpPr>
          <p:cNvPr id="3" name="Content Placeholder 2">
            <a:extLst>
              <a:ext uri="{FF2B5EF4-FFF2-40B4-BE49-F238E27FC236}">
                <a16:creationId xmlns:a16="http://schemas.microsoft.com/office/drawing/2014/main" id="{62854630-25C7-48FD-AF48-C520653FD0B4}"/>
              </a:ext>
            </a:extLst>
          </p:cNvPr>
          <p:cNvSpPr>
            <a:spLocks noGrp="1"/>
          </p:cNvSpPr>
          <p:nvPr>
            <p:ph idx="1"/>
          </p:nvPr>
        </p:nvSpPr>
        <p:spPr>
          <a:xfrm>
            <a:off x="2589212" y="2093259"/>
            <a:ext cx="8915400" cy="3777622"/>
          </a:xfrm>
        </p:spPr>
        <p:txBody>
          <a:bodyPr/>
          <a:lstStyle/>
          <a:p>
            <a:pPr marL="0" indent="0" algn="r">
              <a:buNone/>
            </a:pPr>
            <a:r>
              <a:rPr lang="ar-JO" sz="2400" dirty="0"/>
              <a:t>من لديه تاريخ مرضي عائلي.</a:t>
            </a:r>
          </a:p>
          <a:p>
            <a:pPr marL="0" indent="0" algn="r">
              <a:buNone/>
            </a:pPr>
            <a:endParaRPr lang="ar-JO" sz="2400" dirty="0"/>
          </a:p>
          <a:p>
            <a:pPr marL="0" indent="0" algn="r">
              <a:buNone/>
            </a:pPr>
            <a:r>
              <a:rPr lang="ar-JO" sz="2400" dirty="0"/>
              <a:t>طبيعة النمط الغذائي للفرد أو الأسرة.</a:t>
            </a:r>
          </a:p>
          <a:p>
            <a:pPr marL="0" indent="0" algn="r">
              <a:buNone/>
            </a:pPr>
            <a:endParaRPr lang="ar-JO" sz="2400" dirty="0"/>
          </a:p>
          <a:p>
            <a:pPr marL="0" indent="0" algn="r">
              <a:buNone/>
            </a:pPr>
            <a:r>
              <a:rPr lang="ar-JO" sz="2400" dirty="0"/>
              <a:t>غياب أو قلة ممارسة الرياضة.</a:t>
            </a:r>
          </a:p>
        </p:txBody>
      </p:sp>
      <p:pic>
        <p:nvPicPr>
          <p:cNvPr id="4" name="Picture 3">
            <a:extLst>
              <a:ext uri="{FF2B5EF4-FFF2-40B4-BE49-F238E27FC236}">
                <a16:creationId xmlns:a16="http://schemas.microsoft.com/office/drawing/2014/main" id="{411620F5-A6BF-4DC4-B7E6-79AE3DB6931E}"/>
              </a:ext>
            </a:extLst>
          </p:cNvPr>
          <p:cNvPicPr>
            <a:picLocks noChangeAspect="1"/>
          </p:cNvPicPr>
          <p:nvPr/>
        </p:nvPicPr>
        <p:blipFill>
          <a:blip r:embed="rId2"/>
          <a:stretch>
            <a:fillRect/>
          </a:stretch>
        </p:blipFill>
        <p:spPr>
          <a:xfrm>
            <a:off x="406400" y="3530783"/>
            <a:ext cx="4129088" cy="2752725"/>
          </a:xfrm>
          <a:prstGeom prst="rect">
            <a:avLst/>
          </a:prstGeom>
        </p:spPr>
      </p:pic>
    </p:spTree>
    <p:extLst>
      <p:ext uri="{BB962C8B-B14F-4D97-AF65-F5344CB8AC3E}">
        <p14:creationId xmlns:p14="http://schemas.microsoft.com/office/powerpoint/2010/main" val="960147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31B4-FC04-457D-ABCE-F66080083415}"/>
              </a:ext>
            </a:extLst>
          </p:cNvPr>
          <p:cNvSpPr>
            <a:spLocks noGrp="1"/>
          </p:cNvSpPr>
          <p:nvPr>
            <p:ph type="title"/>
          </p:nvPr>
        </p:nvSpPr>
        <p:spPr>
          <a:xfrm>
            <a:off x="2231136" y="834834"/>
            <a:ext cx="7729728" cy="1188720"/>
          </a:xfrm>
        </p:spPr>
        <p:txBody>
          <a:bodyPr>
            <a:normAutofit/>
          </a:bodyPr>
          <a:lstStyle/>
          <a:p>
            <a:pPr algn="r"/>
            <a:r>
              <a:rPr lang="ar-JO" sz="4000" dirty="0"/>
              <a:t>تأثير السمنة على اجهزة الجسم</a:t>
            </a:r>
            <a:endParaRPr lang="en-US" sz="4000" dirty="0"/>
          </a:p>
        </p:txBody>
      </p:sp>
      <p:sp>
        <p:nvSpPr>
          <p:cNvPr id="3" name="Content Placeholder 2">
            <a:extLst>
              <a:ext uri="{FF2B5EF4-FFF2-40B4-BE49-F238E27FC236}">
                <a16:creationId xmlns:a16="http://schemas.microsoft.com/office/drawing/2014/main" id="{1DF11399-CCED-4CEC-9768-047AEE13E03B}"/>
              </a:ext>
            </a:extLst>
          </p:cNvPr>
          <p:cNvSpPr>
            <a:spLocks noGrp="1"/>
          </p:cNvSpPr>
          <p:nvPr>
            <p:ph idx="1"/>
          </p:nvPr>
        </p:nvSpPr>
        <p:spPr>
          <a:xfrm>
            <a:off x="1103312" y="2044700"/>
            <a:ext cx="9120188" cy="4203699"/>
          </a:xfrm>
        </p:spPr>
        <p:txBody>
          <a:bodyPr>
            <a:normAutofit/>
          </a:bodyPr>
          <a:lstStyle/>
          <a:p>
            <a:pPr marL="0" indent="0" algn="r">
              <a:buNone/>
            </a:pPr>
            <a:r>
              <a:rPr lang="ar-JO" sz="2400" b="1" dirty="0"/>
              <a:t>الجهاز العصبي</a:t>
            </a:r>
          </a:p>
          <a:p>
            <a:pPr marL="0" indent="0" algn="r">
              <a:buNone/>
            </a:pPr>
            <a:r>
              <a:rPr lang="ar-JO" sz="2800" dirty="0"/>
              <a:t>زيادة الوزن أو السمنة تزيد بشكل كبير من خطر الإصابة بالسكتة الدماغية، حيث يتوقف الدم عن التدفق إلى دماغك. كما يمكن أن يكون للسمنة تأثير عميق على صحتك العقلية. ويشمل ذلك ارتفاع مخاطر الإصابة بالاكتئاب وضعف احترام الذات ومشاكل في شكل الجسد.</a:t>
            </a:r>
            <a:endParaRPr lang="en-US" sz="2800" dirty="0"/>
          </a:p>
        </p:txBody>
      </p:sp>
      <p:pic>
        <p:nvPicPr>
          <p:cNvPr id="4" name="Picture 3">
            <a:extLst>
              <a:ext uri="{FF2B5EF4-FFF2-40B4-BE49-F238E27FC236}">
                <a16:creationId xmlns:a16="http://schemas.microsoft.com/office/drawing/2014/main" id="{4FEA525B-861D-426B-AEA4-829A751A5570}"/>
              </a:ext>
            </a:extLst>
          </p:cNvPr>
          <p:cNvPicPr>
            <a:picLocks noChangeAspect="1"/>
          </p:cNvPicPr>
          <p:nvPr/>
        </p:nvPicPr>
        <p:blipFill>
          <a:blip r:embed="rId2"/>
          <a:stretch>
            <a:fillRect/>
          </a:stretch>
        </p:blipFill>
        <p:spPr>
          <a:xfrm>
            <a:off x="183145" y="4146549"/>
            <a:ext cx="3570710" cy="2435224"/>
          </a:xfrm>
          <a:prstGeom prst="rect">
            <a:avLst/>
          </a:prstGeom>
        </p:spPr>
      </p:pic>
    </p:spTree>
    <p:extLst>
      <p:ext uri="{BB962C8B-B14F-4D97-AF65-F5344CB8AC3E}">
        <p14:creationId xmlns:p14="http://schemas.microsoft.com/office/powerpoint/2010/main" val="199990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59B1-31AF-4817-AA62-787B2C56B807}"/>
              </a:ext>
            </a:extLst>
          </p:cNvPr>
          <p:cNvSpPr>
            <a:spLocks noGrp="1"/>
          </p:cNvSpPr>
          <p:nvPr>
            <p:ph type="title"/>
          </p:nvPr>
        </p:nvSpPr>
        <p:spPr/>
        <p:txBody>
          <a:bodyPr/>
          <a:lstStyle/>
          <a:p>
            <a:r>
              <a:rPr lang="ar-JO" dirty="0"/>
              <a:t>الجهاز التنفسي</a:t>
            </a:r>
            <a:endParaRPr lang="en-US" dirty="0"/>
          </a:p>
        </p:txBody>
      </p:sp>
      <p:sp>
        <p:nvSpPr>
          <p:cNvPr id="3" name="Content Placeholder 2">
            <a:extLst>
              <a:ext uri="{FF2B5EF4-FFF2-40B4-BE49-F238E27FC236}">
                <a16:creationId xmlns:a16="http://schemas.microsoft.com/office/drawing/2014/main" id="{A1C64C40-7FF3-4F47-A91E-6BF60B259F06}"/>
              </a:ext>
            </a:extLst>
          </p:cNvPr>
          <p:cNvSpPr>
            <a:spLocks noGrp="1"/>
          </p:cNvSpPr>
          <p:nvPr>
            <p:ph idx="1"/>
          </p:nvPr>
        </p:nvSpPr>
        <p:spPr/>
        <p:txBody>
          <a:bodyPr>
            <a:normAutofit/>
          </a:bodyPr>
          <a:lstStyle/>
          <a:p>
            <a:pPr algn="r"/>
            <a:r>
              <a:rPr lang="ar-JO" sz="2800" dirty="0"/>
              <a:t>يسبّب فائض الأنسجة الدهنية على البطن لدى الأشخاص الذين يعانون زيادة الوزن ضغطًا غير طبيعي من شأنه التأثير على التنفس الطبيعي. لذلك، كلما ازداد الوزن ازدادت صعوبة التنفس أثناء النوم، مما يسبب تفاقم حالة انقطاع التنفس أثناء النوم لديك</a:t>
            </a:r>
            <a:endParaRPr lang="en-US" sz="2800" dirty="0"/>
          </a:p>
        </p:txBody>
      </p:sp>
      <p:pic>
        <p:nvPicPr>
          <p:cNvPr id="4" name="Picture 3">
            <a:extLst>
              <a:ext uri="{FF2B5EF4-FFF2-40B4-BE49-F238E27FC236}">
                <a16:creationId xmlns:a16="http://schemas.microsoft.com/office/drawing/2014/main" id="{94E4D5E8-A701-4BAB-8E6D-7DC7A4334C3E}"/>
              </a:ext>
            </a:extLst>
          </p:cNvPr>
          <p:cNvPicPr>
            <a:picLocks noChangeAspect="1"/>
          </p:cNvPicPr>
          <p:nvPr/>
        </p:nvPicPr>
        <p:blipFill>
          <a:blip r:embed="rId2"/>
          <a:stretch>
            <a:fillRect/>
          </a:stretch>
        </p:blipFill>
        <p:spPr>
          <a:xfrm>
            <a:off x="292100" y="4246624"/>
            <a:ext cx="3354959" cy="2240789"/>
          </a:xfrm>
          <a:prstGeom prst="rect">
            <a:avLst/>
          </a:prstGeom>
        </p:spPr>
      </p:pic>
    </p:spTree>
    <p:extLst>
      <p:ext uri="{BB962C8B-B14F-4D97-AF65-F5344CB8AC3E}">
        <p14:creationId xmlns:p14="http://schemas.microsoft.com/office/powerpoint/2010/main" val="256676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3BA7-59C7-4728-AA21-E40BA03694C5}"/>
              </a:ext>
            </a:extLst>
          </p:cNvPr>
          <p:cNvSpPr>
            <a:spLocks noGrp="1"/>
          </p:cNvSpPr>
          <p:nvPr>
            <p:ph type="title"/>
          </p:nvPr>
        </p:nvSpPr>
        <p:spPr/>
        <p:txBody>
          <a:bodyPr/>
          <a:lstStyle/>
          <a:p>
            <a:r>
              <a:rPr lang="ar-JO" dirty="0"/>
              <a:t>جهاز الهضمي</a:t>
            </a:r>
            <a:endParaRPr lang="en-US" dirty="0"/>
          </a:p>
        </p:txBody>
      </p:sp>
      <p:sp>
        <p:nvSpPr>
          <p:cNvPr id="3" name="Content Placeholder 2">
            <a:extLst>
              <a:ext uri="{FF2B5EF4-FFF2-40B4-BE49-F238E27FC236}">
                <a16:creationId xmlns:a16="http://schemas.microsoft.com/office/drawing/2014/main" id="{7C11463C-A31A-4254-B0D7-AD3BAC4CB3CA}"/>
              </a:ext>
            </a:extLst>
          </p:cNvPr>
          <p:cNvSpPr>
            <a:spLocks noGrp="1"/>
          </p:cNvSpPr>
          <p:nvPr>
            <p:ph idx="1"/>
          </p:nvPr>
        </p:nvSpPr>
        <p:spPr/>
        <p:txBody>
          <a:bodyPr>
            <a:normAutofit/>
          </a:bodyPr>
          <a:lstStyle/>
          <a:p>
            <a:pPr algn="r"/>
            <a:r>
              <a:rPr lang="ar-JO" sz="2800" dirty="0"/>
              <a:t>قد يحدث أيضًا انسداد في الأمعاء بسبب تكوين نسيج ندبي حول الشق أو تطور التواء الأمعاء. ينتج عن هذه المضاعفات إمساك وغثيان وآلام في البطن. من الممكن أيضًا حدوث تسرب سائل المعدة إلى البطن مما يسبب التهاب الصفاق </a:t>
            </a:r>
            <a:endParaRPr lang="en-US" sz="2800" dirty="0"/>
          </a:p>
        </p:txBody>
      </p:sp>
      <p:pic>
        <p:nvPicPr>
          <p:cNvPr id="4" name="Picture 3">
            <a:extLst>
              <a:ext uri="{FF2B5EF4-FFF2-40B4-BE49-F238E27FC236}">
                <a16:creationId xmlns:a16="http://schemas.microsoft.com/office/drawing/2014/main" id="{407DE9BC-5351-4AAA-9F66-79589DF78C9F}"/>
              </a:ext>
            </a:extLst>
          </p:cNvPr>
          <p:cNvPicPr>
            <a:picLocks noChangeAspect="1"/>
          </p:cNvPicPr>
          <p:nvPr/>
        </p:nvPicPr>
        <p:blipFill>
          <a:blip r:embed="rId2"/>
          <a:stretch>
            <a:fillRect/>
          </a:stretch>
        </p:blipFill>
        <p:spPr>
          <a:xfrm>
            <a:off x="228600" y="4064000"/>
            <a:ext cx="3217333" cy="2413000"/>
          </a:xfrm>
          <a:prstGeom prst="rect">
            <a:avLst/>
          </a:prstGeom>
        </p:spPr>
      </p:pic>
    </p:spTree>
    <p:extLst>
      <p:ext uri="{BB962C8B-B14F-4D97-AF65-F5344CB8AC3E}">
        <p14:creationId xmlns:p14="http://schemas.microsoft.com/office/powerpoint/2010/main" val="421358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E8CEB5-C15A-4807-89A4-F5B9B64B0CCB}"/>
              </a:ext>
            </a:extLst>
          </p:cNvPr>
          <p:cNvPicPr>
            <a:picLocks noChangeAspect="1"/>
          </p:cNvPicPr>
          <p:nvPr/>
        </p:nvPicPr>
        <p:blipFill>
          <a:blip r:embed="rId2"/>
          <a:stretch>
            <a:fillRect/>
          </a:stretch>
        </p:blipFill>
        <p:spPr>
          <a:xfrm>
            <a:off x="-108856" y="0"/>
            <a:ext cx="12300856" cy="6672263"/>
          </a:xfrm>
          <a:prstGeom prst="rect">
            <a:avLst/>
          </a:prstGeom>
        </p:spPr>
      </p:pic>
    </p:spTree>
    <p:extLst>
      <p:ext uri="{BB962C8B-B14F-4D97-AF65-F5344CB8AC3E}">
        <p14:creationId xmlns:p14="http://schemas.microsoft.com/office/powerpoint/2010/main" val="25395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120D0-0CEE-4866-AF17-96150EE8523E}"/>
              </a:ext>
            </a:extLst>
          </p:cNvPr>
          <p:cNvSpPr>
            <a:spLocks noGrp="1"/>
          </p:cNvSpPr>
          <p:nvPr>
            <p:ph idx="1"/>
          </p:nvPr>
        </p:nvSpPr>
        <p:spPr/>
        <p:txBody>
          <a:bodyPr/>
          <a:lstStyle/>
          <a:p>
            <a:r>
              <a:rPr lang="en-US" dirty="0"/>
              <a:t>https://www.skynewsarabia.com/technology/1282360-%D8%AA%D8%A7%D9%94%D8%AB%D9%8A%D8%B1-%D8%A7%D9%84%D8%B3%D9%85%D9%86%D8%A9-%D8%A7%D9%84%D8%AC%D8%B3%D9%85-%D9%85%D8%AE%D8%A7%D8%B7%D8%B1-%D8%B5%D8%AD%D9%8A%D8%A9-%D8%AA%D9%87%D8%AF%D8%AF-%D8%AD%D9%8A%D8%A7%D8%AA%D9%83</a:t>
            </a:r>
            <a:endParaRPr lang="ar-JO" dirty="0"/>
          </a:p>
          <a:p>
            <a:endParaRPr lang="en-US" dirty="0"/>
          </a:p>
        </p:txBody>
      </p:sp>
    </p:spTree>
    <p:extLst>
      <p:ext uri="{BB962C8B-B14F-4D97-AF65-F5344CB8AC3E}">
        <p14:creationId xmlns:p14="http://schemas.microsoft.com/office/powerpoint/2010/main" val="33070735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40</TotalTime>
  <Words>338</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Times New Roman</vt:lpstr>
      <vt:lpstr>Wingdings 3</vt:lpstr>
      <vt:lpstr>Ion Boardroom</vt:lpstr>
      <vt:lpstr>السمنة</vt:lpstr>
      <vt:lpstr>تعريف السمنة</vt:lpstr>
      <vt:lpstr>اسباب السمنة</vt:lpstr>
      <vt:lpstr>تأثير السمنة على اجهزة الجسم</vt:lpstr>
      <vt:lpstr>الجهاز التنفسي</vt:lpstr>
      <vt:lpstr>جهاز الهضمي</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dc:title>
  <dc:creator>F.AlFarah</dc:creator>
  <cp:lastModifiedBy>F.AlFarah</cp:lastModifiedBy>
  <cp:revision>7</cp:revision>
  <dcterms:created xsi:type="dcterms:W3CDTF">2023-05-04T10:52:52Z</dcterms:created>
  <dcterms:modified xsi:type="dcterms:W3CDTF">2023-05-06T10:04:29Z</dcterms:modified>
</cp:coreProperties>
</file>