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308" autoAdjust="0"/>
    <p:restoredTop sz="94624" autoAdjust="0"/>
  </p:normalViewPr>
  <p:slideViewPr>
    <p:cSldViewPr>
      <p:cViewPr varScale="1">
        <p:scale>
          <a:sx n="68" d="100"/>
          <a:sy n="68" d="100"/>
        </p:scale>
        <p:origin x="78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154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2BF276-6430-4240-8FE7-86461527B3BE}" type="doc">
      <dgm:prSet loTypeId="urn:microsoft.com/office/officeart/2005/8/layout/vList3" loCatId="list" qsTypeId="urn:microsoft.com/office/officeart/2005/8/quickstyle/simple1" qsCatId="simple" csTypeId="urn:microsoft.com/office/officeart/2005/8/colors/accent1_1" csCatId="accent1"/>
      <dgm:spPr/>
      <dgm:t>
        <a:bodyPr/>
        <a:lstStyle/>
        <a:p>
          <a:pPr rtl="1"/>
          <a:endParaRPr lang="ar-JO"/>
        </a:p>
      </dgm:t>
    </dgm:pt>
    <dgm:pt modelId="{58C30694-6016-49E6-BA30-1F6DE02D616F}">
      <dgm:prSet/>
      <dgm:spPr/>
      <dgm:t>
        <a:bodyPr/>
        <a:lstStyle/>
        <a:p>
          <a:pPr rtl="1"/>
          <a:r>
            <a:rPr lang="ar-JO" dirty="0">
              <a:solidFill>
                <a:srgbClr val="C00000"/>
              </a:solidFill>
            </a:rPr>
            <a:t>الدول النامية </a:t>
          </a:r>
          <a:r>
            <a:rPr lang="ar-JO" dirty="0">
              <a:solidFill>
                <a:srgbClr val="002060"/>
              </a:solidFill>
            </a:rPr>
            <a:t>هي الأكثر تضرراً من الجوع والفقر، حيث تفتقر إلى الموارد اللازمة لتوفير الحد الأدنى من المعيشة الكريمة لمواطنيها.</a:t>
          </a:r>
        </a:p>
      </dgm:t>
    </dgm:pt>
    <dgm:pt modelId="{7D23FEC7-C518-4AF9-AFCA-CAC242BE2B86}" type="parTrans" cxnId="{F1CC6807-FEF4-4983-90B2-AADCC1696D16}">
      <dgm:prSet/>
      <dgm:spPr/>
      <dgm:t>
        <a:bodyPr/>
        <a:lstStyle/>
        <a:p>
          <a:pPr rtl="1"/>
          <a:endParaRPr lang="ar-JO"/>
        </a:p>
      </dgm:t>
    </dgm:pt>
    <dgm:pt modelId="{909AB8CB-6CCC-4E3E-B8FE-F547654EA1E7}" type="sibTrans" cxnId="{F1CC6807-FEF4-4983-90B2-AADCC1696D16}">
      <dgm:prSet/>
      <dgm:spPr/>
      <dgm:t>
        <a:bodyPr/>
        <a:lstStyle/>
        <a:p>
          <a:pPr rtl="1"/>
          <a:endParaRPr lang="ar-JO"/>
        </a:p>
      </dgm:t>
    </dgm:pt>
    <dgm:pt modelId="{93BDB9E0-9BFF-417D-BADD-A0D132831E46}" type="pres">
      <dgm:prSet presAssocID="{E82BF276-6430-4240-8FE7-86461527B3BE}" presName="linearFlow" presStyleCnt="0">
        <dgm:presLayoutVars>
          <dgm:dir/>
          <dgm:resizeHandles val="exact"/>
        </dgm:presLayoutVars>
      </dgm:prSet>
      <dgm:spPr/>
    </dgm:pt>
    <dgm:pt modelId="{E87107FD-C7CD-4110-9367-7D260E40E4B3}" type="pres">
      <dgm:prSet presAssocID="{58C30694-6016-49E6-BA30-1F6DE02D616F}" presName="composite" presStyleCnt="0"/>
      <dgm:spPr/>
    </dgm:pt>
    <dgm:pt modelId="{31A093DC-CE62-486E-AE4B-F1F6CA008991}" type="pres">
      <dgm:prSet presAssocID="{58C30694-6016-49E6-BA30-1F6DE02D616F}" presName="imgShp" presStyleLbl="fgImgPlace1" presStyleIdx="0" presStyleCnt="1" custLinFactNeighborX="-24970" custLinFactNeighborY="-1004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6595748-6000-4AC8-B1CF-0C2C52F93823}" type="pres">
      <dgm:prSet presAssocID="{58C30694-6016-49E6-BA30-1F6DE02D616F}" presName="txShp" presStyleLbl="node1" presStyleIdx="0" presStyleCnt="1" custLinFactNeighborX="3729" custLinFactNeighborY="-15368">
        <dgm:presLayoutVars>
          <dgm:bulletEnabled val="1"/>
        </dgm:presLayoutVars>
      </dgm:prSet>
      <dgm:spPr/>
    </dgm:pt>
  </dgm:ptLst>
  <dgm:cxnLst>
    <dgm:cxn modelId="{F1CC6807-FEF4-4983-90B2-AADCC1696D16}" srcId="{E82BF276-6430-4240-8FE7-86461527B3BE}" destId="{58C30694-6016-49E6-BA30-1F6DE02D616F}" srcOrd="0" destOrd="0" parTransId="{7D23FEC7-C518-4AF9-AFCA-CAC242BE2B86}" sibTransId="{909AB8CB-6CCC-4E3E-B8FE-F547654EA1E7}"/>
    <dgm:cxn modelId="{70B1B174-E609-404B-9E8F-5755FC42F950}" type="presOf" srcId="{E82BF276-6430-4240-8FE7-86461527B3BE}" destId="{93BDB9E0-9BFF-417D-BADD-A0D132831E46}" srcOrd="0" destOrd="0" presId="urn:microsoft.com/office/officeart/2005/8/layout/vList3"/>
    <dgm:cxn modelId="{336001A2-6B5E-4982-9979-22195714BFFA}" type="presOf" srcId="{58C30694-6016-49E6-BA30-1F6DE02D616F}" destId="{16595748-6000-4AC8-B1CF-0C2C52F93823}" srcOrd="0" destOrd="0" presId="urn:microsoft.com/office/officeart/2005/8/layout/vList3"/>
    <dgm:cxn modelId="{2F8043B8-DD96-4FDF-B98B-487FFC31F8BB}" type="presParOf" srcId="{93BDB9E0-9BFF-417D-BADD-A0D132831E46}" destId="{E87107FD-C7CD-4110-9367-7D260E40E4B3}" srcOrd="0" destOrd="0" presId="urn:microsoft.com/office/officeart/2005/8/layout/vList3"/>
    <dgm:cxn modelId="{A10B6250-F8D9-498C-B856-6CFACB14E78A}" type="presParOf" srcId="{E87107FD-C7CD-4110-9367-7D260E40E4B3}" destId="{31A093DC-CE62-486E-AE4B-F1F6CA008991}" srcOrd="0" destOrd="0" presId="urn:microsoft.com/office/officeart/2005/8/layout/vList3"/>
    <dgm:cxn modelId="{20D6DD87-AC7A-420E-8833-C4C8DF963AEE}" type="presParOf" srcId="{E87107FD-C7CD-4110-9367-7D260E40E4B3}" destId="{16595748-6000-4AC8-B1CF-0C2C52F9382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595748-6000-4AC8-B1CF-0C2C52F93823}">
      <dsp:nvSpPr>
        <dsp:cNvPr id="0" name=""/>
        <dsp:cNvSpPr/>
      </dsp:nvSpPr>
      <dsp:spPr>
        <a:xfrm rot="10800000">
          <a:off x="2027233" y="1020739"/>
          <a:ext cx="4883610" cy="246016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4864" tIns="106680" rIns="199136" bIns="1066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800" kern="1200" dirty="0">
              <a:solidFill>
                <a:srgbClr val="C00000"/>
              </a:solidFill>
            </a:rPr>
            <a:t>الدول النامية </a:t>
          </a:r>
          <a:r>
            <a:rPr lang="ar-JO" sz="2800" kern="1200" dirty="0">
              <a:solidFill>
                <a:srgbClr val="002060"/>
              </a:solidFill>
            </a:rPr>
            <a:t>هي الأكثر تضرراً من الجوع والفقر، حيث تفتقر إلى الموارد اللازمة لتوفير الحد الأدنى من المعيشة الكريمة لمواطنيها.</a:t>
          </a:r>
        </a:p>
      </dsp:txBody>
      <dsp:txXfrm rot="10800000">
        <a:off x="2642274" y="1020739"/>
        <a:ext cx="4268569" cy="2460164"/>
      </dsp:txXfrm>
    </dsp:sp>
    <dsp:sp modelId="{31A093DC-CE62-486E-AE4B-F1F6CA008991}">
      <dsp:nvSpPr>
        <dsp:cNvPr id="0" name=""/>
        <dsp:cNvSpPr/>
      </dsp:nvSpPr>
      <dsp:spPr>
        <a:xfrm>
          <a:off x="738" y="1151669"/>
          <a:ext cx="2460164" cy="246016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65F9197-5FAF-4AC1-86AB-0716B15670E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9588" y="3284538"/>
            <a:ext cx="4824412" cy="893762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>
              <a:defRPr sz="2800"/>
            </a:lvl1pPr>
          </a:lstStyle>
          <a:p>
            <a:r>
              <a:rPr lang="ar-SA"/>
              <a:t>انقر لتحرير نمط العنوان الرئيسي</a:t>
            </a: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9588" y="4076700"/>
            <a:ext cx="4824412" cy="503238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ar-SA"/>
              <a:t>انقر لتحرير نمط العنوان الثانوي الرئيسي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769100" y="0"/>
            <a:ext cx="1835150" cy="602297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1258888" y="0"/>
            <a:ext cx="5357812" cy="602297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258888" y="765175"/>
            <a:ext cx="3595687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006975" y="765175"/>
            <a:ext cx="3595688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الرمز لإضافة صورة</a:t>
            </a:r>
            <a:endParaRPr lang="ar-JO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58888" y="0"/>
            <a:ext cx="734536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نمط العنوان الرئيسي</a:t>
            </a:r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8888" y="765175"/>
            <a:ext cx="734377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1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1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l" rtl="1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l" rtl="1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l" rtl="1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HOME\Downloads\videoplayback.mp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14942" y="2714620"/>
            <a:ext cx="5072097" cy="1214446"/>
          </a:xfrm>
          <a:noFill/>
        </p:spPr>
        <p:txBody>
          <a:bodyPr/>
          <a:lstStyle/>
          <a:p>
            <a:pPr algn="ctr"/>
            <a:r>
              <a:rPr lang="ar-JO" sz="4400" b="1" dirty="0">
                <a:latin typeface="Tahoma" charset="0"/>
              </a:rPr>
              <a:t>     الجوع والفقر </a:t>
            </a:r>
            <a:endParaRPr lang="uk-UA" sz="4400" b="1" dirty="0">
              <a:latin typeface="Tahoma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43438" y="3857628"/>
            <a:ext cx="4248150" cy="433388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ar-JO" sz="2800" dirty="0"/>
              <a:t>الجوع والفقر يزيدان من حدة التشرد وسط تزايد أعداد المتضررين في العالم</a:t>
            </a:r>
            <a:endParaRPr lang="uk-UA" sz="2800" dirty="0"/>
          </a:p>
        </p:txBody>
      </p:sp>
    </p:spTree>
  </p:cSld>
  <p:clrMapOvr>
    <a:masterClrMapping/>
  </p:clrMapOvr>
  <p:transition>
    <p:spli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14480" y="1500174"/>
            <a:ext cx="6502400" cy="4706937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ar-JO" sz="3200" dirty="0">
                <a:solidFill>
                  <a:schemeClr val="bg2"/>
                </a:solidFill>
              </a:rPr>
              <a:t>تزايدت حالات الجوع والفقر في العالم بشكل ملحوظ خلال الفترة الأخيرة، مما أدى إلى زيادة عدد المشردين والمتضررين من هذه الظاهرتين. </a:t>
            </a:r>
            <a:endParaRPr lang="en-US" sz="3200" dirty="0">
              <a:solidFill>
                <a:schemeClr val="bg2"/>
              </a:solidFill>
            </a:endParaRPr>
          </a:p>
          <a:p>
            <a:pPr algn="just">
              <a:lnSpc>
                <a:spcPct val="80000"/>
              </a:lnSpc>
            </a:pPr>
            <a:r>
              <a:rPr lang="ar-JO" sz="3200" dirty="0">
                <a:solidFill>
                  <a:schemeClr val="bg2"/>
                </a:solidFill>
              </a:rPr>
              <a:t>وفي هذا السياق، أكدت منظمات حقوق الإنسان والإغاثة العالمية</a:t>
            </a:r>
            <a:r>
              <a:rPr lang="en-US" sz="3200" dirty="0">
                <a:solidFill>
                  <a:schemeClr val="bg2"/>
                </a:solidFill>
              </a:rPr>
              <a:t> </a:t>
            </a:r>
            <a:r>
              <a:rPr lang="ar-JO" sz="3200" dirty="0">
                <a:solidFill>
                  <a:schemeClr val="bg2"/>
                </a:solidFill>
              </a:rPr>
              <a:t>أن الجوع والفقر أصبحا من أكبر التحديات التي تواجه البشرية في الوقت الحالي.</a:t>
            </a:r>
            <a:endParaRPr lang="en-US" sz="3200" dirty="0">
              <a:solidFill>
                <a:schemeClr val="bg2"/>
              </a:solidFill>
            </a:endParaRPr>
          </a:p>
          <a:p>
            <a:pPr marL="0" indent="0" algn="just">
              <a:lnSpc>
                <a:spcPct val="80000"/>
              </a:lnSpc>
              <a:buNone/>
            </a:pPr>
            <a:r>
              <a:rPr lang="ar-JO" sz="3200" dirty="0">
                <a:solidFill>
                  <a:schemeClr val="bg2"/>
                </a:solidFill>
              </a:rPr>
              <a:t> </a:t>
            </a:r>
            <a:br>
              <a:rPr lang="ar-JO" sz="3200" dirty="0"/>
            </a:br>
            <a:br>
              <a:rPr lang="ar-JO" sz="2000" dirty="0"/>
            </a:br>
            <a:br>
              <a:rPr lang="ar-JO" sz="2000" dirty="0"/>
            </a:br>
            <a:endParaRPr lang="uk-UA" sz="2000" dirty="0"/>
          </a:p>
        </p:txBody>
      </p:sp>
    </p:spTree>
  </p:cSld>
  <p:clrMapOvr>
    <a:masterClrMapping/>
  </p:clrMapOvr>
  <p:transition>
    <p:wipe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13430" y="836712"/>
            <a:ext cx="7056438" cy="723900"/>
          </a:xfrm>
        </p:spPr>
        <p:txBody>
          <a:bodyPr/>
          <a:lstStyle/>
          <a:p>
            <a:pPr algn="ctr"/>
            <a:r>
              <a:rPr lang="ar-JO" dirty="0">
                <a:solidFill>
                  <a:srgbClr val="C00000"/>
                </a:solidFill>
              </a:rPr>
              <a:t>الإحصائيات الرسمية للأشخاص الذين يعيشون تحت خط الفقر في العالم :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2204863"/>
            <a:ext cx="7056438" cy="4321349"/>
          </a:xfrm>
        </p:spPr>
        <p:txBody>
          <a:bodyPr/>
          <a:lstStyle/>
          <a:p>
            <a:r>
              <a:rPr lang="ar-JO" dirty="0">
                <a:solidFill>
                  <a:schemeClr val="bg2"/>
                </a:solidFill>
              </a:rPr>
              <a:t>وتشير الإحصائيات الرسمية إلى أن أكثر من مليار شخص يعيشون تحت خط الفقر في العالم، بينما يعاني نحو 800 مليون شخص من الجوع المزمن.</a:t>
            </a:r>
          </a:p>
          <a:p>
            <a:r>
              <a:rPr lang="ar-JO" dirty="0">
                <a:solidFill>
                  <a:schemeClr val="bg2"/>
                </a:solidFill>
              </a:rPr>
              <a:t> وتعد هذه الأرقام مؤشرًا على أن العالم بأسره يواجه أزمة إنسانية خطيرة.</a:t>
            </a: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14348" y="1571612"/>
            <a:ext cx="7345362" cy="508000"/>
          </a:xfrm>
        </p:spPr>
        <p:txBody>
          <a:bodyPr/>
          <a:lstStyle/>
          <a:p>
            <a:pPr algn="r"/>
            <a:r>
              <a:rPr lang="ar-JO" dirty="0">
                <a:solidFill>
                  <a:schemeClr val="bg2"/>
                </a:solidFill>
              </a:rPr>
              <a:t>يجد الكثيرون أنفسهم بلا مأوى ولا طعام، ويضطرون إلى العيش في الشوارع والأماكن العامة. وتعد هذه الظاهرة من الأمور الخطيرة التي يجب معالجتها بأسرع وقت ممكن.  </a:t>
            </a:r>
            <a:r>
              <a:rPr lang="ar-JO" dirty="0">
                <a:solidFill>
                  <a:srgbClr val="C00000"/>
                </a:solidFill>
              </a:rPr>
              <a:t>&lt;&lt;انقر على الفيديو مرتين في الأسفل&gt;&gt;</a:t>
            </a:r>
          </a:p>
        </p:txBody>
      </p:sp>
      <p:pic>
        <p:nvPicPr>
          <p:cNvPr id="8" name="videoplayback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00232" y="3129759"/>
            <a:ext cx="5286412" cy="3107553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3501617"/>
              </p:ext>
            </p:extLst>
          </p:nvPr>
        </p:nvGraphicFramePr>
        <p:xfrm>
          <a:off x="1258888" y="765175"/>
          <a:ext cx="7343775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ar-JO" sz="36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وفي الختام، تعد ظاهرة الجوع والفقر من أكبر التحديات التي تواجه المجتمع الدولي، ويتطلب تعاوناً وجهودًا مشتركة المؤلمة ً مشتركة من الحكومات والمنظمات الإنسانية والمجتمع المدني للحد من هذه الظاهرة وتحسين حياة المتضررين منها.</a:t>
            </a:r>
          </a:p>
        </p:txBody>
      </p:sp>
    </p:spTree>
  </p:cSld>
  <p:clrMapOvr>
    <a:masterClrMapping/>
  </p:clrMapOvr>
  <p:transition>
    <p:wheel spokes="8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 dirty="0"/>
          </a:p>
          <a:p>
            <a:endParaRPr lang="ar-JO" dirty="0"/>
          </a:p>
          <a:p>
            <a:pPr algn="just">
              <a:buNone/>
            </a:pPr>
            <a:r>
              <a:rPr lang="ar-JO" dirty="0">
                <a:solidFill>
                  <a:schemeClr val="bg2">
                    <a:lumMod val="90000"/>
                    <a:lumOff val="10000"/>
                  </a:schemeClr>
                </a:solidFill>
              </a:rPr>
              <a:t> المادة : اللغة العربية                   المادة : الاجتماعيات</a:t>
            </a:r>
          </a:p>
          <a:p>
            <a:pPr algn="just">
              <a:buNone/>
            </a:pPr>
            <a:r>
              <a:rPr lang="ar-JO">
                <a:solidFill>
                  <a:schemeClr val="bg2">
                    <a:lumMod val="90000"/>
                    <a:lumOff val="10000"/>
                  </a:schemeClr>
                </a:solidFill>
              </a:rPr>
              <a:t> الأستاذ</a:t>
            </a:r>
            <a:r>
              <a:rPr lang="ar-JO" dirty="0">
                <a:solidFill>
                  <a:schemeClr val="bg2">
                    <a:lumMod val="90000"/>
                    <a:lumOff val="10000"/>
                  </a:schemeClr>
                </a:solidFill>
              </a:rPr>
              <a:t>: يوسف </a:t>
            </a:r>
            <a:r>
              <a:rPr lang="ar-JO">
                <a:solidFill>
                  <a:schemeClr val="bg2">
                    <a:lumMod val="90000"/>
                    <a:lumOff val="10000"/>
                  </a:schemeClr>
                </a:solidFill>
              </a:rPr>
              <a:t>حجازين </a:t>
            </a:r>
            <a:r>
              <a:rPr lang="ar-JO" dirty="0">
                <a:solidFill>
                  <a:schemeClr val="bg2">
                    <a:lumMod val="90000"/>
                    <a:lumOff val="10000"/>
                  </a:schemeClr>
                </a:solidFill>
              </a:rPr>
              <a:t>	</a:t>
            </a:r>
            <a:r>
              <a:rPr lang="ar-JO">
                <a:solidFill>
                  <a:schemeClr val="bg2">
                    <a:lumMod val="90000"/>
                    <a:lumOff val="10000"/>
                  </a:schemeClr>
                </a:solidFill>
              </a:rPr>
              <a:t>     المعلمة </a:t>
            </a:r>
            <a:r>
              <a:rPr lang="ar-JO" dirty="0">
                <a:solidFill>
                  <a:schemeClr val="bg2">
                    <a:lumMod val="90000"/>
                    <a:lumOff val="10000"/>
                  </a:schemeClr>
                </a:solidFill>
              </a:rPr>
              <a:t>: ميرنا كفاية </a:t>
            </a:r>
          </a:p>
          <a:p>
            <a:pPr algn="ctr">
              <a:buNone/>
            </a:pPr>
            <a:endParaRPr lang="ar-JO" dirty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pPr algn="ctr">
              <a:buNone/>
            </a:pPr>
            <a:br>
              <a:rPr lang="ar-JO" dirty="0">
                <a:solidFill>
                  <a:schemeClr val="bg2">
                    <a:lumMod val="90000"/>
                    <a:lumOff val="10000"/>
                  </a:schemeClr>
                </a:solidFill>
              </a:rPr>
            </a:br>
            <a:r>
              <a:rPr lang="ar-JO" dirty="0">
                <a:solidFill>
                  <a:schemeClr val="bg2">
                    <a:lumMod val="90000"/>
                    <a:lumOff val="10000"/>
                  </a:schemeClr>
                </a:solidFill>
              </a:rPr>
              <a:t>إعداد التقرير الطالبة ريتا حلتة </a:t>
            </a:r>
            <a:br>
              <a:rPr lang="ar-JO" dirty="0">
                <a:solidFill>
                  <a:schemeClr val="bg2">
                    <a:lumMod val="90000"/>
                    <a:lumOff val="10000"/>
                  </a:schemeClr>
                </a:solidFill>
              </a:rPr>
            </a:br>
            <a:r>
              <a:rPr lang="ar-JO" dirty="0">
                <a:solidFill>
                  <a:schemeClr val="bg2">
                    <a:lumMod val="90000"/>
                    <a:lumOff val="10000"/>
                  </a:schemeClr>
                </a:solidFill>
              </a:rPr>
              <a:t>الصف : السابع </a:t>
            </a:r>
            <a:br>
              <a:rPr lang="ar-JO" dirty="0">
                <a:solidFill>
                  <a:schemeClr val="bg2">
                    <a:lumMod val="90000"/>
                    <a:lumOff val="10000"/>
                  </a:schemeClr>
                </a:solidFill>
              </a:rPr>
            </a:br>
            <a:r>
              <a:rPr lang="ar-JO" dirty="0">
                <a:solidFill>
                  <a:schemeClr val="bg2">
                    <a:lumMod val="90000"/>
                    <a:lumOff val="10000"/>
                  </a:schemeClr>
                </a:solidFill>
              </a:rPr>
              <a:t>الشعبة: (ج)</a:t>
            </a:r>
          </a:p>
        </p:txBody>
      </p:sp>
    </p:spTree>
  </p:cSld>
  <p:clrMapOvr>
    <a:masterClrMapping/>
  </p:clrMapOvr>
  <p:transition>
    <p:blinds dir="vert"/>
  </p:transition>
</p:sld>
</file>

<file path=ppt/theme/theme1.xml><?xml version="1.0" encoding="utf-8"?>
<a:theme xmlns:a="http://schemas.openxmlformats.org/drawingml/2006/main" name="template">
  <a:themeElements>
    <a:clrScheme name="template 13">
      <a:dk1>
        <a:srgbClr val="4D4D4D"/>
      </a:dk1>
      <a:lt1>
        <a:srgbClr val="FFFFFF"/>
      </a:lt1>
      <a:dk2>
        <a:srgbClr val="000000"/>
      </a:dk2>
      <a:lt2>
        <a:srgbClr val="043000"/>
      </a:lt2>
      <a:accent1>
        <a:srgbClr val="33A900"/>
      </a:accent1>
      <a:accent2>
        <a:srgbClr val="525B56"/>
      </a:accent2>
      <a:accent3>
        <a:srgbClr val="FFFFFF"/>
      </a:accent3>
      <a:accent4>
        <a:srgbClr val="404040"/>
      </a:accent4>
      <a:accent5>
        <a:srgbClr val="ADD1AA"/>
      </a:accent5>
      <a:accent6>
        <a:srgbClr val="49524D"/>
      </a:accent6>
      <a:hlink>
        <a:srgbClr val="747D79"/>
      </a:hlink>
      <a:folHlink>
        <a:srgbClr val="EAEAEA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6E6046"/>
        </a:lt2>
        <a:accent1>
          <a:srgbClr val="B69E77"/>
        </a:accent1>
        <a:accent2>
          <a:srgbClr val="9E280E"/>
        </a:accent2>
        <a:accent3>
          <a:srgbClr val="FFFFFF"/>
        </a:accent3>
        <a:accent4>
          <a:srgbClr val="404040"/>
        </a:accent4>
        <a:accent5>
          <a:srgbClr val="D7CCBD"/>
        </a:accent5>
        <a:accent6>
          <a:srgbClr val="8F230C"/>
        </a:accent6>
        <a:hlink>
          <a:srgbClr val="FFC6A4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6E6046"/>
        </a:lt2>
        <a:accent1>
          <a:srgbClr val="B69E77"/>
        </a:accent1>
        <a:accent2>
          <a:srgbClr val="9E280E"/>
        </a:accent2>
        <a:accent3>
          <a:srgbClr val="FFFFFF"/>
        </a:accent3>
        <a:accent4>
          <a:srgbClr val="404040"/>
        </a:accent4>
        <a:accent5>
          <a:srgbClr val="D7CCBD"/>
        </a:accent5>
        <a:accent6>
          <a:srgbClr val="8F230C"/>
        </a:accent6>
        <a:hlink>
          <a:srgbClr val="E1C6A4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532F3C"/>
        </a:lt2>
        <a:accent1>
          <a:srgbClr val="CDC09A"/>
        </a:accent1>
        <a:accent2>
          <a:srgbClr val="AC9F55"/>
        </a:accent2>
        <a:accent3>
          <a:srgbClr val="FFFFFF"/>
        </a:accent3>
        <a:accent4>
          <a:srgbClr val="404040"/>
        </a:accent4>
        <a:accent5>
          <a:srgbClr val="E3DCCA"/>
        </a:accent5>
        <a:accent6>
          <a:srgbClr val="9B904C"/>
        </a:accent6>
        <a:hlink>
          <a:srgbClr val="DBD3C7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064300"/>
        </a:lt2>
        <a:accent1>
          <a:srgbClr val="AC927F"/>
        </a:accent1>
        <a:accent2>
          <a:srgbClr val="3AAE00"/>
        </a:accent2>
        <a:accent3>
          <a:srgbClr val="FFFFFF"/>
        </a:accent3>
        <a:accent4>
          <a:srgbClr val="404040"/>
        </a:accent4>
        <a:accent5>
          <a:srgbClr val="D2C7C0"/>
        </a:accent5>
        <a:accent6>
          <a:srgbClr val="349D00"/>
        </a:accent6>
        <a:hlink>
          <a:srgbClr val="D2B8A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033100"/>
        </a:lt2>
        <a:accent1>
          <a:srgbClr val="2F9400"/>
        </a:accent1>
        <a:accent2>
          <a:srgbClr val="6C838B"/>
        </a:accent2>
        <a:accent3>
          <a:srgbClr val="FFFFFF"/>
        </a:accent3>
        <a:accent4>
          <a:srgbClr val="404040"/>
        </a:accent4>
        <a:accent5>
          <a:srgbClr val="ADC8AA"/>
        </a:accent5>
        <a:accent6>
          <a:srgbClr val="61767D"/>
        </a:accent6>
        <a:hlink>
          <a:srgbClr val="996E68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063B00"/>
        </a:lt2>
        <a:accent1>
          <a:srgbClr val="33A800"/>
        </a:accent1>
        <a:accent2>
          <a:srgbClr val="B26D33"/>
        </a:accent2>
        <a:accent3>
          <a:srgbClr val="FFFFFF"/>
        </a:accent3>
        <a:accent4>
          <a:srgbClr val="404040"/>
        </a:accent4>
        <a:accent5>
          <a:srgbClr val="ADD1AA"/>
        </a:accent5>
        <a:accent6>
          <a:srgbClr val="A1622D"/>
        </a:accent6>
        <a:hlink>
          <a:srgbClr val="CE793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224700"/>
        </a:lt2>
        <a:accent1>
          <a:srgbClr val="68A500"/>
        </a:accent1>
        <a:accent2>
          <a:srgbClr val="8CB400"/>
        </a:accent2>
        <a:accent3>
          <a:srgbClr val="FFFFFF"/>
        </a:accent3>
        <a:accent4>
          <a:srgbClr val="404040"/>
        </a:accent4>
        <a:accent5>
          <a:srgbClr val="B9CFAA"/>
        </a:accent5>
        <a:accent6>
          <a:srgbClr val="7EA300"/>
        </a:accent6>
        <a:hlink>
          <a:srgbClr val="DC888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224700"/>
        </a:lt2>
        <a:accent1>
          <a:srgbClr val="68A500"/>
        </a:accent1>
        <a:accent2>
          <a:srgbClr val="8CB400"/>
        </a:accent2>
        <a:accent3>
          <a:srgbClr val="FFFFFF"/>
        </a:accent3>
        <a:accent4>
          <a:srgbClr val="404040"/>
        </a:accent4>
        <a:accent5>
          <a:srgbClr val="B9CFAA"/>
        </a:accent5>
        <a:accent6>
          <a:srgbClr val="7EA300"/>
        </a:accent6>
        <a:hlink>
          <a:srgbClr val="C0C42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265400"/>
        </a:lt2>
        <a:accent1>
          <a:srgbClr val="37A091"/>
        </a:accent1>
        <a:accent2>
          <a:srgbClr val="CC8587"/>
        </a:accent2>
        <a:accent3>
          <a:srgbClr val="FFFFFF"/>
        </a:accent3>
        <a:accent4>
          <a:srgbClr val="404040"/>
        </a:accent4>
        <a:accent5>
          <a:srgbClr val="AECDC7"/>
        </a:accent5>
        <a:accent6>
          <a:srgbClr val="B9787A"/>
        </a:accent6>
        <a:hlink>
          <a:srgbClr val="FCE46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546715"/>
        </a:lt2>
        <a:accent1>
          <a:srgbClr val="EF733A"/>
        </a:accent1>
        <a:accent2>
          <a:srgbClr val="C1D72E"/>
        </a:accent2>
        <a:accent3>
          <a:srgbClr val="FFFFFF"/>
        </a:accent3>
        <a:accent4>
          <a:srgbClr val="404040"/>
        </a:accent4>
        <a:accent5>
          <a:srgbClr val="F6BCAE"/>
        </a:accent5>
        <a:accent6>
          <a:srgbClr val="AFC329"/>
        </a:accent6>
        <a:hlink>
          <a:srgbClr val="F1954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406910"/>
        </a:lt2>
        <a:accent1>
          <a:srgbClr val="D04611"/>
        </a:accent1>
        <a:accent2>
          <a:srgbClr val="77BB0F"/>
        </a:accent2>
        <a:accent3>
          <a:srgbClr val="FFFFFF"/>
        </a:accent3>
        <a:accent4>
          <a:srgbClr val="404040"/>
        </a:accent4>
        <a:accent5>
          <a:srgbClr val="E4B0AA"/>
        </a:accent5>
        <a:accent6>
          <a:srgbClr val="6BA90C"/>
        </a:accent6>
        <a:hlink>
          <a:srgbClr val="6CA2C7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4D4D4D"/>
        </a:dk1>
        <a:lt1>
          <a:srgbClr val="FFFFFF"/>
        </a:lt1>
        <a:dk2>
          <a:srgbClr val="000000"/>
        </a:dk2>
        <a:lt2>
          <a:srgbClr val="102214"/>
        </a:lt2>
        <a:accent1>
          <a:srgbClr val="457136"/>
        </a:accent1>
        <a:accent2>
          <a:srgbClr val="599B51"/>
        </a:accent2>
        <a:accent3>
          <a:srgbClr val="FFFFFF"/>
        </a:accent3>
        <a:accent4>
          <a:srgbClr val="404040"/>
        </a:accent4>
        <a:accent5>
          <a:srgbClr val="B0BBAE"/>
        </a:accent5>
        <a:accent6>
          <a:srgbClr val="508C49"/>
        </a:accent6>
        <a:hlink>
          <a:srgbClr val="78A55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4D4D4D"/>
        </a:dk1>
        <a:lt1>
          <a:srgbClr val="FFFFFF"/>
        </a:lt1>
        <a:dk2>
          <a:srgbClr val="000000"/>
        </a:dk2>
        <a:lt2>
          <a:srgbClr val="043000"/>
        </a:lt2>
        <a:accent1>
          <a:srgbClr val="33A900"/>
        </a:accent1>
        <a:accent2>
          <a:srgbClr val="525B56"/>
        </a:accent2>
        <a:accent3>
          <a:srgbClr val="FFFFFF"/>
        </a:accent3>
        <a:accent4>
          <a:srgbClr val="404040"/>
        </a:accent4>
        <a:accent5>
          <a:srgbClr val="ADD1AA"/>
        </a:accent5>
        <a:accent6>
          <a:srgbClr val="49524D"/>
        </a:accent6>
        <a:hlink>
          <a:srgbClr val="747D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88</TotalTime>
  <Words>248</Words>
  <Application>Microsoft Office PowerPoint</Application>
  <PresentationFormat>On-screen Show (4:3)</PresentationFormat>
  <Paragraphs>17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Tahoma</vt:lpstr>
      <vt:lpstr>template</vt:lpstr>
      <vt:lpstr>     الجوع والفقر </vt:lpstr>
      <vt:lpstr>PowerPoint Presentation</vt:lpstr>
      <vt:lpstr>الإحصائيات الرسمية للأشخاص الذين يعيشون تحت خط الفقر في العالم :</vt:lpstr>
      <vt:lpstr>يجد الكثيرون أنفسهم بلا مأوى ولا طعام، ويضطرون إلى العيش في الشوارع والأماكن العامة. وتعد هذه الظاهرة من الأمور الخطيرة التي يجب معالجتها بأسرع وقت ممكن.  &lt;&lt;انقر على الفيديو مرتين في الأسفل&gt;&gt;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الجوع والفقر</dc:title>
  <dc:creator>HOME</dc:creator>
  <cp:lastModifiedBy>ShamsMaanAdmin</cp:lastModifiedBy>
  <cp:revision>10</cp:revision>
  <dcterms:created xsi:type="dcterms:W3CDTF">2023-05-10T18:32:40Z</dcterms:created>
  <dcterms:modified xsi:type="dcterms:W3CDTF">2023-05-15T19:43:49Z</dcterms:modified>
</cp:coreProperties>
</file>