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33CC"/>
    <a:srgbClr val="990000"/>
    <a:srgbClr val="CC66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2FE0554-C8C2-40D1-808E-E2478905A636}"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03ADE88-4A31-4210-A508-BBB76A12F9A6}" type="slidenum">
              <a:rPr lang="en-US" smtClean="0"/>
              <a:t>‹#›</a:t>
            </a:fld>
            <a:endParaRPr lang="en-US"/>
          </a:p>
        </p:txBody>
      </p:sp>
    </p:spTree>
    <p:extLst>
      <p:ext uri="{BB962C8B-B14F-4D97-AF65-F5344CB8AC3E}">
        <p14:creationId xmlns:p14="http://schemas.microsoft.com/office/powerpoint/2010/main" val="2617149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2FE0554-C8C2-40D1-808E-E2478905A636}"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03ADE88-4A31-4210-A508-BBB76A12F9A6}" type="slidenum">
              <a:rPr lang="en-US" smtClean="0"/>
              <a:t>‹#›</a:t>
            </a:fld>
            <a:endParaRPr lang="en-US"/>
          </a:p>
        </p:txBody>
      </p:sp>
    </p:spTree>
    <p:extLst>
      <p:ext uri="{BB962C8B-B14F-4D97-AF65-F5344CB8AC3E}">
        <p14:creationId xmlns:p14="http://schemas.microsoft.com/office/powerpoint/2010/main" val="2376373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2FE0554-C8C2-40D1-808E-E2478905A636}"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03ADE88-4A31-4210-A508-BBB76A12F9A6}"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4886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2FE0554-C8C2-40D1-808E-E2478905A636}" type="datetimeFigureOut">
              <a:rPr lang="en-US" smtClean="0"/>
              <a:t>5/16/2023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03ADE88-4A31-4210-A508-BBB76A12F9A6}" type="slidenum">
              <a:rPr lang="en-US" smtClean="0"/>
              <a:t>‹#›</a:t>
            </a:fld>
            <a:endParaRPr lang="en-US"/>
          </a:p>
        </p:txBody>
      </p:sp>
    </p:spTree>
    <p:extLst>
      <p:ext uri="{BB962C8B-B14F-4D97-AF65-F5344CB8AC3E}">
        <p14:creationId xmlns:p14="http://schemas.microsoft.com/office/powerpoint/2010/main" val="11359211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2FE0554-C8C2-40D1-808E-E2478905A636}" type="datetimeFigureOut">
              <a:rPr lang="en-US" smtClean="0"/>
              <a:t>5/16/2023</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03ADE88-4A31-4210-A508-BBB76A12F9A6}"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16421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2FE0554-C8C2-40D1-808E-E2478905A636}" type="datetimeFigureOut">
              <a:rPr lang="en-US" smtClean="0"/>
              <a:t>5/16/2023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03ADE88-4A31-4210-A508-BBB76A12F9A6}" type="slidenum">
              <a:rPr lang="en-US" smtClean="0"/>
              <a:t>‹#›</a:t>
            </a:fld>
            <a:endParaRPr lang="en-US"/>
          </a:p>
        </p:txBody>
      </p:sp>
    </p:spTree>
    <p:extLst>
      <p:ext uri="{BB962C8B-B14F-4D97-AF65-F5344CB8AC3E}">
        <p14:creationId xmlns:p14="http://schemas.microsoft.com/office/powerpoint/2010/main" val="18760225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2FE0554-C8C2-40D1-808E-E2478905A636}"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03ADE88-4A31-4210-A508-BBB76A12F9A6}" type="slidenum">
              <a:rPr lang="en-US" smtClean="0"/>
              <a:t>‹#›</a:t>
            </a:fld>
            <a:endParaRPr lang="en-US"/>
          </a:p>
        </p:txBody>
      </p:sp>
    </p:spTree>
    <p:extLst>
      <p:ext uri="{BB962C8B-B14F-4D97-AF65-F5344CB8AC3E}">
        <p14:creationId xmlns:p14="http://schemas.microsoft.com/office/powerpoint/2010/main" val="408422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2FE0554-C8C2-40D1-808E-E2478905A636}"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03ADE88-4A31-4210-A508-BBB76A12F9A6}" type="slidenum">
              <a:rPr lang="en-US" smtClean="0"/>
              <a:t>‹#›</a:t>
            </a:fld>
            <a:endParaRPr lang="en-US"/>
          </a:p>
        </p:txBody>
      </p:sp>
    </p:spTree>
    <p:extLst>
      <p:ext uri="{BB962C8B-B14F-4D97-AF65-F5344CB8AC3E}">
        <p14:creationId xmlns:p14="http://schemas.microsoft.com/office/powerpoint/2010/main" val="1554244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2FE0554-C8C2-40D1-808E-E2478905A636}"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03ADE88-4A31-4210-A508-BBB76A12F9A6}" type="slidenum">
              <a:rPr lang="en-US" smtClean="0"/>
              <a:t>‹#›</a:t>
            </a:fld>
            <a:endParaRPr lang="en-US"/>
          </a:p>
        </p:txBody>
      </p:sp>
    </p:spTree>
    <p:extLst>
      <p:ext uri="{BB962C8B-B14F-4D97-AF65-F5344CB8AC3E}">
        <p14:creationId xmlns:p14="http://schemas.microsoft.com/office/powerpoint/2010/main" val="1246698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2FE0554-C8C2-40D1-808E-E2478905A636}"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03ADE88-4A31-4210-A508-BBB76A12F9A6}" type="slidenum">
              <a:rPr lang="en-US" smtClean="0"/>
              <a:t>‹#›</a:t>
            </a:fld>
            <a:endParaRPr lang="en-US"/>
          </a:p>
        </p:txBody>
      </p:sp>
    </p:spTree>
    <p:extLst>
      <p:ext uri="{BB962C8B-B14F-4D97-AF65-F5344CB8AC3E}">
        <p14:creationId xmlns:p14="http://schemas.microsoft.com/office/powerpoint/2010/main" val="176602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2FE0554-C8C2-40D1-808E-E2478905A636}" type="datetimeFigureOut">
              <a:rPr lang="en-US" smtClean="0"/>
              <a:t>5/16/2023</a:t>
            </a:fld>
            <a:endParaRPr lang="en-US"/>
          </a:p>
        </p:txBody>
      </p:sp>
      <p:sp>
        <p:nvSpPr>
          <p:cNvPr id="6" name="Footer Placeholder 5"/>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03ADE88-4A31-4210-A508-BBB76A12F9A6}" type="slidenum">
              <a:rPr lang="en-US" smtClean="0"/>
              <a:t>‹#›</a:t>
            </a:fld>
            <a:endParaRPr lang="en-US"/>
          </a:p>
        </p:txBody>
      </p:sp>
    </p:spTree>
    <p:extLst>
      <p:ext uri="{BB962C8B-B14F-4D97-AF65-F5344CB8AC3E}">
        <p14:creationId xmlns:p14="http://schemas.microsoft.com/office/powerpoint/2010/main" val="3456372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2FE0554-C8C2-40D1-808E-E2478905A636}" type="datetimeFigureOut">
              <a:rPr lang="en-US" smtClean="0"/>
              <a:t>5/16/2023</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03ADE88-4A31-4210-A508-BBB76A12F9A6}" type="slidenum">
              <a:rPr lang="en-US" smtClean="0"/>
              <a:t>‹#›</a:t>
            </a:fld>
            <a:endParaRPr lang="en-US"/>
          </a:p>
        </p:txBody>
      </p:sp>
    </p:spTree>
    <p:extLst>
      <p:ext uri="{BB962C8B-B14F-4D97-AF65-F5344CB8AC3E}">
        <p14:creationId xmlns:p14="http://schemas.microsoft.com/office/powerpoint/2010/main" val="1919832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2FE0554-C8C2-40D1-808E-E2478905A636}" type="datetimeFigureOut">
              <a:rPr lang="en-US" smtClean="0"/>
              <a:t>5/16/2023</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03ADE88-4A31-4210-A508-BBB76A12F9A6}" type="slidenum">
              <a:rPr lang="en-US" smtClean="0"/>
              <a:t>‹#›</a:t>
            </a:fld>
            <a:endParaRPr lang="en-US"/>
          </a:p>
        </p:txBody>
      </p:sp>
    </p:spTree>
    <p:extLst>
      <p:ext uri="{BB962C8B-B14F-4D97-AF65-F5344CB8AC3E}">
        <p14:creationId xmlns:p14="http://schemas.microsoft.com/office/powerpoint/2010/main" val="1519334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FE0554-C8C2-40D1-808E-E2478905A636}" type="datetimeFigureOut">
              <a:rPr lang="en-US" smtClean="0"/>
              <a:t>5/16/2023</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03ADE88-4A31-4210-A508-BBB76A12F9A6}" type="slidenum">
              <a:rPr lang="en-US" smtClean="0"/>
              <a:t>‹#›</a:t>
            </a:fld>
            <a:endParaRPr lang="en-US"/>
          </a:p>
        </p:txBody>
      </p:sp>
    </p:spTree>
    <p:extLst>
      <p:ext uri="{BB962C8B-B14F-4D97-AF65-F5344CB8AC3E}">
        <p14:creationId xmlns:p14="http://schemas.microsoft.com/office/powerpoint/2010/main" val="4073255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2FE0554-C8C2-40D1-808E-E2478905A636}" type="datetimeFigureOut">
              <a:rPr lang="en-US" smtClean="0"/>
              <a:t>5/16/2023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03ADE88-4A31-4210-A508-BBB76A12F9A6}" type="slidenum">
              <a:rPr lang="en-US" smtClean="0"/>
              <a:t>‹#›</a:t>
            </a:fld>
            <a:endParaRPr lang="en-US"/>
          </a:p>
        </p:txBody>
      </p:sp>
    </p:spTree>
    <p:extLst>
      <p:ext uri="{BB962C8B-B14F-4D97-AF65-F5344CB8AC3E}">
        <p14:creationId xmlns:p14="http://schemas.microsoft.com/office/powerpoint/2010/main" val="1362317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2FE0554-C8C2-40D1-808E-E2478905A636}" type="datetimeFigureOut">
              <a:rPr lang="en-US" smtClean="0"/>
              <a:t>5/16/2023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03ADE88-4A31-4210-A508-BBB76A12F9A6}" type="slidenum">
              <a:rPr lang="en-US" smtClean="0"/>
              <a:t>‹#›</a:t>
            </a:fld>
            <a:endParaRPr lang="en-US"/>
          </a:p>
        </p:txBody>
      </p:sp>
    </p:spTree>
    <p:extLst>
      <p:ext uri="{BB962C8B-B14F-4D97-AF65-F5344CB8AC3E}">
        <p14:creationId xmlns:p14="http://schemas.microsoft.com/office/powerpoint/2010/main" val="3910412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2FE0554-C8C2-40D1-808E-E2478905A636}" type="datetimeFigureOut">
              <a:rPr lang="en-US" smtClean="0"/>
              <a:t>5/16/2023</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03ADE88-4A31-4210-A508-BBB76A12F9A6}" type="slidenum">
              <a:rPr lang="en-US" smtClean="0"/>
              <a:t>‹#›</a:t>
            </a:fld>
            <a:endParaRPr lang="en-US"/>
          </a:p>
        </p:txBody>
      </p:sp>
    </p:spTree>
    <p:extLst>
      <p:ext uri="{BB962C8B-B14F-4D97-AF65-F5344CB8AC3E}">
        <p14:creationId xmlns:p14="http://schemas.microsoft.com/office/powerpoint/2010/main" val="217570057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https://www.youtube.com/embed/gykIQkYCijs"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s://antiochpatriarchate.org/ar/page/744/"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91299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r>
              <a:rPr lang="ar-JO" sz="2400" dirty="0">
                <a:solidFill>
                  <a:srgbClr val="FF0000"/>
                </a:solidFill>
              </a:rPr>
              <a:t>هذا الأمر كثيرا ما ننساه فنعامل والدة الإله وكأنها قائمة في ذاتها، مجرّدة عن دور الله في حياتها.</a:t>
            </a:r>
          </a:p>
          <a:p>
            <a:pPr algn="r" rtl="1"/>
            <a:r>
              <a:rPr lang="ar-JO" sz="2400" dirty="0">
                <a:solidFill>
                  <a:srgbClr val="FF0000"/>
                </a:solidFill>
              </a:rPr>
              <a:t>ولكنّ الكنيسة تسمّي مريم "والدة الإله" في التراتيل والأناشيد الكنسّية كلّها، وهكذا تظهر في الأيقونات دائمًا مع الرّب يسوع باستثناء حالات خاصة جدًا.</a:t>
            </a:r>
            <a:br>
              <a:rPr lang="ar-JO" sz="2400" dirty="0">
                <a:solidFill>
                  <a:srgbClr val="FF0000"/>
                </a:solidFill>
              </a:rPr>
            </a:br>
            <a:r>
              <a:rPr lang="ar-JO" sz="2400" dirty="0">
                <a:solidFill>
                  <a:srgbClr val="FF0000"/>
                </a:solidFill>
              </a:rPr>
              <a:t/>
            </a:r>
            <a:br>
              <a:rPr lang="ar-JO" sz="2400" dirty="0">
                <a:solidFill>
                  <a:srgbClr val="FF0000"/>
                </a:solidFill>
              </a:rPr>
            </a:br>
            <a:r>
              <a:rPr lang="ar-JO" sz="2400" dirty="0">
                <a:solidFill>
                  <a:srgbClr val="FF0000"/>
                </a:solidFill>
              </a:rPr>
              <a:t>نهايةً، احتفال الكنيسة بولادة مريم والدة الإله هو إعلان الفرح بولادة فجر الخلاص، لأنّ </a:t>
            </a:r>
            <a:r>
              <a:rPr lang="ar-JO" sz="2400" dirty="0" smtClean="0">
                <a:solidFill>
                  <a:srgbClr val="FF0000"/>
                </a:solidFill>
              </a:rPr>
              <a:t>الّتي </a:t>
            </a:r>
            <a:r>
              <a:rPr lang="ar-JO" sz="2400" dirty="0">
                <a:solidFill>
                  <a:srgbClr val="FF0000"/>
                </a:solidFill>
              </a:rPr>
              <a:t>وُلدَت من عاقرَين آحبّت الله وكرّست ذاتها له، فقبلَت أن تطيع تبيره الخلاصيّ لتلد المسيح للعالم.</a:t>
            </a:r>
          </a:p>
          <a:p>
            <a:endParaRPr lang="en-US" dirty="0"/>
          </a:p>
        </p:txBody>
      </p:sp>
    </p:spTree>
    <p:extLst>
      <p:ext uri="{BB962C8B-B14F-4D97-AF65-F5344CB8AC3E}">
        <p14:creationId xmlns:p14="http://schemas.microsoft.com/office/powerpoint/2010/main" val="28138334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JO" b="1" dirty="0">
                <a:solidFill>
                  <a:schemeClr val="accent5">
                    <a:lumMod val="50000"/>
                  </a:schemeClr>
                </a:solidFill>
              </a:rPr>
              <a:t>ايتها الفائق قدسها والدة الالة خلصينا</a:t>
            </a:r>
            <a:endParaRPr lang="en-US" b="1" dirty="0">
              <a:solidFill>
                <a:schemeClr val="accent5">
                  <a:lumMod val="50000"/>
                </a:schemeClr>
              </a:solidFill>
            </a:endParaRPr>
          </a:p>
        </p:txBody>
      </p:sp>
      <p:pic>
        <p:nvPicPr>
          <p:cNvPr id="4" name="gykIQkYCijs"/>
          <p:cNvPicPr>
            <a:picLocks noGrp="1" noRot="1" noChangeAspect="1"/>
          </p:cNvPicPr>
          <p:nvPr>
            <p:ph idx="1"/>
            <a:videoFile r:link="rId1"/>
          </p:nvPr>
        </p:nvPicPr>
        <p:blipFill>
          <a:blip r:embed="rId3"/>
          <a:stretch>
            <a:fillRect/>
          </a:stretch>
        </p:blipFill>
        <p:spPr>
          <a:xfrm>
            <a:off x="3192496" y="2065659"/>
            <a:ext cx="6336000" cy="4224766"/>
          </a:xfrm>
          <a:prstGeom prst="rect">
            <a:avLst/>
          </a:prstGeom>
        </p:spPr>
      </p:pic>
    </p:spTree>
    <p:extLst>
      <p:ext uri="{BB962C8B-B14F-4D97-AF65-F5344CB8AC3E}">
        <p14:creationId xmlns:p14="http://schemas.microsoft.com/office/powerpoint/2010/main" val="19134897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JO" dirty="0" smtClean="0"/>
              <a:t>عمل الطلاب:خليل حداد, غالب أبو جريس</a:t>
            </a:r>
            <a:endParaRPr lang="en-US" dirty="0"/>
          </a:p>
        </p:txBody>
      </p:sp>
      <p:sp>
        <p:nvSpPr>
          <p:cNvPr id="3" name="Text Placeholder 2"/>
          <p:cNvSpPr>
            <a:spLocks noGrp="1"/>
          </p:cNvSpPr>
          <p:nvPr>
            <p:ph type="body" sz="half" idx="2"/>
          </p:nvPr>
        </p:nvSpPr>
        <p:spPr/>
        <p:txBody>
          <a:bodyPr/>
          <a:lstStyle/>
          <a:p>
            <a:r>
              <a:rPr lang="en-US" dirty="0">
                <a:hlinkClick r:id="rId2"/>
              </a:rPr>
              <a:t>https://antiochpatriarchate.org/ar/page/744</a:t>
            </a:r>
            <a:r>
              <a:rPr lang="en-US" dirty="0" smtClean="0">
                <a:hlinkClick r:id="rId2"/>
              </a:rPr>
              <a:t>/</a:t>
            </a:r>
            <a:endParaRPr lang="ar-JO" smtClean="0"/>
          </a:p>
          <a:p>
            <a:endParaRPr lang="en-US"/>
          </a:p>
        </p:txBody>
      </p:sp>
    </p:spTree>
    <p:extLst>
      <p:ext uri="{BB962C8B-B14F-4D97-AF65-F5344CB8AC3E}">
        <p14:creationId xmlns:p14="http://schemas.microsoft.com/office/powerpoint/2010/main" val="2791819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b="1" u="sng" dirty="0"/>
              <a:t>ميلاد والدة الإله الفائقة القداسة والدائمة البتولية </a:t>
            </a:r>
            <a:r>
              <a:rPr lang="ar-JO" b="1" u="sng" dirty="0" smtClean="0"/>
              <a:t>مريم</a:t>
            </a:r>
            <a:r>
              <a:rPr lang="ar-JO" u="sng" dirty="0"/>
              <a:t> </a:t>
            </a:r>
            <a:endParaRPr lang="en-US" u="sng" dirty="0"/>
          </a:p>
        </p:txBody>
      </p:sp>
      <p:sp>
        <p:nvSpPr>
          <p:cNvPr id="3" name="Content Placeholder 2"/>
          <p:cNvSpPr>
            <a:spLocks noGrp="1"/>
          </p:cNvSpPr>
          <p:nvPr>
            <p:ph idx="1"/>
          </p:nvPr>
        </p:nvSpPr>
        <p:spPr/>
        <p:txBody>
          <a:bodyPr>
            <a:noAutofit/>
          </a:bodyPr>
          <a:lstStyle/>
          <a:p>
            <a:pPr algn="r" rtl="1"/>
            <a:r>
              <a:rPr lang="ar-JO" sz="2300" dirty="0">
                <a:solidFill>
                  <a:srgbClr val="CC6600"/>
                </a:solidFill>
              </a:rPr>
              <a:t>حياة العذراء </a:t>
            </a:r>
            <a:r>
              <a:rPr lang="ar-JO" sz="2300" dirty="0" smtClean="0">
                <a:solidFill>
                  <a:srgbClr val="CC6600"/>
                </a:solidFill>
              </a:rPr>
              <a:t>مريم هي </a:t>
            </a:r>
            <a:r>
              <a:rPr lang="ar-JO" sz="2300" dirty="0">
                <a:solidFill>
                  <a:srgbClr val="CC6600"/>
                </a:solidFill>
              </a:rPr>
              <a:t>أفضل مثال لنا نحن البشر.</a:t>
            </a:r>
          </a:p>
          <a:p>
            <a:pPr algn="r" rtl="1"/>
            <a:r>
              <a:rPr lang="ar-JO" sz="2300" dirty="0">
                <a:solidFill>
                  <a:srgbClr val="CC6600"/>
                </a:solidFill>
              </a:rPr>
              <a:t>إنسانةٌ مثلنا تقدّست بالنعمة وولدت الإله. يا له من سرّ عظيم يفوق كلّ العقول.!!! عذراء تصبح والدة الإله. وحدها هذه العبارة يكمن فيها "كل سرّ تدبير الخلاص" (القدّيس يوحنا الدمشقي)</a:t>
            </a:r>
          </a:p>
          <a:p>
            <a:pPr algn="r" rtl="1"/>
            <a:r>
              <a:rPr lang="ar-JO" sz="2300" dirty="0">
                <a:solidFill>
                  <a:srgbClr val="CC6600"/>
                </a:solidFill>
              </a:rPr>
              <a:t>فهي لم تعاين الله فحسب، بل حملته في أحشائها. وهكذا بمسيرتها تتحقّق أقوال الأنبياء بخلاص الله الموعود للبشر. الله يصبح إنسانًا</a:t>
            </a:r>
            <a:r>
              <a:rPr lang="ar-JO" sz="2300" dirty="0" smtClean="0">
                <a:solidFill>
                  <a:srgbClr val="CC6600"/>
                </a:solidFill>
              </a:rPr>
              <a:t>.</a:t>
            </a:r>
          </a:p>
          <a:p>
            <a:pPr algn="r" rtl="1"/>
            <a:r>
              <a:rPr lang="ar-JO" sz="2300" dirty="0">
                <a:solidFill>
                  <a:srgbClr val="CC6600"/>
                </a:solidFill>
              </a:rPr>
              <a:t>الكنيسة تحتفل بميلاد السيّدة لأنّ فيها تمّ القصد الإلهيّ بخلاص البشر. من ميلادها نأخذ عبرةً أنّ: "كلّ مولود بشري مشروع قداسة وحامل للإله"، إذا هو أراد طبعًا.</a:t>
            </a:r>
            <a:endParaRPr lang="en-US" sz="2300" dirty="0">
              <a:solidFill>
                <a:srgbClr val="CC6600"/>
              </a:solidFill>
            </a:endParaRPr>
          </a:p>
        </p:txBody>
      </p:sp>
      <p:pic>
        <p:nvPicPr>
          <p:cNvPr id="1026" name="Picture 2" descr="walidat-al-ilah-5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48852"/>
            <a:ext cx="2412000" cy="3309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52933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98469" y="1140823"/>
            <a:ext cx="9849394" cy="5242560"/>
          </a:xfrm>
        </p:spPr>
        <p:txBody>
          <a:bodyPr/>
          <a:lstStyle/>
          <a:p>
            <a:pPr algn="r" rtl="1"/>
            <a:r>
              <a:rPr lang="ar-JO" sz="2000" dirty="0" smtClean="0">
                <a:solidFill>
                  <a:srgbClr val="990000"/>
                </a:solidFill>
              </a:rPr>
              <a:t>تقيم </a:t>
            </a:r>
            <a:r>
              <a:rPr lang="ar-JO" sz="2000" dirty="0">
                <a:solidFill>
                  <a:srgbClr val="990000"/>
                </a:solidFill>
              </a:rPr>
              <a:t>الكنيسة الأرثوذكسيّة لوالدة الإله أكثر من عيد في </a:t>
            </a:r>
            <a:r>
              <a:rPr lang="ar-JO" sz="2000" dirty="0" smtClean="0">
                <a:solidFill>
                  <a:srgbClr val="990000"/>
                </a:solidFill>
              </a:rPr>
              <a:t>السنة.</a:t>
            </a:r>
            <a:r>
              <a:rPr lang="ar-JO" sz="2000" dirty="0">
                <a:solidFill>
                  <a:srgbClr val="990000"/>
                </a:solidFill>
              </a:rPr>
              <a:t/>
            </a:r>
            <a:br>
              <a:rPr lang="ar-JO" sz="2000" dirty="0">
                <a:solidFill>
                  <a:srgbClr val="990000"/>
                </a:solidFill>
              </a:rPr>
            </a:br>
            <a:r>
              <a:rPr lang="ar-JO" sz="2000" dirty="0">
                <a:solidFill>
                  <a:srgbClr val="990000"/>
                </a:solidFill>
              </a:rPr>
              <a:t/>
            </a:r>
            <a:br>
              <a:rPr lang="ar-JO" sz="2000" dirty="0">
                <a:solidFill>
                  <a:srgbClr val="990000"/>
                </a:solidFill>
              </a:rPr>
            </a:br>
            <a:r>
              <a:rPr lang="ar-JO" sz="2000" dirty="0">
                <a:solidFill>
                  <a:srgbClr val="990000"/>
                </a:solidFill>
              </a:rPr>
              <a:t>ولكن يجب أن ندرك جيّدًا أن كلّ الأعياد الأساسيّة (وهي اثنا عشر ما عدا الفصح) في الكنيسة الأرثوذكسيّة، الثابتة والمنتقلة هي أعياد سيّديّة لأنها تتمحور حول الرّب يسوع المسيح وترتبط به. فهي تدعى سيّديّة لأنّها من كلمة سيّد وليس من كلمة سيّدة. حتى عيد ميلاد والدة الإله، وعيد دخول السيّدة إلى الهيكل وعيد البشارة وعيد رقاد والدة الإله والتي هي من ضمن الأعياد الاإثني عشر هي أعياد سيّدية مرتبطة بالرّب مع أنّها </a:t>
            </a:r>
            <a:r>
              <a:rPr lang="ar-JO" sz="2000" dirty="0" smtClean="0">
                <a:solidFill>
                  <a:srgbClr val="990000"/>
                </a:solidFill>
              </a:rPr>
              <a:t>تٌدعى </a:t>
            </a:r>
            <a:r>
              <a:rPr lang="ar-JO" sz="2000" dirty="0">
                <a:solidFill>
                  <a:srgbClr val="990000"/>
                </a:solidFill>
              </a:rPr>
              <a:t>أعياد والدية</a:t>
            </a:r>
            <a:r>
              <a:rPr lang="ar-JO" sz="2000" dirty="0" smtClean="0">
                <a:solidFill>
                  <a:srgbClr val="990000"/>
                </a:solidFill>
              </a:rPr>
              <a:t>.</a:t>
            </a:r>
            <a:endParaRPr lang="ar-JO" sz="2000" dirty="0">
              <a:solidFill>
                <a:srgbClr val="990000"/>
              </a:solidFill>
            </a:endParaRPr>
          </a:p>
          <a:p>
            <a:pPr algn="r" rtl="1"/>
            <a:r>
              <a:rPr lang="ar-JO" sz="2000" dirty="0">
                <a:solidFill>
                  <a:srgbClr val="990000"/>
                </a:solidFill>
              </a:rPr>
              <a:t>الجدير بالملاحظة أن عيد ميلاد والدة الإله (الثامن من أيلول) هو أوّل عيد سيّدي في الكنيسة الأرثوذكسيّة بحيث تبدأ السنة الطقسيّة في أوّل شهر أيلول، وكذلك عيد رقاد والدة الإله هو آخر عيد سيّدي ويقع في الخامس عشر من شهر آب.</a:t>
            </a:r>
          </a:p>
          <a:p>
            <a:pPr algn="r" rtl="1"/>
            <a:r>
              <a:rPr lang="ar-JO" sz="2000" dirty="0">
                <a:solidFill>
                  <a:srgbClr val="990000"/>
                </a:solidFill>
              </a:rPr>
              <a:t>وكأنّ الكنيسة الأرثوذكسيّة في ذلك أرادت أن تقول إنّ والدة الإله الأم التي حملت في أحشائها الضابط الكل، تحمل في أحشائها دورة أعيادنا الليتورجيا كلّها من أوّلها إلى نهايتها.</a:t>
            </a:r>
            <a:br>
              <a:rPr lang="ar-JO" sz="2000" dirty="0">
                <a:solidFill>
                  <a:srgbClr val="990000"/>
                </a:solidFill>
              </a:rPr>
            </a:br>
            <a:r>
              <a:rPr lang="ar-JO" sz="2000" dirty="0">
                <a:solidFill>
                  <a:srgbClr val="990000"/>
                </a:solidFill>
              </a:rPr>
              <a:t>كيف لا وهي الأمّ الحاضنة التي كلّما نظرنا إلى أيقونتها تنظر هي في وجهنا لتقول: " لنهلل سويًا للرّب يسوع المسيح، إنّه المخلّص الوحيد. إلهي وإلهكم، مخلّصي ومخلّصكم."</a:t>
            </a:r>
            <a:r>
              <a:rPr lang="ar-JO" dirty="0"/>
              <a:t/>
            </a:r>
            <a:br>
              <a:rPr lang="ar-JO" dirty="0"/>
            </a:br>
            <a:endParaRPr lang="ar-JO" dirty="0"/>
          </a:p>
          <a:p>
            <a:endParaRPr lang="en-US" dirty="0"/>
          </a:p>
        </p:txBody>
      </p:sp>
      <p:pic>
        <p:nvPicPr>
          <p:cNvPr id="4" name="Picture 3"/>
          <p:cNvPicPr>
            <a:picLocks noChangeAspect="1"/>
          </p:cNvPicPr>
          <p:nvPr/>
        </p:nvPicPr>
        <p:blipFill>
          <a:blip r:embed="rId2"/>
          <a:stretch>
            <a:fillRect/>
          </a:stretch>
        </p:blipFill>
        <p:spPr>
          <a:xfrm>
            <a:off x="0" y="1"/>
            <a:ext cx="2232000" cy="3016216"/>
          </a:xfrm>
          <a:prstGeom prst="rect">
            <a:avLst/>
          </a:prstGeom>
        </p:spPr>
      </p:pic>
    </p:spTree>
    <p:extLst>
      <p:ext uri="{BB962C8B-B14F-4D97-AF65-F5344CB8AC3E}">
        <p14:creationId xmlns:p14="http://schemas.microsoft.com/office/powerpoint/2010/main" val="3349544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2011" y="1201783"/>
            <a:ext cx="9562601" cy="5329646"/>
          </a:xfrm>
        </p:spPr>
        <p:txBody>
          <a:bodyPr>
            <a:normAutofit/>
          </a:bodyPr>
          <a:lstStyle/>
          <a:p>
            <a:pPr algn="r" rtl="1"/>
            <a:r>
              <a:rPr lang="ar-JO" sz="2000" dirty="0">
                <a:solidFill>
                  <a:srgbClr val="990000"/>
                </a:solidFill>
              </a:rPr>
              <a:t>ومع ولادة مريم تبدأ بشائر الفرح وتحقيق الوعد الخلاصي. فهذه الطفلة ستكون والدة الإله. ولكن، ليس باختيار مسبق ولا بتمييز بين الخلائق البشرية، بل بتواضعها ونقاوتها وعشقها لله. فهي التي قالت: " تعظّم نفسي الرّب وتبتهج روحي بالله مخلصي. لأنه نظر إلى اتضاع أمته " (لوقا 46:1-48). </a:t>
            </a:r>
            <a:br>
              <a:rPr lang="ar-JO" sz="2000" dirty="0">
                <a:solidFill>
                  <a:srgbClr val="990000"/>
                </a:solidFill>
              </a:rPr>
            </a:br>
            <a:r>
              <a:rPr lang="ar-JO" sz="2000" dirty="0">
                <a:solidFill>
                  <a:srgbClr val="990000"/>
                </a:solidFill>
              </a:rPr>
              <a:t/>
            </a:r>
            <a:br>
              <a:rPr lang="ar-JO" sz="2000" dirty="0">
                <a:solidFill>
                  <a:srgbClr val="990000"/>
                </a:solidFill>
              </a:rPr>
            </a:br>
            <a:r>
              <a:rPr lang="ar-JO" sz="2000" dirty="0">
                <a:solidFill>
                  <a:srgbClr val="990000"/>
                </a:solidFill>
              </a:rPr>
              <a:t>فلا أحد من البشر يولد خاطئًا. أجل، كلّنا معرّضون للخطيئة بسبب ضعف الطبيعة البشريّة، إلاّ أنّنا ورثنا نتائج الخطيئة الجدّيّة بعد سقوط آدم وحواء، من غير أن نرث الخطيئة نفسها. في هذا، ولدَت العذراء مريم كسائر البشر، من دون تمييز، وتغلّبت على مختلف التجارب بعشقها لله والتصاقها به. نحن إذًا مدعوّون لنحذو حذوها ونتّخذها مثالاً. فإنّ من يتّحد بالله وبنعمته يغلب جميع أنواع الخطايا. فالخطيئة ليست أقوى من الإنسان بتاتًا مهما تكبر وتثقل، بل هي مغلوبة بنور المسيح. وهذا يذكّرنا بما قاله الله لقايين منذ بدء سفر التكوين:"...عند الباب خطيئة رابضة واليك اشتياقها وأنت تسود عليها " (تكوين 7:4) فعبارة "أنت تسود عليها" هي لكل واحدٍ منّا، فنحن نسود على الخطيئة بثباتنا بالله.</a:t>
            </a:r>
            <a:br>
              <a:rPr lang="ar-JO" sz="2000" dirty="0">
                <a:solidFill>
                  <a:srgbClr val="990000"/>
                </a:solidFill>
              </a:rPr>
            </a:br>
            <a:r>
              <a:rPr lang="ar-JO" sz="2000" dirty="0">
                <a:solidFill>
                  <a:srgbClr val="990000"/>
                </a:solidFill>
              </a:rPr>
              <a:t>مع ميلاد مريم تبتدئ رحلة عودتنا إلى الملكوت. ومع رقادها وانتقالها إلى السماء يتحقق ما قاله الرّب يسوع لنا: "من آمن بي ولو مات فسيحيا" (يو25:11). فنحن خلقنا لنكون قياميّين بالقائم آبدًا ودائمًا.</a:t>
            </a:r>
            <a:endParaRPr lang="en-US" sz="2000" dirty="0">
              <a:solidFill>
                <a:srgbClr val="990000"/>
              </a:solidFill>
            </a:endParaRPr>
          </a:p>
        </p:txBody>
      </p:sp>
    </p:spTree>
    <p:extLst>
      <p:ext uri="{BB962C8B-B14F-4D97-AF65-F5344CB8AC3E}">
        <p14:creationId xmlns:p14="http://schemas.microsoft.com/office/powerpoint/2010/main" val="13991082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b="1" u="sng" dirty="0"/>
              <a:t>تاريخ </a:t>
            </a:r>
            <a:r>
              <a:rPr lang="ar-JO" b="1" u="sng" dirty="0" smtClean="0"/>
              <a:t>العيد</a:t>
            </a:r>
            <a:endParaRPr lang="en-US" u="sng" dirty="0"/>
          </a:p>
        </p:txBody>
      </p:sp>
      <p:sp>
        <p:nvSpPr>
          <p:cNvPr id="3" name="Content Placeholder 2"/>
          <p:cNvSpPr>
            <a:spLocks noGrp="1"/>
          </p:cNvSpPr>
          <p:nvPr>
            <p:ph idx="1"/>
          </p:nvPr>
        </p:nvSpPr>
        <p:spPr/>
        <p:txBody>
          <a:bodyPr>
            <a:normAutofit lnSpcReduction="10000"/>
          </a:bodyPr>
          <a:lstStyle/>
          <a:p>
            <a:pPr algn="r" rtl="1"/>
            <a:r>
              <a:rPr lang="ar-JO" sz="2000" dirty="0">
                <a:solidFill>
                  <a:schemeClr val="accent2"/>
                </a:solidFill>
              </a:rPr>
              <a:t>يعود أصل العيد إلى أواسط القرن الخامس في أورشليم حينما كُرّست كنيسة على اسم والدة الإله مريم قرب البركة الغنميّة أو بركة بيت حسدا في أورشليم.</a:t>
            </a:r>
          </a:p>
          <a:p>
            <a:pPr algn="r" rtl="1"/>
            <a:r>
              <a:rPr lang="ar-JO" sz="2000" dirty="0">
                <a:solidFill>
                  <a:schemeClr val="accent2"/>
                </a:solidFill>
              </a:rPr>
              <a:t>من أورشليم انتقل الاحتفال بعيد ميلاد العذراء في القرن السادس إلى القسطنطينيّة حيث وضع القدّيس رومانوس المرنّم التراتيل الخاصة بهذا العيد وما زلنا نصلّي بعضها في طقوسنا.</a:t>
            </a:r>
          </a:p>
          <a:p>
            <a:pPr algn="r" rtl="1"/>
            <a:r>
              <a:rPr lang="ar-JO" sz="2000" dirty="0" smtClean="0">
                <a:solidFill>
                  <a:schemeClr val="accent2"/>
                </a:solidFill>
              </a:rPr>
              <a:t>لا </a:t>
            </a:r>
            <a:r>
              <a:rPr lang="ar-JO" sz="2000" dirty="0">
                <a:solidFill>
                  <a:schemeClr val="accent2"/>
                </a:solidFill>
              </a:rPr>
              <a:t>يذكر العهد الجديد شيئاً عن طفولة مريم ولا عن مولدها أو رقادها، ذلك أنّ هدف الأناجيل هو البشارة بالربّ يسوع الإله المتجسّد وبالتدبير الخلاصي من أعمالٍ وتعاليم. </a:t>
            </a:r>
            <a:br>
              <a:rPr lang="ar-JO" sz="2000" dirty="0">
                <a:solidFill>
                  <a:schemeClr val="accent2"/>
                </a:solidFill>
              </a:rPr>
            </a:br>
            <a:r>
              <a:rPr lang="ar-JO" sz="2000" dirty="0">
                <a:solidFill>
                  <a:schemeClr val="accent2"/>
                </a:solidFill>
              </a:rPr>
              <a:t>لكنّ التسليم الكنسي اّلذي حفظ مكانة خاصة لوالدة الإله يذكر أن ولادتها تمّت بتدخل إلهي مباشر كما حصل مع عدد من الأشخاص في العهد القديم كإسحق ابن إبراهيم وشمشون وصموئيل ويوحنا المعمدان. </a:t>
            </a:r>
            <a:br>
              <a:rPr lang="ar-JO" sz="2000" dirty="0">
                <a:solidFill>
                  <a:schemeClr val="accent2"/>
                </a:solidFill>
              </a:rPr>
            </a:br>
            <a:r>
              <a:rPr lang="ar-JO" sz="2000" dirty="0">
                <a:solidFill>
                  <a:schemeClr val="accent2"/>
                </a:solidFill>
              </a:rPr>
              <a:t>ذلك كلّه ضمن سر التدبير الخلاصي. </a:t>
            </a:r>
          </a:p>
          <a:p>
            <a:endParaRPr lang="en-US" dirty="0"/>
          </a:p>
        </p:txBody>
      </p:sp>
    </p:spTree>
    <p:extLst>
      <p:ext uri="{BB962C8B-B14F-4D97-AF65-F5344CB8AC3E}">
        <p14:creationId xmlns:p14="http://schemas.microsoft.com/office/powerpoint/2010/main" val="313695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76846" y="992777"/>
            <a:ext cx="9527766" cy="5259977"/>
          </a:xfrm>
        </p:spPr>
        <p:txBody>
          <a:bodyPr>
            <a:noAutofit/>
          </a:bodyPr>
          <a:lstStyle/>
          <a:p>
            <a:pPr algn="r" rtl="1"/>
            <a:r>
              <a:rPr lang="ar-JO" sz="2200" dirty="0" smtClean="0">
                <a:solidFill>
                  <a:schemeClr val="accent2"/>
                </a:solidFill>
              </a:rPr>
              <a:t>فقد </a:t>
            </a:r>
            <a:r>
              <a:rPr lang="ar-JO" sz="2200" dirty="0">
                <a:solidFill>
                  <a:schemeClr val="accent2"/>
                </a:solidFill>
              </a:rPr>
              <a:t>ورد في "إنجيل يعقوب المنحول" أنّ يواكيم، والد مريم، وهو من سبط يهوذا من نسل داود، تربّى في عائلة تقيّة مارست الشريعة وقدّمت الذبائح. فوالده كان غنيًّا جدًّا ويقدّم القرابين لله قائلاً في قلبه: "لتكن خيراتي للشعب كلّه، من أجل مغفرة خطاياي لدى الله، ليشفق الربّ عليّ". </a:t>
            </a:r>
            <a:endParaRPr lang="ar-JO" sz="2200" dirty="0" smtClean="0">
              <a:solidFill>
                <a:schemeClr val="accent2"/>
              </a:solidFill>
            </a:endParaRPr>
          </a:p>
          <a:p>
            <a:pPr algn="r" rtl="1"/>
            <a:r>
              <a:rPr lang="ar-JO" sz="2200" dirty="0">
                <a:solidFill>
                  <a:schemeClr val="accent2"/>
                </a:solidFill>
              </a:rPr>
              <a:t>كذلك حنّة والدة العذراء مريم هي ابنة الكاهن متان من قبيلة هارون ولكنّها كانت حزينة بسبب عقرها، لأنّ العقر حُسِبَ عند اليهود عاراً ولعنة من الله، فيما الولادة تعني تأمين النسل لمجيء المسيح المنتظر. </a:t>
            </a:r>
            <a:br>
              <a:rPr lang="ar-JO" sz="2200" dirty="0">
                <a:solidFill>
                  <a:schemeClr val="accent2"/>
                </a:solidFill>
              </a:rPr>
            </a:br>
            <a:r>
              <a:rPr lang="ar-JO" sz="2200" dirty="0">
                <a:solidFill>
                  <a:schemeClr val="accent2"/>
                </a:solidFill>
              </a:rPr>
              <a:t>صلّت حنة إلى الربّ قائلة: "يا إله آبائي، باركني واستجبْ صلاتي، كما باركتَ أحشاء سارة ورزقتها إسحق ابنًا". فإذا بملاك الربّ يقول لها: "يا حنّة، إنّ الله سمع صلاتك؛ سوف تحبلين وتلدين، ويكون نسلك مشهورًا في العالم بأسره". فأجابت حنّة قائلة: "ليحيَ الربّ إلهي؛ سواء كان صبيًّا أم بنتًا ما ألده، فسوف أقدّمه للربّ، وسوف يكرّس حياته للخدمة الإلهيّة". وحبلت حنّة، وفي الشهر التاسع فولدت بنتًا، وسمّتها مريم وشكرت الله قائلة: "نفسي ابتهجت هذه الساعة".</a:t>
            </a:r>
            <a:endParaRPr lang="en-US" sz="2200" dirty="0">
              <a:solidFill>
                <a:schemeClr val="accent2"/>
              </a:solidFill>
            </a:endParaRPr>
          </a:p>
        </p:txBody>
      </p:sp>
    </p:spTree>
    <p:extLst>
      <p:ext uri="{BB962C8B-B14F-4D97-AF65-F5344CB8AC3E}">
        <p14:creationId xmlns:p14="http://schemas.microsoft.com/office/powerpoint/2010/main" val="14174087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b="1" u="sng" dirty="0"/>
              <a:t>ليتورجيا </a:t>
            </a:r>
            <a:r>
              <a:rPr lang="ar-JO" b="1" u="sng" dirty="0" smtClean="0"/>
              <a:t>العيد</a:t>
            </a:r>
            <a:endParaRPr lang="en-US" u="sng" dirty="0"/>
          </a:p>
        </p:txBody>
      </p:sp>
      <p:sp>
        <p:nvSpPr>
          <p:cNvPr id="3" name="Content Placeholder 2"/>
          <p:cNvSpPr>
            <a:spLocks noGrp="1"/>
          </p:cNvSpPr>
          <p:nvPr>
            <p:ph idx="1"/>
          </p:nvPr>
        </p:nvSpPr>
        <p:spPr/>
        <p:txBody>
          <a:bodyPr>
            <a:normAutofit/>
          </a:bodyPr>
          <a:lstStyle/>
          <a:p>
            <a:pPr algn="r" rtl="1"/>
            <a:r>
              <a:rPr lang="ar-JO" sz="2000" dirty="0">
                <a:solidFill>
                  <a:srgbClr val="0033CC"/>
                </a:solidFill>
              </a:rPr>
              <a:t>تراتيل العيد مليئة بالفرح والتهليل والحبور: "هذا هو يوم الرب فتهللوا يا شعوب...."." اليوم ظهرت بشائر الفرح لكل العالم...". "اليوم حدث ابتداء خلاصنا يا شعوب..."."... لتتزين الأرضيات بأفخر زينة، ولترقصن الملوك طربًا، لتسرن الكهنة بالبركات، وليعيّدن العالم بأسره.."</a:t>
            </a:r>
          </a:p>
          <a:p>
            <a:pPr algn="r" rtl="1"/>
            <a:endParaRPr lang="ar-JO" sz="2000" dirty="0">
              <a:solidFill>
                <a:srgbClr val="0033CC"/>
              </a:solidFill>
            </a:endParaRPr>
          </a:p>
          <a:p>
            <a:pPr algn="r" rtl="1"/>
            <a:r>
              <a:rPr lang="ar-JO" sz="2000" dirty="0">
                <a:solidFill>
                  <a:srgbClr val="0033CC"/>
                </a:solidFill>
              </a:rPr>
              <a:t>ولقراءات العيد أهميّة كبيرة فهي تربط بين العهدين القديم والجديد:</a:t>
            </a:r>
          </a:p>
          <a:p>
            <a:pPr algn="r" rtl="1"/>
            <a:endParaRPr lang="ar-JO" sz="2000" dirty="0">
              <a:solidFill>
                <a:srgbClr val="0033CC"/>
              </a:solidFill>
            </a:endParaRPr>
          </a:p>
          <a:p>
            <a:pPr algn="r" rtl="1"/>
            <a:r>
              <a:rPr lang="ar-JO" sz="2000" dirty="0">
                <a:solidFill>
                  <a:srgbClr val="0033CC"/>
                </a:solidFill>
              </a:rPr>
              <a:t>- القراءة الأولى: السلم المنتصبة (تكوين 12:28-14) " ورأى (يعقوب) حلمًا واذا سلم منصوبة على الأرض ورأسها يمس السماء. وهوذا ملائكة الله صاعدة ونازلة عليها. وهوذا الرّب واقف عليها فقال انا الرّب إله ابراهيم ابيك وإله اسحق".</a:t>
            </a:r>
          </a:p>
          <a:p>
            <a:pPr algn="r" rtl="1"/>
            <a:endParaRPr lang="ar-JO" dirty="0"/>
          </a:p>
        </p:txBody>
      </p:sp>
      <p:pic>
        <p:nvPicPr>
          <p:cNvPr id="2050" name="Picture 2" descr="selom-ya3kou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772000" cy="2622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78763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72343" y="1314995"/>
            <a:ext cx="9632269" cy="4587520"/>
          </a:xfrm>
        </p:spPr>
        <p:txBody>
          <a:bodyPr>
            <a:normAutofit/>
          </a:bodyPr>
          <a:lstStyle/>
          <a:p>
            <a:pPr algn="r" rtl="1"/>
            <a:r>
              <a:rPr lang="ar-JO" sz="2000" dirty="0">
                <a:solidFill>
                  <a:srgbClr val="0033CC"/>
                </a:solidFill>
              </a:rPr>
              <a:t>العذراء مريم هي السلّم الذي بها انحدر الإله.</a:t>
            </a:r>
          </a:p>
          <a:p>
            <a:pPr algn="r" rtl="1"/>
            <a:endParaRPr lang="ar-JO" sz="2000" dirty="0">
              <a:solidFill>
                <a:srgbClr val="0033CC"/>
              </a:solidFill>
            </a:endParaRPr>
          </a:p>
          <a:p>
            <a:pPr algn="r" rtl="1"/>
            <a:r>
              <a:rPr lang="ar-JO" sz="2000" dirty="0">
                <a:solidFill>
                  <a:srgbClr val="0033CC"/>
                </a:solidFill>
              </a:rPr>
              <a:t>القراءة </a:t>
            </a:r>
            <a:r>
              <a:rPr lang="ar-JO" sz="2000" dirty="0">
                <a:solidFill>
                  <a:srgbClr val="0033CC"/>
                </a:solidFill>
              </a:rPr>
              <a:t>الثانية: باب المقدس المغلق (حزقيال 1:44–2) : " فقال لي الرّب هذا الباب يكون مغلقًا لا يفتح ولا يدخل منه إنسان لأن الرّب إله اسرائيل دخل منه فيكون مغلقًا ".</a:t>
            </a:r>
          </a:p>
          <a:p>
            <a:pPr algn="r" rtl="1"/>
            <a:r>
              <a:rPr lang="ar-JO" sz="2000" dirty="0">
                <a:solidFill>
                  <a:srgbClr val="0033CC"/>
                </a:solidFill>
              </a:rPr>
              <a:t>تشير هذه القراءة بحسب تفسير الكنيسة الأرثوذكسيّة إلى بتولية مريم الدائمة ( قبل وأثناء وبعد الولادة) وأمومتها المعجزة البيان والوصف.</a:t>
            </a:r>
          </a:p>
          <a:p>
            <a:pPr algn="r" rtl="1"/>
            <a:endParaRPr lang="ar-JO" sz="2000" dirty="0">
              <a:solidFill>
                <a:srgbClr val="0033CC"/>
              </a:solidFill>
            </a:endParaRPr>
          </a:p>
          <a:p>
            <a:pPr algn="r" rtl="1"/>
            <a:r>
              <a:rPr lang="ar-JO" sz="2000" dirty="0">
                <a:solidFill>
                  <a:srgbClr val="0033CC"/>
                </a:solidFill>
              </a:rPr>
              <a:t>- القراءة الثالثة: الحكمة وبيتها (أمثال 9 –1 ): " الحكمة بنت بيتها ونحت أعمدتها السبعة وذبحت ذبائحها ومزجت خمرها وهيأت مائدتها وأرسلت جواريها تنادي على متون مشارف المدينة ".</a:t>
            </a:r>
          </a:p>
          <a:p>
            <a:pPr algn="r" rtl="1"/>
            <a:r>
              <a:rPr lang="ar-JO" sz="2000" dirty="0">
                <a:solidFill>
                  <a:srgbClr val="0033CC"/>
                </a:solidFill>
              </a:rPr>
              <a:t>يشير هذا النص بحسب تفسير الكنيسة الأرثوذكسيّة بأبائها القدّيسين إلى العذراء مريم البيت الذي بناه الله، الحكمة الفائقة ودعوة البشر إلى مائدة الرّب.</a:t>
            </a:r>
            <a:endParaRPr lang="en-US" sz="2000" dirty="0">
              <a:solidFill>
                <a:srgbClr val="0033CC"/>
              </a:solidFill>
            </a:endParaRPr>
          </a:p>
          <a:p>
            <a:endParaRPr lang="en-US" dirty="0"/>
          </a:p>
        </p:txBody>
      </p:sp>
    </p:spTree>
    <p:extLst>
      <p:ext uri="{BB962C8B-B14F-4D97-AF65-F5344CB8AC3E}">
        <p14:creationId xmlns:p14="http://schemas.microsoft.com/office/powerpoint/2010/main" val="18881761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b="1" u="sng" dirty="0"/>
              <a:t>لاهوت </a:t>
            </a:r>
            <a:r>
              <a:rPr lang="ar-JO" b="1" u="sng" dirty="0" smtClean="0"/>
              <a:t>العيد</a:t>
            </a:r>
            <a:endParaRPr lang="en-US" u="sng" dirty="0"/>
          </a:p>
        </p:txBody>
      </p:sp>
      <p:sp>
        <p:nvSpPr>
          <p:cNvPr id="3" name="Content Placeholder 2"/>
          <p:cNvSpPr>
            <a:spLocks noGrp="1"/>
          </p:cNvSpPr>
          <p:nvPr>
            <p:ph idx="1"/>
          </p:nvPr>
        </p:nvSpPr>
        <p:spPr/>
        <p:txBody>
          <a:bodyPr>
            <a:normAutofit/>
          </a:bodyPr>
          <a:lstStyle/>
          <a:p>
            <a:pPr algn="r" rtl="1"/>
            <a:r>
              <a:rPr lang="ar-JO" sz="2400" dirty="0">
                <a:solidFill>
                  <a:srgbClr val="FF0000"/>
                </a:solidFill>
              </a:rPr>
              <a:t>تقول إحدى ترانيم صلاة السحر:" يا للعجب الباهر، فإن الثمرة التي برزت من العاقر بإشارة خالق الكل وضابطهم قد أزالت عقم العالم من الصالحات بشدة بأس....".</a:t>
            </a:r>
          </a:p>
          <a:p>
            <a:pPr algn="r" rtl="1"/>
            <a:r>
              <a:rPr lang="ar-JO" sz="2400" dirty="0">
                <a:solidFill>
                  <a:srgbClr val="FF0000"/>
                </a:solidFill>
              </a:rPr>
              <a:t>فكما أن يواكيم وحنة هما صورة العالم العقيم، كذلك مريم هي صورة العالم الجديد المخصب، صورة الكنيسة التي لا تشيخ.</a:t>
            </a:r>
          </a:p>
          <a:p>
            <a:pPr algn="r" rtl="1"/>
            <a:r>
              <a:rPr lang="ar-JO" sz="2400" dirty="0">
                <a:solidFill>
                  <a:srgbClr val="FF0000"/>
                </a:solidFill>
              </a:rPr>
              <a:t>فرحنا بولادة مريم العذراء هو سرور وفرح بالرّب يسوع الذي سيولد منها. فالمسيح الذي جعل مريم أم الحياة بالروح القدس وأضحت أم النور، يجعل الكنيسة أيضًا ينبوع الحياة.</a:t>
            </a:r>
          </a:p>
        </p:txBody>
      </p:sp>
    </p:spTree>
    <p:extLst>
      <p:ext uri="{BB962C8B-B14F-4D97-AF65-F5344CB8AC3E}">
        <p14:creationId xmlns:p14="http://schemas.microsoft.com/office/powerpoint/2010/main" val="4212823132"/>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TM02892315[[fn=Wisp]]</Template>
  <TotalTime>57</TotalTime>
  <Words>1298</Words>
  <Application>Microsoft Office PowerPoint</Application>
  <PresentationFormat>Widescreen</PresentationFormat>
  <Paragraphs>37</Paragraphs>
  <Slides>12</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Century Gothic</vt:lpstr>
      <vt:lpstr>Tahoma</vt:lpstr>
      <vt:lpstr>Wingdings 3</vt:lpstr>
      <vt:lpstr>Wisp</vt:lpstr>
      <vt:lpstr>PowerPoint Presentation</vt:lpstr>
      <vt:lpstr>ميلاد والدة الإله الفائقة القداسة والدائمة البتولية مريم </vt:lpstr>
      <vt:lpstr>PowerPoint Presentation</vt:lpstr>
      <vt:lpstr>PowerPoint Presentation</vt:lpstr>
      <vt:lpstr>تاريخ العيد</vt:lpstr>
      <vt:lpstr>PowerPoint Presentation</vt:lpstr>
      <vt:lpstr>ليتورجيا العيد</vt:lpstr>
      <vt:lpstr>PowerPoint Presentation</vt:lpstr>
      <vt:lpstr>لاهوت العيد</vt:lpstr>
      <vt:lpstr>PowerPoint Presentation</vt:lpstr>
      <vt:lpstr>ايتها الفائق قدسها والدة الالة خلصينا</vt:lpstr>
      <vt:lpstr>عمل الطلاب:خليل حداد, غالب أبو جريس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20</cp:revision>
  <dcterms:created xsi:type="dcterms:W3CDTF">2023-05-16T18:06:36Z</dcterms:created>
  <dcterms:modified xsi:type="dcterms:W3CDTF">2023-05-16T19:04:40Z</dcterms:modified>
</cp:coreProperties>
</file>