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256" r:id="rId2"/>
    <p:sldId id="320" r:id="rId3"/>
    <p:sldId id="259" r:id="rId4"/>
    <p:sldId id="314" r:id="rId5"/>
    <p:sldId id="312" r:id="rId6"/>
    <p:sldId id="313" r:id="rId7"/>
    <p:sldId id="315" r:id="rId8"/>
    <p:sldId id="316" r:id="rId9"/>
    <p:sldId id="317" r:id="rId10"/>
    <p:sldId id="318" r:id="rId11"/>
    <p:sldId id="319" r:id="rId12"/>
    <p:sldId id="321" r:id="rId13"/>
    <p:sldId id="323" r:id="rId14"/>
    <p:sldId id="257" r:id="rId15"/>
    <p:sldId id="293" r:id="rId16"/>
    <p:sldId id="269" r:id="rId17"/>
  </p:sldIdLst>
  <p:sldSz cx="9144000" cy="5143500" type="screen16x9"/>
  <p:notesSz cx="6858000" cy="9144000"/>
  <p:embeddedFontLst>
    <p:embeddedFont>
      <p:font typeface="Aharoni" panose="02010803020104030203" pitchFamily="2" charset="-79"/>
      <p:bold r:id="rId19"/>
    </p:embeddedFont>
    <p:embeddedFont>
      <p:font typeface="Limelight" panose="020B0604020202020204" charset="0"/>
      <p:regular r:id="rId20"/>
    </p:embeddedFont>
    <p:embeddedFont>
      <p:font typeface="Merriweather" panose="020B0604020202020204" charset="0"/>
      <p:regular r:id="rId21"/>
      <p:bold r:id="rId22"/>
      <p:italic r:id="rId23"/>
      <p:boldItalic r:id="rId24"/>
    </p:embeddedFont>
    <p:embeddedFont>
      <p:font typeface="Prompt" panose="020B0604020202020204" charset="-34"/>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B0B51-CEA9-4E67-96CF-1C3A0866CEC1}">
  <a:tblStyle styleId="{674B0B51-CEA9-4E67-96CF-1C3A0866CE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87157" autoAdjust="0"/>
  </p:normalViewPr>
  <p:slideViewPr>
    <p:cSldViewPr snapToGrid="0">
      <p:cViewPr varScale="1">
        <p:scale>
          <a:sx n="100" d="100"/>
          <a:sy n="100" d="100"/>
        </p:scale>
        <p:origin x="11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Earthquakes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Earthquake environmental effects are the effects caused by an earthquake, including surface faulting, tsunamis, soil liquefactions, ground resonance, landslides and ground failure, either directly linked to the earthquake source or provoked by the ground shaking.</a:t>
            </a:r>
            <a:endParaRPr dirty="0"/>
          </a:p>
        </p:txBody>
      </p:sp>
    </p:spTree>
    <p:extLst>
      <p:ext uri="{BB962C8B-B14F-4D97-AF65-F5344CB8AC3E}">
        <p14:creationId xmlns:p14="http://schemas.microsoft.com/office/powerpoint/2010/main" val="403736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Earthquakes can have immediate and long-term impacts on health. Immediate health impacts include: trauma-related deaths and injuries from building collapse; trauma-related deaths and injuries from the secondary effects of the earthquake, like drowning from tsunamis or burns from fires.</a:t>
            </a:r>
          </a:p>
        </p:txBody>
      </p:sp>
    </p:spTree>
    <p:extLst>
      <p:ext uri="{BB962C8B-B14F-4D97-AF65-F5344CB8AC3E}">
        <p14:creationId xmlns:p14="http://schemas.microsoft.com/office/powerpoint/2010/main" val="36049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Protect yourself!</a:t>
            </a:r>
          </a:p>
        </p:txBody>
      </p:sp>
    </p:spTree>
    <p:extLst>
      <p:ext uri="{BB962C8B-B14F-4D97-AF65-F5344CB8AC3E}">
        <p14:creationId xmlns:p14="http://schemas.microsoft.com/office/powerpoint/2010/main" val="84952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Steps to stay safe.</a:t>
            </a:r>
          </a:p>
        </p:txBody>
      </p:sp>
    </p:spTree>
    <p:extLst>
      <p:ext uri="{BB962C8B-B14F-4D97-AF65-F5344CB8AC3E}">
        <p14:creationId xmlns:p14="http://schemas.microsoft.com/office/powerpoint/2010/main" val="325585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1e8d08946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1e8d08946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Wrap up!</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you can find all the resources we used.</a:t>
            </a:r>
            <a:endParaRPr dirty="0"/>
          </a:p>
        </p:txBody>
      </p:sp>
    </p:spTree>
    <p:extLst>
      <p:ext uri="{BB962C8B-B14F-4D97-AF65-F5344CB8AC3E}">
        <p14:creationId xmlns:p14="http://schemas.microsoft.com/office/powerpoint/2010/main" val="46818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1efd50c04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11efd50c04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1e8d08946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1e8d08946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tectonic plates that make up the earth's crust are moving constantly. As the edges of these plates slide against each other in fault zones, friction can slow them down, leading to the buildup of pressure over long periods of time. When the force of movement finally overcomes the friction, sections of the crust suddenly break or become displaced, releasing the pent-up pressure in the form of seismic waves. This is a naturally occurring earthquake, sometimes referred to as a </a:t>
            </a:r>
            <a:r>
              <a:rPr lang="en-US" sz="1100" b="1" i="0" u="none" strike="noStrike" cap="none" dirty="0">
                <a:solidFill>
                  <a:srgbClr val="000000"/>
                </a:solidFill>
                <a:effectLst/>
                <a:latin typeface="Arial"/>
                <a:ea typeface="Arial"/>
                <a:cs typeface="Arial"/>
                <a:sym typeface="Arial"/>
              </a:rPr>
              <a:t>tectonic earthquake</a:t>
            </a:r>
            <a:r>
              <a:rPr lang="en-US" sz="1100" b="0" i="0" u="none" strike="noStrike" cap="none" dirty="0">
                <a:solidFill>
                  <a:srgbClr val="000000"/>
                </a:solidFill>
                <a:effectLst/>
                <a:latin typeface="Arial"/>
                <a:ea typeface="Arial"/>
                <a:cs typeface="Arial"/>
                <a:sym typeface="Arial"/>
              </a:rPr>
              <a:t>.</a:t>
            </a:r>
            <a:endParaRPr dirty="0"/>
          </a:p>
        </p:txBody>
      </p:sp>
    </p:spTree>
    <p:extLst>
      <p:ext uri="{BB962C8B-B14F-4D97-AF65-F5344CB8AC3E}">
        <p14:creationId xmlns:p14="http://schemas.microsoft.com/office/powerpoint/2010/main" val="71575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1e8d08946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1e8d08946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earthquake happens when two blocks of the earth suddenly slip past one another. The surface where they slip is called the fault or fault plane. The location below the earth’s surface where the earthquake starts is called the hypocenter, and the location directly above it on the surface of the earth is called the epicenter.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Ground shaking is a term used to describe the vibration of the ground during an earthquake. Ground shaking is caused by body waves and surface waves.</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Surface faulting </a:t>
            </a:r>
            <a:r>
              <a:rPr lang="en-US" sz="1100" b="0" i="0" u="none" strike="noStrike" cap="none" dirty="0">
                <a:solidFill>
                  <a:srgbClr val="000000"/>
                </a:solidFill>
                <a:effectLst/>
                <a:latin typeface="Arial"/>
                <a:ea typeface="Arial"/>
                <a:cs typeface="Arial"/>
                <a:sym typeface="Arial"/>
              </a:rPr>
              <a:t>is the differential movement of the two sides of a fracture at the Earth's surface and can be strike slip, normal, and reverse (or thrust). </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546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1e8d08946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1e8d08946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Aharoni" panose="02010803020104030203" pitchFamily="2" charset="-79"/>
                <a:cs typeface="Aharoni" panose="02010803020104030203" pitchFamily="2" charset="-79"/>
              </a:rPr>
              <a:t>On the 6</a:t>
            </a:r>
            <a:r>
              <a:rPr lang="en-US" sz="1100" baseline="30000" dirty="0">
                <a:latin typeface="Aharoni" panose="02010803020104030203" pitchFamily="2" charset="-79"/>
                <a:cs typeface="Aharoni" panose="02010803020104030203" pitchFamily="2" charset="-79"/>
              </a:rPr>
              <a:t>th</a:t>
            </a:r>
            <a:r>
              <a:rPr lang="en-US" sz="1100" dirty="0">
                <a:latin typeface="Aharoni" panose="02010803020104030203" pitchFamily="2" charset="-79"/>
                <a:cs typeface="Aharoni" panose="02010803020104030203" pitchFamily="2" charset="-79"/>
              </a:rPr>
              <a:t> of February 2023 an earthquake struck Turkey and Syria.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2762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Tsunamis are water waves that are caused by sudden vertical movement of a large area of the sea floor during an undersea earthquake, Tsunamis are giant waves caused by earthquakes or volcanic eruptions under the sea. Out in the depths of the ocean, tsunami waves do not dramatically increase in height. But as the waves travel inland, they build up to higher and higher heights as the depth of the ocean decreases.</a:t>
            </a:r>
          </a:p>
        </p:txBody>
      </p:sp>
    </p:spTree>
    <p:extLst>
      <p:ext uri="{BB962C8B-B14F-4D97-AF65-F5344CB8AC3E}">
        <p14:creationId xmlns:p14="http://schemas.microsoft.com/office/powerpoint/2010/main" val="269003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factors that affect intensity and frequency of earthquakes are:</a:t>
            </a:r>
          </a:p>
          <a:p>
            <a:pPr marL="0" lvl="0" indent="0" algn="l" rtl="0">
              <a:spcBef>
                <a:spcPts val="0"/>
              </a:spcBef>
              <a:spcAft>
                <a:spcPts val="0"/>
              </a:spcAft>
              <a:buNone/>
            </a:pPr>
            <a:r>
              <a:rPr lang="en-US" dirty="0"/>
              <a:t>1 : Depth</a:t>
            </a:r>
          </a:p>
          <a:p>
            <a:pPr marL="0" lvl="0" indent="0" algn="l" rtl="0">
              <a:spcBef>
                <a:spcPts val="0"/>
              </a:spcBef>
              <a:spcAft>
                <a:spcPts val="0"/>
              </a:spcAft>
              <a:buNone/>
            </a:pPr>
            <a:r>
              <a:rPr lang="en-US" dirty="0"/>
              <a:t>2 : </a:t>
            </a:r>
            <a:r>
              <a:rPr lang="en-US" sz="1100" b="0" i="0" u="none" strike="noStrike" cap="none" dirty="0">
                <a:solidFill>
                  <a:srgbClr val="000000"/>
                </a:solidFill>
                <a:effectLst/>
                <a:latin typeface="Arial"/>
                <a:cs typeface="Arial"/>
                <a:sym typeface="Arial"/>
              </a:rPr>
              <a:t>P</a:t>
            </a:r>
            <a:r>
              <a:rPr lang="en-US" sz="1100" b="0" i="0" u="none" strike="noStrike" cap="none" dirty="0">
                <a:solidFill>
                  <a:srgbClr val="000000"/>
                </a:solidFill>
                <a:effectLst/>
                <a:latin typeface="Arial"/>
                <a:ea typeface="Arial"/>
                <a:cs typeface="Arial"/>
                <a:sym typeface="Arial"/>
              </a:rPr>
              <a:t>roximity to the fault</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3 : T</a:t>
            </a:r>
            <a:r>
              <a:rPr lang="en-US" sz="1100" b="0" i="0" u="none" strike="noStrike" cap="none" dirty="0">
                <a:solidFill>
                  <a:srgbClr val="000000"/>
                </a:solidFill>
                <a:effectLst/>
                <a:latin typeface="Arial"/>
                <a:ea typeface="Arial"/>
                <a:cs typeface="Arial"/>
                <a:sym typeface="Arial"/>
              </a:rPr>
              <a:t>he underlying soil</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4 : B</a:t>
            </a:r>
            <a:r>
              <a:rPr lang="en-US" sz="1100" b="0" i="0" u="none" strike="noStrike" cap="none" dirty="0">
                <a:solidFill>
                  <a:srgbClr val="000000"/>
                </a:solidFill>
                <a:effectLst/>
                <a:latin typeface="Arial"/>
                <a:ea typeface="Arial"/>
                <a:cs typeface="Arial"/>
                <a:sym typeface="Arial"/>
              </a:rPr>
              <a:t>uilding characteristics (particularly height)</a:t>
            </a:r>
            <a:endParaRPr lang="en-US" dirty="0"/>
          </a:p>
        </p:txBody>
      </p:sp>
    </p:spTree>
    <p:extLst>
      <p:ext uri="{BB962C8B-B14F-4D97-AF65-F5344CB8AC3E}">
        <p14:creationId xmlns:p14="http://schemas.microsoft.com/office/powerpoint/2010/main" val="417275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212121"/>
                </a:solidFill>
                <a:latin typeface="Graphik"/>
              </a:rPr>
              <a:t>When an earthquake strikes, the intensity of earthquake shaking determines the severity of damage.</a:t>
            </a:r>
            <a:endParaRPr lang="en-US" dirty="0"/>
          </a:p>
        </p:txBody>
      </p:sp>
    </p:spTree>
    <p:extLst>
      <p:ext uri="{BB962C8B-B14F-4D97-AF65-F5344CB8AC3E}">
        <p14:creationId xmlns:p14="http://schemas.microsoft.com/office/powerpoint/2010/main" val="392761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efd50c04a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11efd50c04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Seismometers allow us to detect and measure earthquakes by converting vibrations due to seismic waves into electrical signals, which we can then display as seismograms on a computer screen. Seismologists study earthquakes and can use this data to determine where and how big a particular earthquake is.</a:t>
            </a:r>
            <a:endParaRPr dirty="0"/>
          </a:p>
        </p:txBody>
      </p:sp>
    </p:spTree>
    <p:extLst>
      <p:ext uri="{BB962C8B-B14F-4D97-AF65-F5344CB8AC3E}">
        <p14:creationId xmlns:p14="http://schemas.microsoft.com/office/powerpoint/2010/main" val="42289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66400"/>
            <a:ext cx="9143993" cy="5209930"/>
            <a:chOff x="-4194553" y="-279716"/>
            <a:chExt cx="2010553" cy="1745429"/>
          </a:xfrm>
        </p:grpSpPr>
        <p:sp>
          <p:nvSpPr>
            <p:cNvPr id="10" name="Google Shape;10;p2"/>
            <p:cNvSpPr/>
            <p:nvPr/>
          </p:nvSpPr>
          <p:spPr>
            <a:xfrm>
              <a:off x="-4194553" y="-279716"/>
              <a:ext cx="2010550" cy="718722"/>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4550" y="409319"/>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94550" y="1038263"/>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64312" y="4434575"/>
            <a:ext cx="1894925" cy="989375"/>
            <a:chOff x="10693413" y="1879088"/>
            <a:chExt cx="1894925" cy="989375"/>
          </a:xfrm>
        </p:grpSpPr>
        <p:sp>
          <p:nvSpPr>
            <p:cNvPr id="16" name="Google Shape;16;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34657" y="287849"/>
            <a:ext cx="896001" cy="494304"/>
            <a:chOff x="9713113" y="1116138"/>
            <a:chExt cx="1358400" cy="749400"/>
          </a:xfrm>
        </p:grpSpPr>
        <p:sp>
          <p:nvSpPr>
            <p:cNvPr id="19" name="Google Shape;19;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931706" y="-174778"/>
            <a:ext cx="663603" cy="346479"/>
            <a:chOff x="10693413" y="1879088"/>
            <a:chExt cx="1894925" cy="989375"/>
          </a:xfrm>
        </p:grpSpPr>
        <p:sp>
          <p:nvSpPr>
            <p:cNvPr id="22" name="Google Shape;22;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695391" y="1143922"/>
            <a:ext cx="980765" cy="541067"/>
            <a:chOff x="9713113" y="1116138"/>
            <a:chExt cx="1358400" cy="749400"/>
          </a:xfrm>
        </p:grpSpPr>
        <p:sp>
          <p:nvSpPr>
            <p:cNvPr id="25" name="Google Shape;25;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grpSp>
        <p:nvGrpSpPr>
          <p:cNvPr id="48" name="Google Shape;48;p4"/>
          <p:cNvGrpSpPr/>
          <p:nvPr/>
        </p:nvGrpSpPr>
        <p:grpSpPr>
          <a:xfrm>
            <a:off x="-1" y="-28968"/>
            <a:ext cx="9143994" cy="6099730"/>
            <a:chOff x="-1" y="-28968"/>
            <a:chExt cx="9143994" cy="6099730"/>
          </a:xfrm>
        </p:grpSpPr>
        <p:grpSp>
          <p:nvGrpSpPr>
            <p:cNvPr id="49" name="Google Shape;49;p4"/>
            <p:cNvGrpSpPr/>
            <p:nvPr/>
          </p:nvGrpSpPr>
          <p:grpSpPr>
            <a:xfrm>
              <a:off x="-1" y="-28968"/>
              <a:ext cx="9143982" cy="6099730"/>
              <a:chOff x="-4194553" y="-267176"/>
              <a:chExt cx="2010550" cy="2043529"/>
            </a:xfrm>
          </p:grpSpPr>
          <p:sp>
            <p:nvSpPr>
              <p:cNvPr id="50" name="Google Shape;50;p4"/>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4"/>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txBox="1">
            <a:spLocks noGrp="1"/>
          </p:cNvSpPr>
          <p:nvPr>
            <p:ph type="title"/>
          </p:nvPr>
        </p:nvSpPr>
        <p:spPr>
          <a:xfrm>
            <a:off x="1812750" y="766915"/>
            <a:ext cx="5518500" cy="804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4500" b="1"/>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4" name="Google Shape;54;p4"/>
          <p:cNvSpPr txBox="1">
            <a:spLocks noGrp="1"/>
          </p:cNvSpPr>
          <p:nvPr>
            <p:ph type="body" idx="1"/>
          </p:nvPr>
        </p:nvSpPr>
        <p:spPr>
          <a:xfrm>
            <a:off x="1812750" y="1570925"/>
            <a:ext cx="5518500" cy="8040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Clr>
                <a:srgbClr val="434343"/>
              </a:buClr>
              <a:buSzPts val="1400"/>
              <a:buChar char="●"/>
              <a:defRPr sz="16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55" name="Google Shape;55;p4"/>
          <p:cNvGrpSpPr/>
          <p:nvPr/>
        </p:nvGrpSpPr>
        <p:grpSpPr>
          <a:xfrm>
            <a:off x="7912686" y="249464"/>
            <a:ext cx="1032439" cy="571071"/>
            <a:chOff x="10591538" y="-2334087"/>
            <a:chExt cx="1960575" cy="1084450"/>
          </a:xfrm>
        </p:grpSpPr>
        <p:sp>
          <p:nvSpPr>
            <p:cNvPr id="56" name="Google Shape;56;p4"/>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a:off x="544982" y="1"/>
            <a:ext cx="1090120" cy="571019"/>
            <a:chOff x="9538813" y="-58837"/>
            <a:chExt cx="1331200" cy="697300"/>
          </a:xfrm>
        </p:grpSpPr>
        <p:sp>
          <p:nvSpPr>
            <p:cNvPr id="59" name="Google Shape;59;p4"/>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8660516" y="2877447"/>
            <a:ext cx="980765" cy="541067"/>
            <a:chOff x="9713113" y="1116138"/>
            <a:chExt cx="1358400" cy="749400"/>
          </a:xfrm>
        </p:grpSpPr>
        <p:sp>
          <p:nvSpPr>
            <p:cNvPr id="62" name="Google Shape;62;p4"/>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5638" y="3474825"/>
            <a:ext cx="1032400" cy="541100"/>
            <a:chOff x="9968938" y="-987062"/>
            <a:chExt cx="1032400" cy="541100"/>
          </a:xfrm>
        </p:grpSpPr>
        <p:sp>
          <p:nvSpPr>
            <p:cNvPr id="65" name="Google Shape;65;p4"/>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 y="-28968"/>
            <a:ext cx="9143994" cy="6099730"/>
            <a:chOff x="-1" y="-28968"/>
            <a:chExt cx="9143994" cy="6099730"/>
          </a:xfrm>
        </p:grpSpPr>
        <p:grpSp>
          <p:nvGrpSpPr>
            <p:cNvPr id="96" name="Google Shape;96;p6"/>
            <p:cNvGrpSpPr/>
            <p:nvPr/>
          </p:nvGrpSpPr>
          <p:grpSpPr>
            <a:xfrm>
              <a:off x="-1" y="-28968"/>
              <a:ext cx="9143982" cy="6099730"/>
              <a:chOff x="-4194553" y="-267176"/>
              <a:chExt cx="2010550" cy="2043529"/>
            </a:xfrm>
          </p:grpSpPr>
          <p:sp>
            <p:nvSpPr>
              <p:cNvPr id="97" name="Google Shape;97;p6"/>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6"/>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01" name="Google Shape;101;p6"/>
          <p:cNvGrpSpPr/>
          <p:nvPr/>
        </p:nvGrpSpPr>
        <p:grpSpPr>
          <a:xfrm>
            <a:off x="3725038" y="4834800"/>
            <a:ext cx="1032400" cy="541100"/>
            <a:chOff x="9968938" y="-987062"/>
            <a:chExt cx="1032400" cy="541100"/>
          </a:xfrm>
        </p:grpSpPr>
        <p:sp>
          <p:nvSpPr>
            <p:cNvPr id="102" name="Google Shape;102;p6"/>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6"/>
          <p:cNvGrpSpPr/>
          <p:nvPr/>
        </p:nvGrpSpPr>
        <p:grpSpPr>
          <a:xfrm>
            <a:off x="-114830" y="4684751"/>
            <a:ext cx="1090120" cy="571019"/>
            <a:chOff x="9538813" y="-58837"/>
            <a:chExt cx="1331200" cy="697300"/>
          </a:xfrm>
        </p:grpSpPr>
        <p:sp>
          <p:nvSpPr>
            <p:cNvPr id="105" name="Google Shape;105;p6"/>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6"/>
          <p:cNvGrpSpPr/>
          <p:nvPr/>
        </p:nvGrpSpPr>
        <p:grpSpPr>
          <a:xfrm>
            <a:off x="-919637" y="-167900"/>
            <a:ext cx="1894925" cy="989375"/>
            <a:chOff x="10693413" y="1879088"/>
            <a:chExt cx="1894925" cy="989375"/>
          </a:xfrm>
        </p:grpSpPr>
        <p:sp>
          <p:nvSpPr>
            <p:cNvPr id="108" name="Google Shape;108;p6"/>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6"/>
          <p:cNvGrpSpPr/>
          <p:nvPr/>
        </p:nvGrpSpPr>
        <p:grpSpPr>
          <a:xfrm>
            <a:off x="8239181" y="4797022"/>
            <a:ext cx="663603" cy="346479"/>
            <a:chOff x="10693413" y="1879088"/>
            <a:chExt cx="1894925" cy="989375"/>
          </a:xfrm>
        </p:grpSpPr>
        <p:sp>
          <p:nvSpPr>
            <p:cNvPr id="111" name="Google Shape;111;p6"/>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6"/>
          <p:cNvGrpSpPr/>
          <p:nvPr/>
        </p:nvGrpSpPr>
        <p:grpSpPr>
          <a:xfrm>
            <a:off x="8302291" y="264460"/>
            <a:ext cx="980765" cy="541067"/>
            <a:chOff x="9713113" y="1116138"/>
            <a:chExt cx="1358400" cy="749400"/>
          </a:xfrm>
        </p:grpSpPr>
        <p:sp>
          <p:nvSpPr>
            <p:cNvPr id="114" name="Google Shape;114;p6"/>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6"/>
          <p:cNvGrpSpPr/>
          <p:nvPr/>
        </p:nvGrpSpPr>
        <p:grpSpPr>
          <a:xfrm>
            <a:off x="720025" y="502775"/>
            <a:ext cx="7704000" cy="457200"/>
            <a:chOff x="720025" y="540875"/>
            <a:chExt cx="7704000" cy="457200"/>
          </a:xfrm>
        </p:grpSpPr>
        <p:cxnSp>
          <p:nvCxnSpPr>
            <p:cNvPr id="117" name="Google Shape;117;p6"/>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118" name="Google Shape;118;p6"/>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1" y="-28968"/>
            <a:ext cx="9143994" cy="6099730"/>
            <a:chOff x="-1" y="-28968"/>
            <a:chExt cx="9143994" cy="6099730"/>
          </a:xfrm>
        </p:grpSpPr>
        <p:grpSp>
          <p:nvGrpSpPr>
            <p:cNvPr id="121" name="Google Shape;121;p7"/>
            <p:cNvGrpSpPr/>
            <p:nvPr/>
          </p:nvGrpSpPr>
          <p:grpSpPr>
            <a:xfrm>
              <a:off x="-1" y="-28968"/>
              <a:ext cx="9143982" cy="6099730"/>
              <a:chOff x="-4194553" y="-267176"/>
              <a:chExt cx="2010550" cy="2043529"/>
            </a:xfrm>
          </p:grpSpPr>
          <p:sp>
            <p:nvSpPr>
              <p:cNvPr id="122" name="Google Shape;122;p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6" name="Google Shape;126;p7"/>
          <p:cNvSpPr txBox="1">
            <a:spLocks noGrp="1"/>
          </p:cNvSpPr>
          <p:nvPr>
            <p:ph type="body" idx="1"/>
          </p:nvPr>
        </p:nvSpPr>
        <p:spPr>
          <a:xfrm>
            <a:off x="720000" y="1405400"/>
            <a:ext cx="3279000" cy="29106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27" name="Google Shape;127;p7"/>
          <p:cNvGrpSpPr/>
          <p:nvPr/>
        </p:nvGrpSpPr>
        <p:grpSpPr>
          <a:xfrm>
            <a:off x="198888" y="4393950"/>
            <a:ext cx="1032400" cy="541100"/>
            <a:chOff x="9968938" y="-987062"/>
            <a:chExt cx="1032400" cy="541100"/>
          </a:xfrm>
        </p:grpSpPr>
        <p:sp>
          <p:nvSpPr>
            <p:cNvPr id="128" name="Google Shape;128;p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487041" y="-96053"/>
            <a:ext cx="980765" cy="541067"/>
            <a:chOff x="9713113" y="1116138"/>
            <a:chExt cx="1358400" cy="749400"/>
          </a:xfrm>
        </p:grpSpPr>
        <p:sp>
          <p:nvSpPr>
            <p:cNvPr id="131" name="Google Shape;131;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7"/>
          <p:cNvGrpSpPr/>
          <p:nvPr/>
        </p:nvGrpSpPr>
        <p:grpSpPr>
          <a:xfrm>
            <a:off x="77343" y="171699"/>
            <a:ext cx="896001" cy="494304"/>
            <a:chOff x="9713113" y="1116138"/>
            <a:chExt cx="1358400" cy="749400"/>
          </a:xfrm>
        </p:grpSpPr>
        <p:sp>
          <p:nvSpPr>
            <p:cNvPr id="134" name="Google Shape;134;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7"/>
          <p:cNvGrpSpPr/>
          <p:nvPr/>
        </p:nvGrpSpPr>
        <p:grpSpPr>
          <a:xfrm>
            <a:off x="8487057" y="4674563"/>
            <a:ext cx="1090120" cy="571019"/>
            <a:chOff x="9538813" y="-58837"/>
            <a:chExt cx="1331200" cy="697300"/>
          </a:xfrm>
        </p:grpSpPr>
        <p:sp>
          <p:nvSpPr>
            <p:cNvPr id="137" name="Google Shape;137;p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
        <p:cNvGrpSpPr/>
        <p:nvPr/>
      </p:nvGrpSpPr>
      <p:grpSpPr>
        <a:xfrm>
          <a:off x="0" y="0"/>
          <a:ext cx="0" cy="0"/>
          <a:chOff x="0" y="0"/>
          <a:chExt cx="0" cy="0"/>
        </a:xfrm>
      </p:grpSpPr>
      <p:grpSp>
        <p:nvGrpSpPr>
          <p:cNvPr id="140" name="Google Shape;140;p8"/>
          <p:cNvGrpSpPr/>
          <p:nvPr/>
        </p:nvGrpSpPr>
        <p:grpSpPr>
          <a:xfrm>
            <a:off x="-1" y="-28968"/>
            <a:ext cx="9143994" cy="6099730"/>
            <a:chOff x="-1" y="-28968"/>
            <a:chExt cx="9143994" cy="6099730"/>
          </a:xfrm>
        </p:grpSpPr>
        <p:grpSp>
          <p:nvGrpSpPr>
            <p:cNvPr id="141" name="Google Shape;141;p8"/>
            <p:cNvGrpSpPr/>
            <p:nvPr/>
          </p:nvGrpSpPr>
          <p:grpSpPr>
            <a:xfrm>
              <a:off x="-1" y="-28968"/>
              <a:ext cx="9143982" cy="6099730"/>
              <a:chOff x="-4194553" y="-267176"/>
              <a:chExt cx="2010550" cy="2043529"/>
            </a:xfrm>
          </p:grpSpPr>
          <p:sp>
            <p:nvSpPr>
              <p:cNvPr id="142" name="Google Shape;142;p8"/>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8"/>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8"/>
          <p:cNvSpPr txBox="1">
            <a:spLocks noGrp="1"/>
          </p:cNvSpPr>
          <p:nvPr>
            <p:ph type="title"/>
          </p:nvPr>
        </p:nvSpPr>
        <p:spPr>
          <a:xfrm>
            <a:off x="2194990" y="1666775"/>
            <a:ext cx="5019000" cy="15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46" name="Google Shape;146;p8"/>
          <p:cNvGrpSpPr/>
          <p:nvPr/>
        </p:nvGrpSpPr>
        <p:grpSpPr>
          <a:xfrm>
            <a:off x="7481425" y="114225"/>
            <a:ext cx="1894925" cy="989375"/>
            <a:chOff x="10693413" y="1879088"/>
            <a:chExt cx="1894925" cy="989375"/>
          </a:xfrm>
        </p:grpSpPr>
        <p:sp>
          <p:nvSpPr>
            <p:cNvPr id="147" name="Google Shape;147;p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8"/>
          <p:cNvGrpSpPr/>
          <p:nvPr/>
        </p:nvGrpSpPr>
        <p:grpSpPr>
          <a:xfrm>
            <a:off x="-9" y="338372"/>
            <a:ext cx="980765" cy="541067"/>
            <a:chOff x="9713113" y="1116138"/>
            <a:chExt cx="1358400" cy="749400"/>
          </a:xfrm>
        </p:grpSpPr>
        <p:sp>
          <p:nvSpPr>
            <p:cNvPr id="150" name="Google Shape;150;p8"/>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grpSp>
        <p:nvGrpSpPr>
          <p:cNvPr id="617" name="Google Shape;617;p30"/>
          <p:cNvGrpSpPr/>
          <p:nvPr/>
        </p:nvGrpSpPr>
        <p:grpSpPr>
          <a:xfrm>
            <a:off x="-1" y="-28968"/>
            <a:ext cx="9143994" cy="6038073"/>
            <a:chOff x="-1" y="-28968"/>
            <a:chExt cx="9143994" cy="6038073"/>
          </a:xfrm>
        </p:grpSpPr>
        <p:grpSp>
          <p:nvGrpSpPr>
            <p:cNvPr id="618" name="Google Shape;618;p30"/>
            <p:cNvGrpSpPr/>
            <p:nvPr/>
          </p:nvGrpSpPr>
          <p:grpSpPr>
            <a:xfrm>
              <a:off x="-1" y="-28968"/>
              <a:ext cx="9143994" cy="6038073"/>
              <a:chOff x="-4194553" y="-267176"/>
              <a:chExt cx="2010553" cy="2022873"/>
            </a:xfrm>
          </p:grpSpPr>
          <p:sp>
            <p:nvSpPr>
              <p:cNvPr id="619" name="Google Shape;619;p30"/>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0"/>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0"/>
          <p:cNvGrpSpPr/>
          <p:nvPr/>
        </p:nvGrpSpPr>
        <p:grpSpPr>
          <a:xfrm>
            <a:off x="4208320" y="4861076"/>
            <a:ext cx="1090120" cy="571019"/>
            <a:chOff x="9538813" y="-58837"/>
            <a:chExt cx="1331200" cy="697300"/>
          </a:xfrm>
        </p:grpSpPr>
        <p:sp>
          <p:nvSpPr>
            <p:cNvPr id="624" name="Google Shape;624;p30"/>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564312" y="4434575"/>
            <a:ext cx="1894925" cy="989375"/>
            <a:chOff x="10693413" y="1879088"/>
            <a:chExt cx="1894925" cy="989375"/>
          </a:xfrm>
        </p:grpSpPr>
        <p:sp>
          <p:nvSpPr>
            <p:cNvPr id="627" name="Google Shape;627;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0"/>
          <p:cNvGrpSpPr/>
          <p:nvPr/>
        </p:nvGrpSpPr>
        <p:grpSpPr>
          <a:xfrm>
            <a:off x="8695391" y="1143922"/>
            <a:ext cx="980765" cy="541067"/>
            <a:chOff x="9713113" y="1116138"/>
            <a:chExt cx="1358400" cy="749400"/>
          </a:xfrm>
        </p:grpSpPr>
        <p:sp>
          <p:nvSpPr>
            <p:cNvPr id="630" name="Google Shape;630;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0"/>
          <p:cNvGrpSpPr/>
          <p:nvPr/>
        </p:nvGrpSpPr>
        <p:grpSpPr>
          <a:xfrm>
            <a:off x="-534657" y="287849"/>
            <a:ext cx="896001" cy="494304"/>
            <a:chOff x="9713113" y="1116138"/>
            <a:chExt cx="1358400" cy="749400"/>
          </a:xfrm>
        </p:grpSpPr>
        <p:sp>
          <p:nvSpPr>
            <p:cNvPr id="633" name="Google Shape;633;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4931706" y="-174778"/>
            <a:ext cx="663603" cy="346479"/>
            <a:chOff x="10693413" y="1879088"/>
            <a:chExt cx="1894925" cy="989375"/>
          </a:xfrm>
        </p:grpSpPr>
        <p:sp>
          <p:nvSpPr>
            <p:cNvPr id="636" name="Google Shape;636;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8"/>
        <p:cNvGrpSpPr/>
        <p:nvPr/>
      </p:nvGrpSpPr>
      <p:grpSpPr>
        <a:xfrm>
          <a:off x="0" y="0"/>
          <a:ext cx="0" cy="0"/>
          <a:chOff x="0" y="0"/>
          <a:chExt cx="0" cy="0"/>
        </a:xfrm>
      </p:grpSpPr>
      <p:grpSp>
        <p:nvGrpSpPr>
          <p:cNvPr id="639" name="Google Shape;639;p31"/>
          <p:cNvGrpSpPr/>
          <p:nvPr/>
        </p:nvGrpSpPr>
        <p:grpSpPr>
          <a:xfrm>
            <a:off x="-1" y="-28968"/>
            <a:ext cx="9143994" cy="6038073"/>
            <a:chOff x="-1" y="-28968"/>
            <a:chExt cx="9143994" cy="6038073"/>
          </a:xfrm>
        </p:grpSpPr>
        <p:grpSp>
          <p:nvGrpSpPr>
            <p:cNvPr id="640" name="Google Shape;640;p31"/>
            <p:cNvGrpSpPr/>
            <p:nvPr/>
          </p:nvGrpSpPr>
          <p:grpSpPr>
            <a:xfrm>
              <a:off x="-1" y="-28968"/>
              <a:ext cx="9143994" cy="6038073"/>
              <a:chOff x="-4194553" y="-267176"/>
              <a:chExt cx="2010553" cy="2022873"/>
            </a:xfrm>
          </p:grpSpPr>
          <p:sp>
            <p:nvSpPr>
              <p:cNvPr id="641" name="Google Shape;641;p3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1"/>
          <p:cNvGrpSpPr/>
          <p:nvPr/>
        </p:nvGrpSpPr>
        <p:grpSpPr>
          <a:xfrm>
            <a:off x="8007413" y="4394000"/>
            <a:ext cx="1032400" cy="541100"/>
            <a:chOff x="9968938" y="-987062"/>
            <a:chExt cx="1032400" cy="541100"/>
          </a:xfrm>
        </p:grpSpPr>
        <p:sp>
          <p:nvSpPr>
            <p:cNvPr id="646" name="Google Shape;646;p3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a:off x="361357" y="4826876"/>
            <a:ext cx="1090120" cy="571019"/>
            <a:chOff x="9538813" y="-58837"/>
            <a:chExt cx="1331200" cy="697300"/>
          </a:xfrm>
        </p:grpSpPr>
        <p:sp>
          <p:nvSpPr>
            <p:cNvPr id="649" name="Google Shape;649;p3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1"/>
          <p:cNvGrpSpPr/>
          <p:nvPr/>
        </p:nvGrpSpPr>
        <p:grpSpPr>
          <a:xfrm>
            <a:off x="-1257950" y="2529125"/>
            <a:ext cx="1894925" cy="989375"/>
            <a:chOff x="10693413" y="1879088"/>
            <a:chExt cx="1894925" cy="989375"/>
          </a:xfrm>
        </p:grpSpPr>
        <p:sp>
          <p:nvSpPr>
            <p:cNvPr id="652" name="Google Shape;652;p3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417457" y="131574"/>
            <a:ext cx="896001" cy="494304"/>
            <a:chOff x="9713113" y="1116138"/>
            <a:chExt cx="1358400" cy="749400"/>
          </a:xfrm>
        </p:grpSpPr>
        <p:sp>
          <p:nvSpPr>
            <p:cNvPr id="655" name="Google Shape;655;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1"/>
          <p:cNvGrpSpPr/>
          <p:nvPr/>
        </p:nvGrpSpPr>
        <p:grpSpPr>
          <a:xfrm>
            <a:off x="8137416" y="264460"/>
            <a:ext cx="980765" cy="541067"/>
            <a:chOff x="9713113" y="1116138"/>
            <a:chExt cx="1358400" cy="749400"/>
          </a:xfrm>
        </p:grpSpPr>
        <p:sp>
          <p:nvSpPr>
            <p:cNvPr id="658" name="Google Shape;658;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84"/>
        <p:cNvGrpSpPr/>
        <p:nvPr/>
      </p:nvGrpSpPr>
      <p:grpSpPr>
        <a:xfrm>
          <a:off x="0" y="0"/>
          <a:ext cx="0" cy="0"/>
          <a:chOff x="0" y="0"/>
          <a:chExt cx="0" cy="0"/>
        </a:xfrm>
      </p:grpSpPr>
      <p:grpSp>
        <p:nvGrpSpPr>
          <p:cNvPr id="385" name="Google Shape;385;p21"/>
          <p:cNvGrpSpPr/>
          <p:nvPr/>
        </p:nvGrpSpPr>
        <p:grpSpPr>
          <a:xfrm>
            <a:off x="-1" y="-28968"/>
            <a:ext cx="9143994" cy="6038073"/>
            <a:chOff x="-1" y="-28968"/>
            <a:chExt cx="9143994" cy="6038073"/>
          </a:xfrm>
        </p:grpSpPr>
        <p:grpSp>
          <p:nvGrpSpPr>
            <p:cNvPr id="386" name="Google Shape;386;p21"/>
            <p:cNvGrpSpPr/>
            <p:nvPr/>
          </p:nvGrpSpPr>
          <p:grpSpPr>
            <a:xfrm>
              <a:off x="-1" y="-28968"/>
              <a:ext cx="9143994" cy="6038073"/>
              <a:chOff x="-4194553" y="-267176"/>
              <a:chExt cx="2010553" cy="2022873"/>
            </a:xfrm>
          </p:grpSpPr>
          <p:sp>
            <p:nvSpPr>
              <p:cNvPr id="387" name="Google Shape;387;p2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1"/>
          <p:cNvSpPr txBox="1">
            <a:spLocks noGrp="1"/>
          </p:cNvSpPr>
          <p:nvPr>
            <p:ph type="subTitle" idx="1"/>
          </p:nvPr>
        </p:nvSpPr>
        <p:spPr>
          <a:xfrm>
            <a:off x="720000" y="1017725"/>
            <a:ext cx="7704000" cy="359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92" name="Google Shape;392;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lt1"/>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393" name="Google Shape;393;p21"/>
          <p:cNvGrpSpPr/>
          <p:nvPr/>
        </p:nvGrpSpPr>
        <p:grpSpPr>
          <a:xfrm>
            <a:off x="4208320" y="4861076"/>
            <a:ext cx="1090120" cy="571019"/>
            <a:chOff x="9538813" y="-58837"/>
            <a:chExt cx="1331200" cy="697300"/>
          </a:xfrm>
        </p:grpSpPr>
        <p:sp>
          <p:nvSpPr>
            <p:cNvPr id="394" name="Google Shape;394;p2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564312" y="4434575"/>
            <a:ext cx="1894925" cy="989375"/>
            <a:chOff x="10693413" y="1879088"/>
            <a:chExt cx="1894925" cy="989375"/>
          </a:xfrm>
        </p:grpSpPr>
        <p:sp>
          <p:nvSpPr>
            <p:cNvPr id="397" name="Google Shape;397;p2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1"/>
          <p:cNvGrpSpPr/>
          <p:nvPr/>
        </p:nvGrpSpPr>
        <p:grpSpPr>
          <a:xfrm>
            <a:off x="8695391" y="1143922"/>
            <a:ext cx="980765" cy="541067"/>
            <a:chOff x="9713113" y="1116138"/>
            <a:chExt cx="1358400" cy="749400"/>
          </a:xfrm>
        </p:grpSpPr>
        <p:sp>
          <p:nvSpPr>
            <p:cNvPr id="400" name="Google Shape;400;p2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534657" y="287849"/>
            <a:ext cx="896001" cy="494304"/>
            <a:chOff x="9713113" y="1116138"/>
            <a:chExt cx="1358400" cy="749400"/>
          </a:xfrm>
        </p:grpSpPr>
        <p:sp>
          <p:nvSpPr>
            <p:cNvPr id="403" name="Google Shape;403;p2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1"/>
          <p:cNvGrpSpPr/>
          <p:nvPr/>
        </p:nvGrpSpPr>
        <p:grpSpPr>
          <a:xfrm>
            <a:off x="4931706" y="-174778"/>
            <a:ext cx="663603" cy="346479"/>
            <a:chOff x="10693413" y="1879088"/>
            <a:chExt cx="1894925" cy="989375"/>
          </a:xfrm>
        </p:grpSpPr>
        <p:sp>
          <p:nvSpPr>
            <p:cNvPr id="406" name="Google Shape;406;p2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4229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33000">
              <a:schemeClr val="accent2"/>
            </a:gs>
            <a:gs pos="100000">
              <a:schemeClr val="accent2"/>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Prompt"/>
              <a:buNone/>
              <a:defRPr sz="2500" b="1">
                <a:solidFill>
                  <a:schemeClr val="dk1"/>
                </a:solidFill>
                <a:latin typeface="Prompt"/>
                <a:ea typeface="Prompt"/>
                <a:cs typeface="Prompt"/>
                <a:sym typeface="Prompt"/>
              </a:defRPr>
            </a:lvl1pPr>
            <a:lvl2pPr lvl="1"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2pPr>
            <a:lvl3pPr lvl="2"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3pPr>
            <a:lvl4pPr lvl="3"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4pPr>
            <a:lvl5pPr lvl="4"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5pPr>
            <a:lvl6pPr lvl="5"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6pPr>
            <a:lvl7pPr lvl="6"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7pPr>
            <a:lvl8pPr lvl="7"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8pPr>
            <a:lvl9pPr lvl="8"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1pPr>
            <a:lvl2pPr marL="914400" lvl="1"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2pPr>
            <a:lvl3pPr marL="1371600" lvl="2"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3pPr>
            <a:lvl4pPr marL="1828800" lvl="3"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4pPr>
            <a:lvl5pPr marL="2286000" lvl="4"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5pPr>
            <a:lvl6pPr marL="2743200" lvl="5"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6pPr>
            <a:lvl7pPr marL="3200400" lvl="6"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7pPr>
            <a:lvl8pPr marL="3657600" lvl="7"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8pPr>
            <a:lvl9pPr marL="4114800" lvl="8" indent="-317500">
              <a:lnSpc>
                <a:spcPct val="100000"/>
              </a:lnSpc>
              <a:spcBef>
                <a:spcPts val="1600"/>
              </a:spcBef>
              <a:spcAft>
                <a:spcPts val="1600"/>
              </a:spcAft>
              <a:buClr>
                <a:schemeClr val="lt1"/>
              </a:buClr>
              <a:buSzPts val="1400"/>
              <a:buFont typeface="Merriweather"/>
              <a:buChar char="■"/>
              <a:defRPr>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8" r:id="rId6"/>
    <p:sldLayoutId id="2147483676" r:id="rId7"/>
    <p:sldLayoutId id="2147483677"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kp.d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mona.uwi.edu/" TargetMode="External"/><Relationship Id="rId4" Type="http://schemas.openxmlformats.org/officeDocument/2006/relationships/hyperlink" Target="https://www.usgs.gov/"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bgs.ac.uk/discovering-geology/earth-hazards/earthquakes/how-are-earthquakes-detected/" TargetMode="External"/><Relationship Id="rId3" Type="http://schemas.openxmlformats.org/officeDocument/2006/relationships/hyperlink" Target="https://www.who.int/europe/emergencies/situations/turkiye-and-syria-earthquakes" TargetMode="External"/><Relationship Id="rId7" Type="http://schemas.openxmlformats.org/officeDocument/2006/relationships/hyperlink" Target="https://www.usgs.gov/programs/earthquake-hazards/what-are-effects-earthquake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nationalgeographic.com/science/article/human-induced-earthquakes-fracking-mining-video-spd" TargetMode="External"/><Relationship Id="rId5" Type="http://schemas.openxmlformats.org/officeDocument/2006/relationships/hyperlink" Target="https://www.unesco.org/en/tsunami-warning-system-preparing-unpredictable" TargetMode="External"/><Relationship Id="rId10" Type="http://schemas.openxmlformats.org/officeDocument/2006/relationships/hyperlink" Target="https://scienceexchange.caltech.edu/topics/earthquakes/what-causes-earthquakes" TargetMode="External"/><Relationship Id="rId4" Type="http://schemas.openxmlformats.org/officeDocument/2006/relationships/hyperlink" Target="https://cnr.ncsu.edu/news/2023/02/turkey-syria-earthquakes/" TargetMode="External"/><Relationship Id="rId9" Type="http://schemas.openxmlformats.org/officeDocument/2006/relationships/hyperlink" Target="https://oceanservice.noaa.gov/facts/tsunami.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35"/>
          <p:cNvGrpSpPr/>
          <p:nvPr/>
        </p:nvGrpSpPr>
        <p:grpSpPr>
          <a:xfrm>
            <a:off x="6294061" y="1323939"/>
            <a:ext cx="1032439" cy="571071"/>
            <a:chOff x="10591538" y="-2334087"/>
            <a:chExt cx="1960575" cy="1084450"/>
          </a:xfrm>
        </p:grpSpPr>
        <p:sp>
          <p:nvSpPr>
            <p:cNvPr id="671" name="Google Shape;671;p35"/>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5"/>
          <p:cNvSpPr/>
          <p:nvPr/>
        </p:nvSpPr>
        <p:spPr>
          <a:xfrm>
            <a:off x="3419200" y="3056147"/>
            <a:ext cx="7469400" cy="3130800"/>
          </a:xfrm>
          <a:prstGeom prst="ellipse">
            <a:avLst/>
          </a:prstGeom>
          <a:gradFill>
            <a:gsLst>
              <a:gs pos="0">
                <a:srgbClr val="51AB2A"/>
              </a:gs>
              <a:gs pos="52000">
                <a:srgbClr val="203E13"/>
              </a:gs>
              <a:gs pos="100000">
                <a:srgbClr val="18330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35"/>
          <p:cNvPicPr preferRelativeResize="0"/>
          <p:nvPr/>
        </p:nvPicPr>
        <p:blipFill>
          <a:blip r:embed="rId3">
            <a:alphaModFix/>
          </a:blip>
          <a:stretch>
            <a:fillRect/>
          </a:stretch>
        </p:blipFill>
        <p:spPr>
          <a:xfrm>
            <a:off x="4769903" y="1401113"/>
            <a:ext cx="4165152" cy="3607600"/>
          </a:xfrm>
          <a:prstGeom prst="rect">
            <a:avLst/>
          </a:prstGeom>
          <a:noFill/>
          <a:ln>
            <a:noFill/>
          </a:ln>
        </p:spPr>
      </p:pic>
      <p:grpSp>
        <p:nvGrpSpPr>
          <p:cNvPr id="675" name="Google Shape;675;p35"/>
          <p:cNvGrpSpPr/>
          <p:nvPr/>
        </p:nvGrpSpPr>
        <p:grpSpPr>
          <a:xfrm>
            <a:off x="1433263" y="3261100"/>
            <a:ext cx="1032400" cy="541100"/>
            <a:chOff x="9968938" y="-987062"/>
            <a:chExt cx="1032400" cy="541100"/>
          </a:xfrm>
        </p:grpSpPr>
        <p:sp>
          <p:nvSpPr>
            <p:cNvPr id="676" name="Google Shape;676;p35"/>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a:off x="2906170" y="4037476"/>
            <a:ext cx="1090120" cy="571019"/>
            <a:chOff x="9538813" y="-58837"/>
            <a:chExt cx="1331200" cy="697300"/>
          </a:xfrm>
        </p:grpSpPr>
        <p:sp>
          <p:nvSpPr>
            <p:cNvPr id="679" name="Google Shape;679;p3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1" name="Google Shape;681;p35"/>
          <p:cNvCxnSpPr/>
          <p:nvPr/>
        </p:nvCxnSpPr>
        <p:spPr>
          <a:xfrm>
            <a:off x="791875" y="2122628"/>
            <a:ext cx="4038900" cy="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35"/>
          <p:cNvCxnSpPr/>
          <p:nvPr/>
        </p:nvCxnSpPr>
        <p:spPr>
          <a:xfrm>
            <a:off x="791875" y="2503628"/>
            <a:ext cx="4038900" cy="0"/>
          </a:xfrm>
          <a:prstGeom prst="straightConnector1">
            <a:avLst/>
          </a:prstGeom>
          <a:noFill/>
          <a:ln w="9525" cap="flat" cmpd="sng">
            <a:solidFill>
              <a:schemeClr val="lt1"/>
            </a:solidFill>
            <a:prstDash val="solid"/>
            <a:round/>
            <a:headEnd type="none" w="med" len="med"/>
            <a:tailEnd type="none" w="med" len="med"/>
          </a:ln>
        </p:spPr>
      </p:cxnSp>
      <p:sp>
        <p:nvSpPr>
          <p:cNvPr id="683" name="Google Shape;683;p35"/>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Earthquakes</a:t>
            </a:r>
            <a:endParaRPr dirty="0"/>
          </a:p>
        </p:txBody>
      </p:sp>
      <p:sp>
        <p:nvSpPr>
          <p:cNvPr id="684" name="Google Shape;684;p35"/>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Prepared by: Tia Nazha and Naya Tadros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800" b="0" dirty="0">
                <a:latin typeface="Aharoni" panose="02010803020104030203" pitchFamily="2" charset="-79"/>
                <a:cs typeface="Aharoni" panose="02010803020104030203" pitchFamily="2" charset="-79"/>
              </a:rPr>
              <a:t>The impacts of earthquakes on the natural environment and ecosystem.</a:t>
            </a:r>
            <a:endParaRPr sz="2800" dirty="0">
              <a:latin typeface="Aharoni" panose="02010803020104030203" pitchFamily="2" charset="-79"/>
              <a:cs typeface="Aharoni" panose="02010803020104030203" pitchFamily="2" charset="-79"/>
            </a:endParaRPr>
          </a:p>
        </p:txBody>
      </p:sp>
      <p:grpSp>
        <p:nvGrpSpPr>
          <p:cNvPr id="1890" name="Google Shape;1890;p72"/>
          <p:cNvGrpSpPr/>
          <p:nvPr/>
        </p:nvGrpSpPr>
        <p:grpSpPr>
          <a:xfrm>
            <a:off x="7787763" y="3893475"/>
            <a:ext cx="1032400" cy="541100"/>
            <a:chOff x="9968938" y="-987062"/>
            <a:chExt cx="1032400" cy="541100"/>
          </a:xfrm>
        </p:grpSpPr>
        <p:sp>
          <p:nvSpPr>
            <p:cNvPr id="1891" name="Google Shape;1891;p7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Earthquakes">
            <a:extLst>
              <a:ext uri="{FF2B5EF4-FFF2-40B4-BE49-F238E27FC236}">
                <a16:creationId xmlns:a16="http://schemas.microsoft.com/office/drawing/2014/main" id="{F411EA1B-B935-48C8-BA20-2F7498810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97" y="1353099"/>
            <a:ext cx="3508142" cy="35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9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50DC-76D3-4D4E-9ADB-FC9DC0153BEA}"/>
              </a:ext>
            </a:extLst>
          </p:cNvPr>
          <p:cNvSpPr>
            <a:spLocks noGrp="1"/>
          </p:cNvSpPr>
          <p:nvPr>
            <p:ph type="title"/>
          </p:nvPr>
        </p:nvSpPr>
        <p:spPr/>
        <p:txBody>
          <a:bodyPr/>
          <a:lstStyle/>
          <a:p>
            <a:pPr algn="ctr"/>
            <a:r>
              <a:rPr lang="en-US" dirty="0"/>
              <a:t>The causes and consequences of earthquakes for others</a:t>
            </a:r>
          </a:p>
        </p:txBody>
      </p:sp>
      <p:pic>
        <p:nvPicPr>
          <p:cNvPr id="1028" name="Picture 4" descr="Big earthquakes can set off tremors on the opposite side of Earth •  Earth.com">
            <a:extLst>
              <a:ext uri="{FF2B5EF4-FFF2-40B4-BE49-F238E27FC236}">
                <a16:creationId xmlns:a16="http://schemas.microsoft.com/office/drawing/2014/main" id="{150248E2-09C9-4C2C-8661-9FB0B2481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33" y="1323854"/>
            <a:ext cx="5233534" cy="355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520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50DC-76D3-4D4E-9ADB-FC9DC0153BEA}"/>
              </a:ext>
            </a:extLst>
          </p:cNvPr>
          <p:cNvSpPr>
            <a:spLocks noGrp="1"/>
          </p:cNvSpPr>
          <p:nvPr>
            <p:ph type="title"/>
          </p:nvPr>
        </p:nvSpPr>
        <p:spPr/>
        <p:txBody>
          <a:bodyPr/>
          <a:lstStyle/>
          <a:p>
            <a:pPr algn="ctr"/>
            <a:r>
              <a:rPr lang="en-US" dirty="0"/>
              <a:t>Course of actions</a:t>
            </a:r>
            <a:br>
              <a:rPr lang="en-US" dirty="0"/>
            </a:br>
            <a:r>
              <a:rPr lang="en-US" dirty="0"/>
              <a:t>Solutions with some reasoning</a:t>
            </a:r>
          </a:p>
        </p:txBody>
      </p:sp>
      <p:sp>
        <p:nvSpPr>
          <p:cNvPr id="5" name="TextBox 4">
            <a:extLst>
              <a:ext uri="{FF2B5EF4-FFF2-40B4-BE49-F238E27FC236}">
                <a16:creationId xmlns:a16="http://schemas.microsoft.com/office/drawing/2014/main" id="{EC06FF82-A7E9-45D8-A14C-A58B591C6A13}"/>
              </a:ext>
            </a:extLst>
          </p:cNvPr>
          <p:cNvSpPr txBox="1"/>
          <p:nvPr/>
        </p:nvSpPr>
        <p:spPr>
          <a:xfrm>
            <a:off x="99059" y="1643330"/>
            <a:ext cx="2865121" cy="2862322"/>
          </a:xfrm>
          <a:prstGeom prst="rect">
            <a:avLst/>
          </a:prstGeom>
          <a:noFill/>
        </p:spPr>
        <p:txBody>
          <a:bodyPr wrap="square" rtlCol="0">
            <a:spAutoFit/>
          </a:bodyPr>
          <a:lstStyle/>
          <a:p>
            <a:pPr algn="ctr"/>
            <a:r>
              <a:rPr lang="en-US" sz="1800" dirty="0">
                <a:latin typeface="Aharoni" panose="02010803020104030203" pitchFamily="2" charset="-79"/>
                <a:cs typeface="Aharoni" panose="02010803020104030203" pitchFamily="2" charset="-79"/>
              </a:rPr>
              <a:t>Wherever you are, protect yourself!</a:t>
            </a:r>
          </a:p>
          <a:p>
            <a:pPr algn="ctr"/>
            <a:endParaRPr lang="en-US" sz="1600" dirty="0">
              <a:latin typeface="Aharoni" panose="02010803020104030203" pitchFamily="2" charset="-79"/>
              <a:cs typeface="Aharoni" panose="02010803020104030203" pitchFamily="2" charset="-79"/>
            </a:endParaRPr>
          </a:p>
          <a:p>
            <a:pPr algn="ctr"/>
            <a:r>
              <a:rPr lang="en-US" sz="1600" dirty="0">
                <a:latin typeface="Aharoni" panose="02010803020104030203" pitchFamily="2" charset="-79"/>
                <a:cs typeface="Aharoni" panose="02010803020104030203" pitchFamily="2" charset="-79"/>
              </a:rPr>
              <a:t>It is important to think about different scenarios in which an earthquake can suddenly strike. </a:t>
            </a:r>
          </a:p>
          <a:p>
            <a:pPr algn="ctr"/>
            <a:endParaRPr lang="en-US" sz="1600" dirty="0">
              <a:latin typeface="Aharoni" panose="02010803020104030203" pitchFamily="2" charset="-79"/>
              <a:cs typeface="Aharoni" panose="02010803020104030203" pitchFamily="2" charset="-79"/>
            </a:endParaRPr>
          </a:p>
          <a:p>
            <a:pPr algn="ctr"/>
            <a:r>
              <a:rPr lang="en-US" sz="1600" dirty="0">
                <a:latin typeface="Aharoni" panose="02010803020104030203" pitchFamily="2" charset="-79"/>
                <a:cs typeface="Aharoni" panose="02010803020104030203" pitchFamily="2" charset="-79"/>
              </a:rPr>
              <a:t>What if you are driving, in a theater, in bed, at the beach, etc.?</a:t>
            </a:r>
          </a:p>
        </p:txBody>
      </p:sp>
      <p:pic>
        <p:nvPicPr>
          <p:cNvPr id="6" name="Picture 2" descr="https://www.earthquakecountry.org/library/EarthquakeProtectiveActionAccessibilityPostcard-EN.png">
            <a:extLst>
              <a:ext uri="{FF2B5EF4-FFF2-40B4-BE49-F238E27FC236}">
                <a16:creationId xmlns:a16="http://schemas.microsoft.com/office/drawing/2014/main" id="{F8BF5D62-51BA-4DEB-B533-2219BDA35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040" y="1627616"/>
            <a:ext cx="3928759" cy="307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2928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50DC-76D3-4D4E-9ADB-FC9DC0153BEA}"/>
              </a:ext>
            </a:extLst>
          </p:cNvPr>
          <p:cNvSpPr>
            <a:spLocks noGrp="1"/>
          </p:cNvSpPr>
          <p:nvPr>
            <p:ph type="title"/>
          </p:nvPr>
        </p:nvSpPr>
        <p:spPr/>
        <p:txBody>
          <a:bodyPr/>
          <a:lstStyle/>
          <a:p>
            <a:pPr algn="ctr"/>
            <a:r>
              <a:rPr lang="en-US" dirty="0"/>
              <a:t>Course of actions</a:t>
            </a:r>
            <a:br>
              <a:rPr lang="en-US" dirty="0"/>
            </a:br>
            <a:r>
              <a:rPr lang="en-US" dirty="0"/>
              <a:t>Solutions with some reasoning</a:t>
            </a:r>
          </a:p>
        </p:txBody>
      </p:sp>
      <p:pic>
        <p:nvPicPr>
          <p:cNvPr id="2050" name="Picture 2" descr="How to Prepare for an Earthquake | California Academy of Sciences">
            <a:extLst>
              <a:ext uri="{FF2B5EF4-FFF2-40B4-BE49-F238E27FC236}">
                <a16:creationId xmlns:a16="http://schemas.microsoft.com/office/drawing/2014/main" id="{AB09C4F8-90A3-4F02-BAD4-1E6BC842D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763" y="1136182"/>
            <a:ext cx="5908993" cy="382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537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89" name="Google Shape;689;p36"/>
          <p:cNvGrpSpPr/>
          <p:nvPr/>
        </p:nvGrpSpPr>
        <p:grpSpPr>
          <a:xfrm>
            <a:off x="7938516" y="2462397"/>
            <a:ext cx="980765" cy="541067"/>
            <a:chOff x="9713113" y="1116138"/>
            <a:chExt cx="1358400" cy="749400"/>
          </a:xfrm>
        </p:grpSpPr>
        <p:sp>
          <p:nvSpPr>
            <p:cNvPr id="690" name="Google Shape;690;p36"/>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36"/>
          <p:cNvSpPr txBox="1">
            <a:spLocks noGrp="1"/>
          </p:cNvSpPr>
          <p:nvPr>
            <p:ph type="title"/>
          </p:nvPr>
        </p:nvSpPr>
        <p:spPr>
          <a:xfrm>
            <a:off x="685667" y="23295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t>Wrap Up!</a:t>
            </a:r>
            <a:br>
              <a:rPr lang="en-US" sz="2500" dirty="0"/>
            </a:br>
            <a:r>
              <a:rPr lang="en-US" sz="2500" dirty="0"/>
              <a:t>Q &amp; A</a:t>
            </a:r>
            <a:endParaRPr sz="2500" dirty="0"/>
          </a:p>
        </p:txBody>
      </p:sp>
      <p:graphicFrame>
        <p:nvGraphicFramePr>
          <p:cNvPr id="693" name="Google Shape;693;p36"/>
          <p:cNvGraphicFramePr/>
          <p:nvPr>
            <p:extLst>
              <p:ext uri="{D42A27DB-BD31-4B8C-83A1-F6EECF244321}">
                <p14:modId xmlns:p14="http://schemas.microsoft.com/office/powerpoint/2010/main" val="758284210"/>
              </p:ext>
            </p:extLst>
          </p:nvPr>
        </p:nvGraphicFramePr>
        <p:xfrm>
          <a:off x="798125" y="1538625"/>
          <a:ext cx="7547750" cy="1904890"/>
        </p:xfrm>
        <a:graphic>
          <a:graphicData uri="http://schemas.openxmlformats.org/drawingml/2006/table">
            <a:tbl>
              <a:tblPr>
                <a:noFill/>
                <a:tableStyleId>{674B0B51-CEA9-4E67-96CF-1C3A0866CEC1}</a:tableStyleId>
              </a:tblPr>
              <a:tblGrid>
                <a:gridCol w="2352925">
                  <a:extLst>
                    <a:ext uri="{9D8B030D-6E8A-4147-A177-3AD203B41FA5}">
                      <a16:colId xmlns:a16="http://schemas.microsoft.com/office/drawing/2014/main" val="20000"/>
                    </a:ext>
                  </a:extLst>
                </a:gridCol>
                <a:gridCol w="5194825">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US" sz="1100" b="1" u="sng" dirty="0">
                          <a:solidFill>
                            <a:schemeClr val="dk1"/>
                          </a:solidFill>
                          <a:latin typeface="Prompt"/>
                          <a:ea typeface="Prompt"/>
                          <a:cs typeface="Prompt"/>
                          <a:sym typeface="Prompt"/>
                        </a:rPr>
                        <a:t>Question</a:t>
                      </a: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US" sz="1000" dirty="0">
                          <a:solidFill>
                            <a:schemeClr val="lt1"/>
                          </a:solidFill>
                          <a:latin typeface="Merriweather"/>
                          <a:ea typeface="Merriweather"/>
                          <a:cs typeface="Merriweather"/>
                          <a:sym typeface="Merriweather"/>
                        </a:rPr>
                        <a:t>Answer:</a:t>
                      </a:r>
                      <a:endParaRPr sz="1000" dirty="0">
                        <a:solidFill>
                          <a:schemeClr val="lt1"/>
                        </a:solidFill>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US" sz="1100" b="1" u="sng" dirty="0">
                          <a:solidFill>
                            <a:schemeClr val="dk1"/>
                          </a:solidFill>
                          <a:latin typeface="Prompt"/>
                          <a:ea typeface="Prompt"/>
                          <a:cs typeface="Prompt"/>
                          <a:sym typeface="Prompt"/>
                        </a:rPr>
                        <a:t>Can earthquakes be predicted?</a:t>
                      </a:r>
                      <a:endParaRPr sz="1100" b="1" u="sng" dirty="0">
                        <a:solidFill>
                          <a:schemeClr val="dk1"/>
                        </a:solidFill>
                        <a:latin typeface="Prompt"/>
                        <a:ea typeface="Prompt"/>
                        <a:cs typeface="Prompt"/>
                        <a:sym typeface="Promp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endParaRPr sz="1000" dirty="0">
                        <a:solidFill>
                          <a:schemeClr val="lt1"/>
                        </a:solidFill>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US" sz="1100" b="1" u="sng" dirty="0">
                          <a:solidFill>
                            <a:schemeClr val="dk1"/>
                          </a:solidFill>
                          <a:latin typeface="Prompt"/>
                          <a:ea typeface="Prompt"/>
                          <a:cs typeface="Prompt"/>
                          <a:sym typeface="Prompt"/>
                        </a:rPr>
                        <a:t>Can earthquakes be recorded and how?</a:t>
                      </a:r>
                      <a:endParaRPr sz="1100" b="1" u="sng" dirty="0">
                        <a:solidFill>
                          <a:schemeClr val="dk1"/>
                        </a:solidFill>
                        <a:latin typeface="Prompt"/>
                        <a:ea typeface="Prompt"/>
                        <a:cs typeface="Prompt"/>
                        <a:sym typeface="Promp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endParaRPr sz="1000" dirty="0">
                        <a:solidFill>
                          <a:schemeClr val="lt1"/>
                        </a:solidFill>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US" sz="1100" b="1" u="sng" dirty="0">
                          <a:solidFill>
                            <a:schemeClr val="dk1"/>
                          </a:solidFill>
                          <a:latin typeface="Prompt"/>
                          <a:ea typeface="Prompt"/>
                          <a:cs typeface="Prompt"/>
                          <a:sym typeface="Prompt"/>
                        </a:rPr>
                        <a:t>Can earthquakes be prevented?</a:t>
                      </a:r>
                      <a:endParaRPr sz="1100" b="1" u="sng" dirty="0">
                        <a:solidFill>
                          <a:schemeClr val="dk1"/>
                        </a:solidFill>
                        <a:latin typeface="Prompt"/>
                        <a:ea typeface="Prompt"/>
                        <a:cs typeface="Prompt"/>
                        <a:sym typeface="Promp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endParaRPr lang="en-US" sz="1000" dirty="0">
                        <a:solidFill>
                          <a:schemeClr val="lt1"/>
                        </a:solidFill>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694" name="Google Shape;694;p36"/>
          <p:cNvSpPr txBox="1"/>
          <p:nvPr/>
        </p:nvSpPr>
        <p:spPr>
          <a:xfrm>
            <a:off x="560925" y="4539528"/>
            <a:ext cx="3312600" cy="461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050" dirty="0">
                <a:solidFill>
                  <a:schemeClr val="dk1"/>
                </a:solidFill>
                <a:latin typeface="Prompt"/>
                <a:ea typeface="Prompt"/>
                <a:cs typeface="Prompt"/>
                <a:sym typeface="Prompt"/>
              </a:rPr>
              <a:t>Resources for the questions: </a:t>
            </a:r>
            <a:r>
              <a:rPr lang="en-US" sz="1050" dirty="0">
                <a:solidFill>
                  <a:schemeClr val="dk1"/>
                </a:solidFill>
                <a:latin typeface="Prompt"/>
                <a:ea typeface="Prompt"/>
                <a:cs typeface="Prompt"/>
                <a:sym typeface="Prompt"/>
                <a:hlinkClick r:id="rId3"/>
              </a:rPr>
              <a:t>https://www.eskp.de</a:t>
            </a:r>
            <a:endParaRPr lang="en-US" sz="1050" dirty="0">
              <a:solidFill>
                <a:schemeClr val="dk1"/>
              </a:solidFill>
              <a:latin typeface="Prompt"/>
              <a:ea typeface="Prompt"/>
              <a:cs typeface="Prompt"/>
              <a:sym typeface="Prompt"/>
            </a:endParaRPr>
          </a:p>
          <a:p>
            <a:pPr marL="0" lvl="0" indent="0" algn="ctr" rtl="0">
              <a:lnSpc>
                <a:spcPct val="150000"/>
              </a:lnSpc>
              <a:spcBef>
                <a:spcPts val="0"/>
              </a:spcBef>
              <a:spcAft>
                <a:spcPts val="0"/>
              </a:spcAft>
              <a:buNone/>
            </a:pPr>
            <a:r>
              <a:rPr lang="en-US" sz="1050" dirty="0">
                <a:solidFill>
                  <a:schemeClr val="dk1"/>
                </a:solidFill>
                <a:latin typeface="Prompt"/>
                <a:ea typeface="Prompt"/>
                <a:cs typeface="Prompt"/>
                <a:sym typeface="Prompt"/>
                <a:hlinkClick r:id="rId4"/>
              </a:rPr>
              <a:t>https://www.usgs.gov</a:t>
            </a:r>
            <a:endParaRPr lang="en-US" sz="1050" dirty="0">
              <a:solidFill>
                <a:schemeClr val="dk1"/>
              </a:solidFill>
              <a:latin typeface="Prompt"/>
              <a:ea typeface="Prompt"/>
              <a:cs typeface="Prompt"/>
              <a:sym typeface="Prompt"/>
            </a:endParaRPr>
          </a:p>
          <a:p>
            <a:pPr marL="0" lvl="0" indent="0" algn="ctr" rtl="0">
              <a:lnSpc>
                <a:spcPct val="150000"/>
              </a:lnSpc>
              <a:spcBef>
                <a:spcPts val="0"/>
              </a:spcBef>
              <a:spcAft>
                <a:spcPts val="0"/>
              </a:spcAft>
              <a:buNone/>
            </a:pPr>
            <a:r>
              <a:rPr lang="en-US" sz="1050" dirty="0">
                <a:solidFill>
                  <a:schemeClr val="dk1"/>
                </a:solidFill>
                <a:latin typeface="Prompt"/>
                <a:ea typeface="Prompt"/>
                <a:cs typeface="Prompt"/>
                <a:sym typeface="Prompt"/>
                <a:hlinkClick r:id="rId5"/>
              </a:rPr>
              <a:t>https://www.mona.uwi.edu</a:t>
            </a:r>
            <a:r>
              <a:rPr lang="en-US" sz="1050" dirty="0">
                <a:solidFill>
                  <a:schemeClr val="dk1"/>
                </a:solidFill>
                <a:latin typeface="Prompt"/>
                <a:ea typeface="Prompt"/>
                <a:cs typeface="Prompt"/>
                <a:sym typeface="Prompt"/>
              </a:rPr>
              <a:t> </a:t>
            </a:r>
          </a:p>
          <a:p>
            <a:pPr marL="0" lvl="0" indent="0" algn="ctr" rtl="0">
              <a:lnSpc>
                <a:spcPct val="150000"/>
              </a:lnSpc>
              <a:spcBef>
                <a:spcPts val="0"/>
              </a:spcBef>
              <a:spcAft>
                <a:spcPts val="0"/>
              </a:spcAft>
              <a:buNone/>
            </a:pPr>
            <a:endParaRPr lang="en-US" sz="1500" dirty="0">
              <a:solidFill>
                <a:schemeClr val="dk1"/>
              </a:solidFill>
              <a:latin typeface="Prompt"/>
              <a:ea typeface="Prompt"/>
              <a:cs typeface="Prompt"/>
              <a:sym typeface="Prompt"/>
            </a:endParaRPr>
          </a:p>
        </p:txBody>
      </p:sp>
      <p:sp>
        <p:nvSpPr>
          <p:cNvPr id="699" name="Google Shape;699;p36"/>
          <p:cNvSpPr txBox="1"/>
          <p:nvPr/>
        </p:nvSpPr>
        <p:spPr>
          <a:xfrm>
            <a:off x="841967" y="906163"/>
            <a:ext cx="7547700" cy="461700"/>
          </a:xfrm>
          <a:prstGeom prst="rect">
            <a:avLst/>
          </a:prstGeom>
          <a:noFill/>
          <a:ln>
            <a:noFill/>
          </a:ln>
        </p:spPr>
        <p:txBody>
          <a:bodyPr spcFirstLastPara="1" wrap="square" lIns="91425" tIns="91425" rIns="0" bIns="91425" anchor="ctr" anchorCtr="0">
            <a:noAutofit/>
          </a:bodyPr>
          <a:lstStyle/>
          <a:p>
            <a:pPr marL="0" lvl="0" indent="0" algn="ctr" rtl="0">
              <a:spcBef>
                <a:spcPts val="0"/>
              </a:spcBef>
              <a:spcAft>
                <a:spcPts val="0"/>
              </a:spcAft>
              <a:buNone/>
            </a:pPr>
            <a:r>
              <a:rPr lang="en-US" sz="1000" b="1" dirty="0">
                <a:solidFill>
                  <a:schemeClr val="lt1"/>
                </a:solidFill>
                <a:latin typeface="Merriweather"/>
                <a:ea typeface="Merriweather"/>
                <a:cs typeface="Merriweather"/>
                <a:sym typeface="Merriweather"/>
              </a:rPr>
              <a:t>Answer the following questions:</a:t>
            </a:r>
            <a:endParaRPr sz="1000" b="1" dirty="0">
              <a:solidFill>
                <a:schemeClr val="lt1"/>
              </a:solidFill>
              <a:latin typeface="Merriweather"/>
              <a:ea typeface="Merriweather"/>
              <a:cs typeface="Merriweather"/>
              <a:sym typeface="Merriweather"/>
            </a:endParaRPr>
          </a:p>
        </p:txBody>
      </p:sp>
      <p:graphicFrame>
        <p:nvGraphicFramePr>
          <p:cNvPr id="4" name="Table 3">
            <a:extLst>
              <a:ext uri="{FF2B5EF4-FFF2-40B4-BE49-F238E27FC236}">
                <a16:creationId xmlns:a16="http://schemas.microsoft.com/office/drawing/2014/main" id="{4BA545B6-8446-4028-AFDC-715BEA0665AF}"/>
              </a:ext>
            </a:extLst>
          </p:cNvPr>
          <p:cNvGraphicFramePr>
            <a:graphicFrameLocks noGrp="1"/>
          </p:cNvGraphicFramePr>
          <p:nvPr>
            <p:extLst>
              <p:ext uri="{D42A27DB-BD31-4B8C-83A1-F6EECF244321}">
                <p14:modId xmlns:p14="http://schemas.microsoft.com/office/powerpoint/2010/main" val="42791854"/>
              </p:ext>
            </p:extLst>
          </p:nvPr>
        </p:nvGraphicFramePr>
        <p:xfrm>
          <a:off x="798075" y="3428611"/>
          <a:ext cx="7547750" cy="685770"/>
        </p:xfrm>
        <a:graphic>
          <a:graphicData uri="http://schemas.openxmlformats.org/drawingml/2006/table">
            <a:tbl>
              <a:tblPr>
                <a:noFill/>
                <a:tableStyleId>{674B0B51-CEA9-4E67-96CF-1C3A0866CEC1}</a:tableStyleId>
              </a:tblPr>
              <a:tblGrid>
                <a:gridCol w="2352925">
                  <a:extLst>
                    <a:ext uri="{9D8B030D-6E8A-4147-A177-3AD203B41FA5}">
                      <a16:colId xmlns:a16="http://schemas.microsoft.com/office/drawing/2014/main" val="666945380"/>
                    </a:ext>
                  </a:extLst>
                </a:gridCol>
                <a:gridCol w="5194825">
                  <a:extLst>
                    <a:ext uri="{9D8B030D-6E8A-4147-A177-3AD203B41FA5}">
                      <a16:colId xmlns:a16="http://schemas.microsoft.com/office/drawing/2014/main" val="3838323520"/>
                    </a:ext>
                  </a:extLst>
                </a:gridCol>
              </a:tblGrid>
              <a:tr h="350500">
                <a:tc>
                  <a:txBody>
                    <a:bodyPr/>
                    <a:lstStyle/>
                    <a:p>
                      <a:pPr marL="0" lvl="0" indent="0" algn="l" rtl="0">
                        <a:spcBef>
                          <a:spcPts val="0"/>
                        </a:spcBef>
                        <a:spcAft>
                          <a:spcPts val="0"/>
                        </a:spcAft>
                        <a:buNone/>
                      </a:pPr>
                      <a:r>
                        <a:rPr lang="en-US" sz="1100" b="1" u="sng" dirty="0">
                          <a:solidFill>
                            <a:schemeClr val="dk1"/>
                          </a:solidFill>
                          <a:latin typeface="Prompt"/>
                          <a:ea typeface="Prompt"/>
                          <a:cs typeface="Prompt"/>
                          <a:sym typeface="Prompt"/>
                        </a:rPr>
                        <a:t>Does the location of an earthquake affect the intensity of it?</a:t>
                      </a: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endParaRPr sz="1000" dirty="0">
                        <a:solidFill>
                          <a:schemeClr val="lt1"/>
                        </a:solidFill>
                        <a:latin typeface="Merriweather"/>
                        <a:ea typeface="Merriweather"/>
                        <a:cs typeface="Merriweather"/>
                        <a:sym typeface="Merriweathe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2808289847"/>
                  </a:ext>
                </a:extLst>
              </a:tr>
            </a:tbl>
          </a:graphicData>
        </a:graphic>
      </p:graphicFrame>
      <p:sp>
        <p:nvSpPr>
          <p:cNvPr id="5" name="TextBox 4">
            <a:extLst>
              <a:ext uri="{FF2B5EF4-FFF2-40B4-BE49-F238E27FC236}">
                <a16:creationId xmlns:a16="http://schemas.microsoft.com/office/drawing/2014/main" id="{B2F26FC3-D00B-45F8-B499-D7ACBB64C32A}"/>
              </a:ext>
            </a:extLst>
          </p:cNvPr>
          <p:cNvSpPr txBox="1"/>
          <p:nvPr/>
        </p:nvSpPr>
        <p:spPr>
          <a:xfrm>
            <a:off x="3140721" y="1995198"/>
            <a:ext cx="4719332" cy="666849"/>
          </a:xfrm>
          <a:prstGeom prst="rect">
            <a:avLst/>
          </a:prstGeom>
          <a:noFill/>
        </p:spPr>
        <p:txBody>
          <a:bodyPr wrap="square" rtlCol="0">
            <a:spAutoFit/>
          </a:bodyPr>
          <a:lstStyle/>
          <a:p>
            <a:pPr lvl="0">
              <a:spcAft>
                <a:spcPts val="1600"/>
              </a:spcAft>
            </a:pPr>
            <a:r>
              <a:rPr lang="en-US" sz="1000" dirty="0">
                <a:solidFill>
                  <a:srgbClr val="191919"/>
                </a:solidFill>
                <a:latin typeface="Merriweather"/>
                <a:ea typeface="Merriweather"/>
                <a:cs typeface="Merriweather"/>
                <a:sym typeface="Merriweather"/>
              </a:rPr>
              <a:t>No, the precise date and place of an earthquake can not be predicted.</a:t>
            </a:r>
          </a:p>
          <a:p>
            <a:endParaRPr lang="en-US" dirty="0"/>
          </a:p>
        </p:txBody>
      </p:sp>
      <p:sp>
        <p:nvSpPr>
          <p:cNvPr id="6" name="TextBox 5">
            <a:extLst>
              <a:ext uri="{FF2B5EF4-FFF2-40B4-BE49-F238E27FC236}">
                <a16:creationId xmlns:a16="http://schemas.microsoft.com/office/drawing/2014/main" id="{3D07CD13-F6A4-4061-986E-60A4EF7F8EDE}"/>
              </a:ext>
            </a:extLst>
          </p:cNvPr>
          <p:cNvSpPr txBox="1"/>
          <p:nvPr/>
        </p:nvSpPr>
        <p:spPr>
          <a:xfrm>
            <a:off x="3140621" y="3583258"/>
            <a:ext cx="4409371" cy="666849"/>
          </a:xfrm>
          <a:prstGeom prst="rect">
            <a:avLst/>
          </a:prstGeom>
          <a:noFill/>
        </p:spPr>
        <p:txBody>
          <a:bodyPr wrap="square" rtlCol="0">
            <a:spAutoFit/>
          </a:bodyPr>
          <a:lstStyle/>
          <a:p>
            <a:pPr lvl="0">
              <a:spcAft>
                <a:spcPts val="1600"/>
              </a:spcAft>
            </a:pPr>
            <a:r>
              <a:rPr lang="en-US" sz="1000" dirty="0">
                <a:solidFill>
                  <a:srgbClr val="191919"/>
                </a:solidFill>
                <a:latin typeface="Merriweather"/>
                <a:ea typeface="Merriweather"/>
                <a:cs typeface="Merriweather"/>
                <a:sym typeface="Merriweather"/>
              </a:rPr>
              <a:t>Yes, the intensity will vary depending where you are</a:t>
            </a:r>
          </a:p>
          <a:p>
            <a:endParaRPr lang="en-US" dirty="0"/>
          </a:p>
        </p:txBody>
      </p:sp>
      <p:sp>
        <p:nvSpPr>
          <p:cNvPr id="7" name="TextBox 6">
            <a:extLst>
              <a:ext uri="{FF2B5EF4-FFF2-40B4-BE49-F238E27FC236}">
                <a16:creationId xmlns:a16="http://schemas.microsoft.com/office/drawing/2014/main" id="{B63FC556-D246-4424-9B90-C58D280E9732}"/>
              </a:ext>
            </a:extLst>
          </p:cNvPr>
          <p:cNvSpPr txBox="1"/>
          <p:nvPr/>
        </p:nvSpPr>
        <p:spPr>
          <a:xfrm>
            <a:off x="3140671" y="3003571"/>
            <a:ext cx="4605125" cy="666849"/>
          </a:xfrm>
          <a:prstGeom prst="rect">
            <a:avLst/>
          </a:prstGeom>
          <a:noFill/>
        </p:spPr>
        <p:txBody>
          <a:bodyPr wrap="square" rtlCol="0">
            <a:spAutoFit/>
          </a:bodyPr>
          <a:lstStyle/>
          <a:p>
            <a:pPr lvl="0">
              <a:spcAft>
                <a:spcPts val="1600"/>
              </a:spcAft>
            </a:pPr>
            <a:r>
              <a:rPr lang="en-US" sz="1000" dirty="0">
                <a:solidFill>
                  <a:srgbClr val="191919"/>
                </a:solidFill>
                <a:latin typeface="Merriweather"/>
                <a:ea typeface="Merriweather"/>
                <a:cs typeface="Merriweather"/>
                <a:sym typeface="Merriweather"/>
              </a:rPr>
              <a:t>No, Earthquakes can not be prevented</a:t>
            </a:r>
          </a:p>
          <a:p>
            <a:endParaRPr lang="en-US" dirty="0"/>
          </a:p>
        </p:txBody>
      </p:sp>
      <p:sp>
        <p:nvSpPr>
          <p:cNvPr id="8" name="TextBox 7">
            <a:extLst>
              <a:ext uri="{FF2B5EF4-FFF2-40B4-BE49-F238E27FC236}">
                <a16:creationId xmlns:a16="http://schemas.microsoft.com/office/drawing/2014/main" id="{5B4245C5-DF2E-4261-847A-3D4CDBE0751F}"/>
              </a:ext>
            </a:extLst>
          </p:cNvPr>
          <p:cNvSpPr txBox="1"/>
          <p:nvPr/>
        </p:nvSpPr>
        <p:spPr>
          <a:xfrm>
            <a:off x="3140721" y="2515499"/>
            <a:ext cx="4882393" cy="666849"/>
          </a:xfrm>
          <a:prstGeom prst="rect">
            <a:avLst/>
          </a:prstGeom>
          <a:noFill/>
        </p:spPr>
        <p:txBody>
          <a:bodyPr wrap="square" rtlCol="0">
            <a:spAutoFit/>
          </a:bodyPr>
          <a:lstStyle/>
          <a:p>
            <a:pPr lvl="0">
              <a:spcAft>
                <a:spcPts val="1600"/>
              </a:spcAft>
            </a:pPr>
            <a:r>
              <a:rPr lang="en-US" sz="1000" dirty="0">
                <a:solidFill>
                  <a:srgbClr val="191919"/>
                </a:solidFill>
                <a:latin typeface="Merriweather"/>
                <a:ea typeface="Merriweather"/>
                <a:cs typeface="Merriweather"/>
                <a:sym typeface="Merriweather"/>
              </a:rPr>
              <a:t>Yes, earthquakes can be recorded.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RESOURCES</a:t>
            </a:r>
            <a:endParaRPr/>
          </a:p>
        </p:txBody>
      </p:sp>
      <p:sp>
        <p:nvSpPr>
          <p:cNvPr id="1886" name="Google Shape;1886;p72"/>
          <p:cNvSpPr txBox="1">
            <a:spLocks noGrp="1"/>
          </p:cNvSpPr>
          <p:nvPr>
            <p:ph type="subTitle" idx="1"/>
          </p:nvPr>
        </p:nvSpPr>
        <p:spPr>
          <a:xfrm>
            <a:off x="720000" y="1017725"/>
            <a:ext cx="7704000" cy="359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Prompt"/>
                <a:ea typeface="Prompt"/>
                <a:cs typeface="Prompt"/>
                <a:sym typeface="Prompt"/>
              </a:rPr>
              <a:t>PHOTOS:</a:t>
            </a:r>
          </a:p>
          <a:p>
            <a:pPr marL="0" lvl="0" indent="0" rtl="0">
              <a:spcBef>
                <a:spcPts val="0"/>
              </a:spcBef>
              <a:spcAft>
                <a:spcPts val="0"/>
              </a:spcAft>
              <a:buNone/>
            </a:pPr>
            <a:endParaRPr lang="en" b="1" dirty="0">
              <a:latin typeface="Prompt"/>
              <a:ea typeface="Prompt"/>
              <a:cs typeface="Prompt"/>
              <a:sym typeface="Prompt"/>
            </a:endParaRPr>
          </a:p>
          <a:p>
            <a:pPr marL="342900" indent="-342900"/>
            <a:r>
              <a:rPr lang="en-US" sz="1000" b="1" dirty="0">
                <a:latin typeface="Prompt"/>
                <a:ea typeface="Prompt"/>
                <a:cs typeface="Prompt"/>
                <a:sym typeface="Prompt"/>
                <a:hlinkClick r:id="rId3"/>
              </a:rPr>
              <a:t>https://www.who.int/europe/emergencies/situations/turkiye-and-syria-earthquakes</a:t>
            </a:r>
            <a:endParaRPr lang="en-US" sz="1000" b="1" dirty="0">
              <a:latin typeface="Prompt"/>
              <a:ea typeface="Prompt"/>
              <a:cs typeface="Prompt"/>
              <a:sym typeface="Prompt"/>
            </a:endParaRPr>
          </a:p>
          <a:p>
            <a:pPr marL="0" indent="0">
              <a:buNone/>
            </a:pPr>
            <a:endParaRPr lang="en-US" sz="1000" b="1" dirty="0">
              <a:latin typeface="Prompt"/>
              <a:ea typeface="Prompt"/>
              <a:cs typeface="Prompt"/>
              <a:sym typeface="Prompt"/>
              <a:hlinkClick r:id="rId4"/>
            </a:endParaRPr>
          </a:p>
          <a:p>
            <a:pPr marL="342900" indent="-342900"/>
            <a:r>
              <a:rPr lang="en-US" sz="1000" b="1" dirty="0">
                <a:latin typeface="Prompt"/>
                <a:ea typeface="Prompt"/>
                <a:cs typeface="Prompt"/>
                <a:sym typeface="Prompt"/>
                <a:hlinkClick r:id="rId4"/>
              </a:rPr>
              <a:t>https://cnr.ncsu.edu/news/2023/02/turkey-syria-earthquakes/</a:t>
            </a:r>
            <a:endParaRPr lang="en-US" sz="1000" b="1" dirty="0">
              <a:latin typeface="Prompt"/>
              <a:ea typeface="Prompt"/>
              <a:cs typeface="Prompt"/>
              <a:sym typeface="Prompt"/>
            </a:endParaRPr>
          </a:p>
          <a:p>
            <a:pPr marL="342900" indent="-342900"/>
            <a:endParaRPr lang="en-US" sz="1000" b="1" dirty="0">
              <a:latin typeface="Prompt"/>
              <a:ea typeface="Prompt"/>
              <a:cs typeface="Prompt"/>
              <a:sym typeface="Prompt"/>
            </a:endParaRPr>
          </a:p>
          <a:p>
            <a:pPr marL="342900" indent="-342900"/>
            <a:r>
              <a:rPr lang="en-US" sz="1000" b="1" dirty="0">
                <a:latin typeface="Prompt"/>
                <a:ea typeface="Prompt"/>
                <a:cs typeface="Prompt"/>
                <a:sym typeface="Prompt"/>
                <a:hlinkClick r:id="rId5"/>
              </a:rPr>
              <a:t>https://www.unesco.org/en/tsunami-warning-system-preparing-unpredictable</a:t>
            </a:r>
            <a:endParaRPr lang="en-US" sz="1000" b="1" dirty="0">
              <a:latin typeface="Prompt"/>
              <a:ea typeface="Prompt"/>
              <a:cs typeface="Prompt"/>
              <a:sym typeface="Prompt"/>
            </a:endParaRPr>
          </a:p>
          <a:p>
            <a:pPr marL="342900" indent="-342900"/>
            <a:endParaRPr lang="en-US" sz="1000" b="1" dirty="0">
              <a:latin typeface="Prompt"/>
              <a:ea typeface="Prompt"/>
              <a:cs typeface="Prompt"/>
              <a:sym typeface="Prompt"/>
            </a:endParaRPr>
          </a:p>
          <a:p>
            <a:pPr marL="342900" indent="-342900"/>
            <a:r>
              <a:rPr lang="en-US" sz="1000" b="1" dirty="0">
                <a:latin typeface="Prompt"/>
                <a:ea typeface="Prompt"/>
                <a:cs typeface="Prompt"/>
                <a:sym typeface="Prompt"/>
                <a:hlinkClick r:id="rId6"/>
              </a:rPr>
              <a:t>https://www.nationalgeographic.com/science/article/human-induced-earthquakes-fracking-mining-video-spd</a:t>
            </a:r>
            <a:endParaRPr lang="en-US" sz="1000" b="1" dirty="0">
              <a:latin typeface="Prompt"/>
              <a:ea typeface="Prompt"/>
              <a:cs typeface="Prompt"/>
              <a:sym typeface="Prompt"/>
            </a:endParaRPr>
          </a:p>
          <a:p>
            <a:pPr marL="0" indent="0">
              <a:buNone/>
            </a:pPr>
            <a:endParaRPr lang="en-US" sz="1000" b="1" dirty="0">
              <a:latin typeface="Prompt"/>
              <a:ea typeface="Prompt"/>
              <a:cs typeface="Prompt"/>
              <a:sym typeface="Prompt"/>
            </a:endParaRPr>
          </a:p>
          <a:p>
            <a:pPr marL="0" indent="0">
              <a:buNone/>
            </a:pPr>
            <a:endParaRPr b="1" dirty="0">
              <a:latin typeface="Prompt"/>
              <a:ea typeface="Prompt"/>
              <a:cs typeface="Prompt"/>
              <a:sym typeface="Prompt"/>
            </a:endParaRPr>
          </a:p>
          <a:p>
            <a:pPr marL="0" lvl="0" indent="0" rtl="0">
              <a:spcBef>
                <a:spcPts val="1000"/>
              </a:spcBef>
              <a:spcAft>
                <a:spcPts val="0"/>
              </a:spcAft>
              <a:buNone/>
            </a:pPr>
            <a:r>
              <a:rPr lang="en-US" b="1" dirty="0">
                <a:latin typeface="Prompt"/>
                <a:ea typeface="Prompt"/>
                <a:cs typeface="Prompt"/>
                <a:sym typeface="Prompt"/>
              </a:rPr>
              <a:t>INFORMATION: </a:t>
            </a:r>
          </a:p>
          <a:p>
            <a:pPr marL="342900" indent="-342900">
              <a:spcBef>
                <a:spcPts val="1000"/>
              </a:spcBef>
            </a:pPr>
            <a:r>
              <a:rPr lang="en-US" sz="1000" b="1" dirty="0">
                <a:latin typeface="Prompt"/>
                <a:ea typeface="Prompt"/>
                <a:cs typeface="Prompt"/>
                <a:sym typeface="Prompt"/>
                <a:hlinkClick r:id="rId7"/>
              </a:rPr>
              <a:t>https://www.usgs.gov/programs/earthquake-hazards/what-are-effects-earthquakes</a:t>
            </a:r>
            <a:endParaRPr lang="en-US" sz="1000" b="1" dirty="0">
              <a:latin typeface="Prompt"/>
              <a:ea typeface="Prompt"/>
              <a:cs typeface="Prompt"/>
              <a:sym typeface="Prompt"/>
            </a:endParaRPr>
          </a:p>
          <a:p>
            <a:pPr marL="342900" indent="-342900">
              <a:spcBef>
                <a:spcPts val="1000"/>
              </a:spcBef>
            </a:pPr>
            <a:r>
              <a:rPr lang="en-US" sz="1000" b="1" dirty="0">
                <a:latin typeface="Prompt"/>
                <a:ea typeface="Prompt"/>
                <a:cs typeface="Prompt"/>
                <a:sym typeface="Prompt"/>
                <a:hlinkClick r:id="rId8"/>
              </a:rPr>
              <a:t>https://www.bgs.ac.uk/discovering-geology/earth-hazards/earthquakes/how-are-earthquakes-detected/</a:t>
            </a:r>
            <a:endParaRPr lang="en-US" sz="1000" b="1" dirty="0">
              <a:latin typeface="Prompt"/>
              <a:ea typeface="Prompt"/>
              <a:cs typeface="Prompt"/>
              <a:sym typeface="Prompt"/>
            </a:endParaRPr>
          </a:p>
          <a:p>
            <a:pPr marL="342900" indent="-342900">
              <a:spcBef>
                <a:spcPts val="1000"/>
              </a:spcBef>
            </a:pPr>
            <a:r>
              <a:rPr lang="en-US" sz="1000" b="1" dirty="0">
                <a:latin typeface="Prompt"/>
                <a:ea typeface="Prompt"/>
                <a:cs typeface="Prompt"/>
                <a:sym typeface="Prompt"/>
                <a:hlinkClick r:id="rId9"/>
              </a:rPr>
              <a:t>https://oceanservice.noaa.gov/facts/tsunami.html</a:t>
            </a:r>
            <a:endParaRPr lang="en-US" sz="1000" b="1" dirty="0">
              <a:latin typeface="Prompt"/>
              <a:ea typeface="Prompt"/>
              <a:cs typeface="Prompt"/>
              <a:sym typeface="Prompt"/>
            </a:endParaRPr>
          </a:p>
          <a:p>
            <a:pPr marL="342900" indent="-342900">
              <a:spcBef>
                <a:spcPts val="1000"/>
              </a:spcBef>
            </a:pPr>
            <a:r>
              <a:rPr lang="en-US" sz="1000" b="1" dirty="0">
                <a:latin typeface="Prompt"/>
                <a:ea typeface="Prompt"/>
                <a:cs typeface="Prompt"/>
                <a:sym typeface="Prompt"/>
                <a:hlinkClick r:id="rId10"/>
              </a:rPr>
              <a:t>https://scienceexchange.caltech.edu/topics/earthquakes/what-causes-earthquakes</a:t>
            </a:r>
            <a:endParaRPr lang="en-US" sz="1000" b="1" dirty="0">
              <a:latin typeface="Prompt"/>
              <a:ea typeface="Prompt"/>
              <a:cs typeface="Prompt"/>
              <a:sym typeface="Prompt"/>
            </a:endParaRPr>
          </a:p>
          <a:p>
            <a:pPr marL="0" indent="0">
              <a:spcBef>
                <a:spcPts val="1000"/>
              </a:spcBef>
              <a:buNone/>
            </a:pPr>
            <a:endParaRPr lang="en-US" sz="1000" b="1" dirty="0">
              <a:latin typeface="Prompt"/>
              <a:ea typeface="Prompt"/>
              <a:cs typeface="Prompt"/>
              <a:sym typeface="Prompt"/>
            </a:endParaRPr>
          </a:p>
          <a:p>
            <a:pPr marL="0" indent="0">
              <a:spcBef>
                <a:spcPts val="1000"/>
              </a:spcBef>
              <a:buNone/>
            </a:pPr>
            <a:endParaRPr lang="en-US" sz="1000" b="1" dirty="0">
              <a:latin typeface="Prompt"/>
              <a:ea typeface="Prompt"/>
              <a:cs typeface="Prompt"/>
              <a:sym typeface="Prompt"/>
            </a:endParaRPr>
          </a:p>
          <a:p>
            <a:pPr marL="342900" indent="-342900">
              <a:spcBef>
                <a:spcPts val="1000"/>
              </a:spcBef>
            </a:pPr>
            <a:endParaRPr lang="en-US" sz="1000" b="1" dirty="0">
              <a:latin typeface="Prompt"/>
              <a:ea typeface="Prompt"/>
              <a:cs typeface="Prompt"/>
              <a:sym typeface="Prompt"/>
            </a:endParaRPr>
          </a:p>
          <a:p>
            <a:pPr marL="342900" indent="-342900">
              <a:spcBef>
                <a:spcPts val="1000"/>
              </a:spcBef>
            </a:pPr>
            <a:endParaRPr lang="en-US" sz="1000" b="1" dirty="0">
              <a:latin typeface="Prompt"/>
              <a:ea typeface="Prompt"/>
              <a:cs typeface="Prompt"/>
              <a:sym typeface="Prompt"/>
            </a:endParaRPr>
          </a:p>
          <a:p>
            <a:pPr marL="342900" indent="-342900">
              <a:spcBef>
                <a:spcPts val="1000"/>
              </a:spcBef>
            </a:pPr>
            <a:endParaRPr lang="en-US" sz="1000" b="1" dirty="0">
              <a:latin typeface="Prompt"/>
              <a:ea typeface="Prompt"/>
              <a:cs typeface="Prompt"/>
              <a:sym typeface="Prompt"/>
            </a:endParaRPr>
          </a:p>
          <a:p>
            <a:pPr marL="342900" indent="-342900">
              <a:spcBef>
                <a:spcPts val="1000"/>
              </a:spcBef>
            </a:pPr>
            <a:endParaRPr lang="en-US" sz="1000" b="1" dirty="0">
              <a:latin typeface="Prompt"/>
              <a:ea typeface="Prompt"/>
              <a:cs typeface="Prompt"/>
              <a:sym typeface="Prompt"/>
            </a:endParaRPr>
          </a:p>
          <a:p>
            <a:pPr marL="0" indent="0">
              <a:spcBef>
                <a:spcPts val="1000"/>
              </a:spcBef>
              <a:buNone/>
            </a:pPr>
            <a:endParaRPr lang="en-US" sz="1000" b="1" dirty="0">
              <a:latin typeface="Prompt"/>
              <a:ea typeface="Prompt"/>
              <a:cs typeface="Prompt"/>
              <a:sym typeface="Prompt"/>
            </a:endParaRPr>
          </a:p>
          <a:p>
            <a:pPr marL="342900" indent="-342900">
              <a:spcBef>
                <a:spcPts val="1000"/>
              </a:spcBef>
            </a:pPr>
            <a:endParaRPr b="1" dirty="0">
              <a:latin typeface="Prompt"/>
              <a:ea typeface="Prompt"/>
              <a:cs typeface="Prompt"/>
              <a:sym typeface="Prompt"/>
            </a:endParaRPr>
          </a:p>
        </p:txBody>
      </p:sp>
      <p:grpSp>
        <p:nvGrpSpPr>
          <p:cNvPr id="1887" name="Google Shape;1887;p72"/>
          <p:cNvGrpSpPr/>
          <p:nvPr/>
        </p:nvGrpSpPr>
        <p:grpSpPr>
          <a:xfrm>
            <a:off x="720025" y="502775"/>
            <a:ext cx="7704000" cy="457200"/>
            <a:chOff x="720025" y="540875"/>
            <a:chExt cx="7704000" cy="457200"/>
          </a:xfrm>
        </p:grpSpPr>
        <p:cxnSp>
          <p:nvCxnSpPr>
            <p:cNvPr id="1888" name="Google Shape;1888;p72"/>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1889" name="Google Shape;1889;p72"/>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grpSp>
        <p:nvGrpSpPr>
          <p:cNvPr id="1890" name="Google Shape;1890;p72"/>
          <p:cNvGrpSpPr/>
          <p:nvPr/>
        </p:nvGrpSpPr>
        <p:grpSpPr>
          <a:xfrm>
            <a:off x="7787763" y="3893475"/>
            <a:ext cx="1032400" cy="541100"/>
            <a:chOff x="9968938" y="-987062"/>
            <a:chExt cx="1032400" cy="541100"/>
          </a:xfrm>
        </p:grpSpPr>
        <p:sp>
          <p:nvSpPr>
            <p:cNvPr id="1891" name="Google Shape;1891;p7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11818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pSp>
        <p:nvGrpSpPr>
          <p:cNvPr id="962" name="Google Shape;962;p48"/>
          <p:cNvGrpSpPr/>
          <p:nvPr/>
        </p:nvGrpSpPr>
        <p:grpSpPr>
          <a:xfrm>
            <a:off x="4429670" y="3521201"/>
            <a:ext cx="1090120" cy="571019"/>
            <a:chOff x="9538813" y="-58837"/>
            <a:chExt cx="1331200" cy="697300"/>
          </a:xfrm>
        </p:grpSpPr>
        <p:sp>
          <p:nvSpPr>
            <p:cNvPr id="963" name="Google Shape;963;p48"/>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48"/>
          <p:cNvSpPr txBox="1">
            <a:spLocks noGrp="1"/>
          </p:cNvSpPr>
          <p:nvPr>
            <p:ph type="title"/>
          </p:nvPr>
        </p:nvSpPr>
        <p:spPr>
          <a:xfrm>
            <a:off x="2185984" y="1195818"/>
            <a:ext cx="5019000" cy="15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Thank You </a:t>
            </a:r>
            <a:r>
              <a:rPr lang="en-US" sz="5400" dirty="0">
                <a:sym typeface="Wingdings" panose="05000000000000000000" pitchFamily="2" charset="2"/>
              </a:rPr>
              <a:t></a:t>
            </a:r>
            <a:endParaRPr sz="5400" dirty="0"/>
          </a:p>
        </p:txBody>
      </p:sp>
      <p:pic>
        <p:nvPicPr>
          <p:cNvPr id="966" name="Google Shape;966;p48"/>
          <p:cNvPicPr preferRelativeResize="0"/>
          <p:nvPr/>
        </p:nvPicPr>
        <p:blipFill>
          <a:blip r:embed="rId3">
            <a:alphaModFix/>
          </a:blip>
          <a:stretch>
            <a:fillRect/>
          </a:stretch>
        </p:blipFill>
        <p:spPr>
          <a:xfrm>
            <a:off x="6414723" y="2295991"/>
            <a:ext cx="3541229" cy="5288277"/>
          </a:xfrm>
          <a:prstGeom prst="rect">
            <a:avLst/>
          </a:prstGeom>
          <a:noFill/>
          <a:ln>
            <a:noFill/>
          </a:ln>
        </p:spPr>
      </p:pic>
      <p:pic>
        <p:nvPicPr>
          <p:cNvPr id="967" name="Google Shape;967;p48"/>
          <p:cNvPicPr preferRelativeResize="0"/>
          <p:nvPr/>
        </p:nvPicPr>
        <p:blipFill>
          <a:blip r:embed="rId4">
            <a:alphaModFix/>
          </a:blip>
          <a:stretch>
            <a:fillRect/>
          </a:stretch>
        </p:blipFill>
        <p:spPr>
          <a:xfrm>
            <a:off x="3412600" y="4443685"/>
            <a:ext cx="3251170" cy="3266424"/>
          </a:xfrm>
          <a:prstGeom prst="rect">
            <a:avLst/>
          </a:prstGeom>
          <a:noFill/>
          <a:ln>
            <a:noFill/>
          </a:ln>
        </p:spPr>
      </p:pic>
      <p:grpSp>
        <p:nvGrpSpPr>
          <p:cNvPr id="968" name="Google Shape;968;p48"/>
          <p:cNvGrpSpPr/>
          <p:nvPr/>
        </p:nvGrpSpPr>
        <p:grpSpPr>
          <a:xfrm>
            <a:off x="113938" y="2567025"/>
            <a:ext cx="1032400" cy="541100"/>
            <a:chOff x="9968938" y="-987062"/>
            <a:chExt cx="1032400" cy="541100"/>
          </a:xfrm>
        </p:grpSpPr>
        <p:sp>
          <p:nvSpPr>
            <p:cNvPr id="969" name="Google Shape;969;p48"/>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48"/>
          <p:cNvGrpSpPr/>
          <p:nvPr/>
        </p:nvGrpSpPr>
        <p:grpSpPr>
          <a:xfrm>
            <a:off x="4240206" y="630272"/>
            <a:ext cx="663603" cy="346479"/>
            <a:chOff x="10693413" y="1879088"/>
            <a:chExt cx="1894925" cy="989375"/>
          </a:xfrm>
        </p:grpSpPr>
        <p:sp>
          <p:nvSpPr>
            <p:cNvPr id="972" name="Google Shape;972;p4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4" name="Google Shape;974;p48"/>
          <p:cNvPicPr preferRelativeResize="0"/>
          <p:nvPr/>
        </p:nvPicPr>
        <p:blipFill>
          <a:blip r:embed="rId3">
            <a:alphaModFix/>
          </a:blip>
          <a:stretch>
            <a:fillRect/>
          </a:stretch>
        </p:blipFill>
        <p:spPr>
          <a:xfrm flipH="1">
            <a:off x="-436781" y="3871126"/>
            <a:ext cx="3541229" cy="5288277"/>
          </a:xfrm>
          <a:prstGeom prst="rect">
            <a:avLst/>
          </a:prstGeom>
          <a:noFill/>
          <a:ln>
            <a:noFill/>
          </a:ln>
        </p:spPr>
      </p:pic>
      <p:sp>
        <p:nvSpPr>
          <p:cNvPr id="2" name="TextBox 1">
            <a:extLst>
              <a:ext uri="{FF2B5EF4-FFF2-40B4-BE49-F238E27FC236}">
                <a16:creationId xmlns:a16="http://schemas.microsoft.com/office/drawing/2014/main" id="{B5FB37B7-F974-4C42-9FC0-DF5D2E4ADB7E}"/>
              </a:ext>
            </a:extLst>
          </p:cNvPr>
          <p:cNvSpPr txBox="1"/>
          <p:nvPr/>
        </p:nvSpPr>
        <p:spPr>
          <a:xfrm>
            <a:off x="2907094" y="2921340"/>
            <a:ext cx="3880858" cy="369332"/>
          </a:xfrm>
          <a:prstGeom prst="rect">
            <a:avLst/>
          </a:prstGeom>
          <a:noFill/>
        </p:spPr>
        <p:txBody>
          <a:bodyPr wrap="square" rtlCol="0">
            <a:spAutoFit/>
          </a:bodyPr>
          <a:lstStyle/>
          <a:p>
            <a:r>
              <a:rPr lang="en-US" sz="1800" dirty="0">
                <a:latin typeface="Aharoni" panose="02010803020104030203" pitchFamily="2" charset="-79"/>
                <a:cs typeface="Aharoni" panose="02010803020104030203" pitchFamily="2" charset="-79"/>
              </a:rPr>
              <a:t>Tia Nazha and Naya Tadros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9" name="Google Shape;739;p38"/>
          <p:cNvSpPr/>
          <p:nvPr/>
        </p:nvSpPr>
        <p:spPr>
          <a:xfrm>
            <a:off x="837300" y="4338413"/>
            <a:ext cx="7469400" cy="4270500"/>
          </a:xfrm>
          <a:prstGeom prst="ellipse">
            <a:avLst/>
          </a:prstGeom>
          <a:gradFill>
            <a:gsLst>
              <a:gs pos="0">
                <a:srgbClr val="51AB2A"/>
              </a:gs>
              <a:gs pos="100000">
                <a:srgbClr val="203E1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txBox="1">
            <a:spLocks noGrp="1"/>
          </p:cNvSpPr>
          <p:nvPr>
            <p:ph type="title"/>
          </p:nvPr>
        </p:nvSpPr>
        <p:spPr>
          <a:xfrm>
            <a:off x="837300" y="291103"/>
            <a:ext cx="8023671" cy="1721250"/>
          </a:xfrm>
          <a:prstGeom prst="rect">
            <a:avLst/>
          </a:prstGeom>
        </p:spPr>
        <p:txBody>
          <a:bodyPr spcFirstLastPara="1" wrap="square" lIns="91425" tIns="91425" rIns="91425" bIns="91425" anchor="ctr" anchorCtr="0">
            <a:noAutofit/>
          </a:bodyPr>
          <a:lstStyle/>
          <a:p>
            <a:pPr lvl="0"/>
            <a:r>
              <a:rPr lang="en-US" sz="2800" dirty="0"/>
              <a:t>What causes earthquakes?</a:t>
            </a:r>
            <a:endParaRPr sz="2800" dirty="0"/>
          </a:p>
        </p:txBody>
      </p:sp>
      <p:grpSp>
        <p:nvGrpSpPr>
          <p:cNvPr id="743" name="Google Shape;743;p38"/>
          <p:cNvGrpSpPr/>
          <p:nvPr/>
        </p:nvGrpSpPr>
        <p:grpSpPr>
          <a:xfrm>
            <a:off x="1812750" y="749735"/>
            <a:ext cx="5518500" cy="803985"/>
            <a:chOff x="1812784" y="502775"/>
            <a:chExt cx="5518500" cy="928925"/>
          </a:xfrm>
        </p:grpSpPr>
        <p:cxnSp>
          <p:nvCxnSpPr>
            <p:cNvPr id="744" name="Google Shape;744;p38"/>
            <p:cNvCxnSpPr/>
            <p:nvPr/>
          </p:nvCxnSpPr>
          <p:spPr>
            <a:xfrm>
              <a:off x="1812784" y="1431700"/>
              <a:ext cx="5518500" cy="0"/>
            </a:xfrm>
            <a:prstGeom prst="straightConnector1">
              <a:avLst/>
            </a:prstGeom>
            <a:noFill/>
            <a:ln w="9525" cap="flat" cmpd="sng">
              <a:solidFill>
                <a:schemeClr val="lt1"/>
              </a:solidFill>
              <a:prstDash val="solid"/>
              <a:round/>
              <a:headEnd type="none" w="med" len="med"/>
              <a:tailEnd type="none" w="med" len="med"/>
            </a:ln>
          </p:spPr>
        </p:cxnSp>
        <p:cxnSp>
          <p:nvCxnSpPr>
            <p:cNvPr id="745" name="Google Shape;745;p38"/>
            <p:cNvCxnSpPr/>
            <p:nvPr/>
          </p:nvCxnSpPr>
          <p:spPr>
            <a:xfrm>
              <a:off x="1812784" y="502775"/>
              <a:ext cx="5518500" cy="0"/>
            </a:xfrm>
            <a:prstGeom prst="straightConnector1">
              <a:avLst/>
            </a:prstGeom>
            <a:noFill/>
            <a:ln w="9525" cap="flat" cmpd="sng">
              <a:solidFill>
                <a:schemeClr val="lt1"/>
              </a:solidFill>
              <a:prstDash val="solid"/>
              <a:round/>
              <a:headEnd type="none" w="med" len="med"/>
              <a:tailEnd type="none" w="med" len="med"/>
            </a:ln>
          </p:spPr>
        </p:cxnSp>
      </p:grpSp>
      <p:pic>
        <p:nvPicPr>
          <p:cNvPr id="2050" name="Picture 2" descr="The Science of Earthquakes | U.S. Geological Survey">
            <a:extLst>
              <a:ext uri="{FF2B5EF4-FFF2-40B4-BE49-F238E27FC236}">
                <a16:creationId xmlns:a16="http://schemas.microsoft.com/office/drawing/2014/main" id="{92B889A0-6873-42C5-8090-7BD7BD262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144" y="1680382"/>
            <a:ext cx="3889982" cy="32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0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6" name="Google Shape;736;p38"/>
          <p:cNvGrpSpPr/>
          <p:nvPr/>
        </p:nvGrpSpPr>
        <p:grpSpPr>
          <a:xfrm>
            <a:off x="5862800" y="3685900"/>
            <a:ext cx="1894925" cy="989375"/>
            <a:chOff x="10693413" y="1879088"/>
            <a:chExt cx="1894925" cy="989375"/>
          </a:xfrm>
        </p:grpSpPr>
        <p:sp>
          <p:nvSpPr>
            <p:cNvPr id="737" name="Google Shape;737;p3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38"/>
          <p:cNvSpPr/>
          <p:nvPr/>
        </p:nvSpPr>
        <p:spPr>
          <a:xfrm>
            <a:off x="837300" y="4338413"/>
            <a:ext cx="7469400" cy="4270500"/>
          </a:xfrm>
          <a:prstGeom prst="ellipse">
            <a:avLst/>
          </a:prstGeom>
          <a:gradFill>
            <a:gsLst>
              <a:gs pos="0">
                <a:srgbClr val="51AB2A"/>
              </a:gs>
              <a:gs pos="100000">
                <a:srgbClr val="203E1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txBox="1">
            <a:spLocks noGrp="1"/>
          </p:cNvSpPr>
          <p:nvPr>
            <p:ph type="title"/>
          </p:nvPr>
        </p:nvSpPr>
        <p:spPr>
          <a:xfrm>
            <a:off x="837300" y="291103"/>
            <a:ext cx="8023671" cy="1721250"/>
          </a:xfrm>
          <a:prstGeom prst="rect">
            <a:avLst/>
          </a:prstGeom>
        </p:spPr>
        <p:txBody>
          <a:bodyPr spcFirstLastPara="1" wrap="square" lIns="91425" tIns="91425" rIns="91425" bIns="91425" anchor="ctr" anchorCtr="0">
            <a:noAutofit/>
          </a:bodyPr>
          <a:lstStyle/>
          <a:p>
            <a:pPr lvl="0"/>
            <a:r>
              <a:rPr lang="en-US" sz="2800" dirty="0"/>
              <a:t>The causes and effects of earthquakes</a:t>
            </a:r>
            <a:endParaRPr sz="2800" dirty="0"/>
          </a:p>
        </p:txBody>
      </p:sp>
      <p:sp>
        <p:nvSpPr>
          <p:cNvPr id="741" name="Google Shape;741;p38"/>
          <p:cNvSpPr txBox="1">
            <a:spLocks noGrp="1"/>
          </p:cNvSpPr>
          <p:nvPr>
            <p:ph type="body" idx="1"/>
          </p:nvPr>
        </p:nvSpPr>
        <p:spPr>
          <a:xfrm>
            <a:off x="2089885" y="1684154"/>
            <a:ext cx="5518500" cy="804000"/>
          </a:xfrm>
          <a:prstGeom prst="rect">
            <a:avLst/>
          </a:prstGeom>
        </p:spPr>
        <p:txBody>
          <a:bodyPr spcFirstLastPara="1" wrap="square" lIns="91425" tIns="91425" rIns="91425" bIns="91425" anchor="ctr" anchorCtr="0">
            <a:noAutofit/>
          </a:bodyPr>
          <a:lstStyle/>
          <a:p>
            <a:pPr marL="0" lvl="0" indent="0">
              <a:buNone/>
            </a:pPr>
            <a:r>
              <a:rPr lang="en-US" sz="1800" dirty="0"/>
              <a:t>Earthquakes are any sudden shaking of the ground, caused by the passage of seismic waves through Earth's rocks.</a:t>
            </a:r>
            <a:endParaRPr sz="1800" dirty="0"/>
          </a:p>
        </p:txBody>
      </p:sp>
      <p:pic>
        <p:nvPicPr>
          <p:cNvPr id="742" name="Google Shape;742;p38"/>
          <p:cNvPicPr preferRelativeResize="0"/>
          <p:nvPr/>
        </p:nvPicPr>
        <p:blipFill>
          <a:blip r:embed="rId3">
            <a:alphaModFix/>
          </a:blip>
          <a:stretch>
            <a:fillRect/>
          </a:stretch>
        </p:blipFill>
        <p:spPr>
          <a:xfrm>
            <a:off x="3611160" y="2655347"/>
            <a:ext cx="2475950" cy="2268301"/>
          </a:xfrm>
          <a:prstGeom prst="rect">
            <a:avLst/>
          </a:prstGeom>
          <a:noFill/>
          <a:ln>
            <a:noFill/>
          </a:ln>
        </p:spPr>
      </p:pic>
      <p:grpSp>
        <p:nvGrpSpPr>
          <p:cNvPr id="743" name="Google Shape;743;p38"/>
          <p:cNvGrpSpPr/>
          <p:nvPr/>
        </p:nvGrpSpPr>
        <p:grpSpPr>
          <a:xfrm>
            <a:off x="1812750" y="766904"/>
            <a:ext cx="5518500" cy="803985"/>
            <a:chOff x="1812784" y="502775"/>
            <a:chExt cx="5518500" cy="928925"/>
          </a:xfrm>
        </p:grpSpPr>
        <p:cxnSp>
          <p:nvCxnSpPr>
            <p:cNvPr id="744" name="Google Shape;744;p38"/>
            <p:cNvCxnSpPr/>
            <p:nvPr/>
          </p:nvCxnSpPr>
          <p:spPr>
            <a:xfrm>
              <a:off x="1812784" y="1431700"/>
              <a:ext cx="5518500" cy="0"/>
            </a:xfrm>
            <a:prstGeom prst="straightConnector1">
              <a:avLst/>
            </a:prstGeom>
            <a:noFill/>
            <a:ln w="9525" cap="flat" cmpd="sng">
              <a:solidFill>
                <a:schemeClr val="lt1"/>
              </a:solidFill>
              <a:prstDash val="solid"/>
              <a:round/>
              <a:headEnd type="none" w="med" len="med"/>
              <a:tailEnd type="none" w="med" len="med"/>
            </a:ln>
          </p:spPr>
        </p:cxnSp>
        <p:cxnSp>
          <p:nvCxnSpPr>
            <p:cNvPr id="745" name="Google Shape;745;p38"/>
            <p:cNvCxnSpPr/>
            <p:nvPr/>
          </p:nvCxnSpPr>
          <p:spPr>
            <a:xfrm>
              <a:off x="1812784" y="502775"/>
              <a:ext cx="55185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The causes and effects of earthquakes</a:t>
            </a:r>
            <a:endParaRPr dirty="0"/>
          </a:p>
        </p:txBody>
      </p:sp>
      <p:sp>
        <p:nvSpPr>
          <p:cNvPr id="1886" name="Google Shape;1886;p72"/>
          <p:cNvSpPr txBox="1">
            <a:spLocks noGrp="1"/>
          </p:cNvSpPr>
          <p:nvPr>
            <p:ph type="subTitle" idx="1"/>
          </p:nvPr>
        </p:nvSpPr>
        <p:spPr>
          <a:xfrm>
            <a:off x="2261721" y="1956312"/>
            <a:ext cx="5106139" cy="2056689"/>
          </a:xfrm>
          <a:prstGeom prst="rect">
            <a:avLst/>
          </a:prstGeom>
        </p:spPr>
        <p:txBody>
          <a:bodyPr spcFirstLastPara="1" wrap="square" lIns="91425" tIns="91425" rIns="91425" bIns="91425" anchor="t" anchorCtr="0">
            <a:noAutofit/>
          </a:bodyPr>
          <a:lstStyle/>
          <a:p>
            <a:pPr marL="342900" indent="-342900">
              <a:spcBef>
                <a:spcPts val="1000"/>
              </a:spcBef>
            </a:pPr>
            <a:endParaRPr sz="2000" b="1" dirty="0">
              <a:latin typeface="Prompt"/>
              <a:ea typeface="Prompt"/>
              <a:cs typeface="Prompt"/>
              <a:sym typeface="Prompt"/>
            </a:endParaRPr>
          </a:p>
        </p:txBody>
      </p:sp>
      <p:grpSp>
        <p:nvGrpSpPr>
          <p:cNvPr id="1890" name="Google Shape;1890;p72"/>
          <p:cNvGrpSpPr/>
          <p:nvPr/>
        </p:nvGrpSpPr>
        <p:grpSpPr>
          <a:xfrm>
            <a:off x="7787763" y="3893475"/>
            <a:ext cx="1032400" cy="541100"/>
            <a:chOff x="9968938" y="-987062"/>
            <a:chExt cx="1032400" cy="541100"/>
          </a:xfrm>
        </p:grpSpPr>
        <p:sp>
          <p:nvSpPr>
            <p:cNvPr id="1891" name="Google Shape;1891;p7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Nobody can predict earthquakes, but we can forecast them. Here's how |  PreventionWeb">
            <a:extLst>
              <a:ext uri="{FF2B5EF4-FFF2-40B4-BE49-F238E27FC236}">
                <a16:creationId xmlns:a16="http://schemas.microsoft.com/office/drawing/2014/main" id="{69C3E808-D71F-4509-829B-E796A79CD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690" y="1165378"/>
            <a:ext cx="5750619" cy="29986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38F883-C582-4684-9F16-A4E1196B5B65}"/>
              </a:ext>
            </a:extLst>
          </p:cNvPr>
          <p:cNvSpPr/>
          <p:nvPr/>
        </p:nvSpPr>
        <p:spPr>
          <a:xfrm>
            <a:off x="2285999" y="4216295"/>
            <a:ext cx="4572000" cy="830997"/>
          </a:xfrm>
          <a:prstGeom prst="rect">
            <a:avLst/>
          </a:prstGeom>
        </p:spPr>
        <p:txBody>
          <a:bodyPr>
            <a:spAutoFit/>
          </a:bodyPr>
          <a:lstStyle/>
          <a:p>
            <a:pPr lvl="0" algn="ctr"/>
            <a:r>
              <a:rPr lang="en-US" sz="1600" dirty="0">
                <a:latin typeface="Aharoni" panose="02010803020104030203" pitchFamily="2" charset="-79"/>
                <a:cs typeface="Aharoni" panose="02010803020104030203" pitchFamily="2" charset="-79"/>
              </a:rPr>
              <a:t>The effects from earthquakes include ground shaking, surface faulting, ground failure, and less commonly, tsunamis.</a:t>
            </a:r>
          </a:p>
        </p:txBody>
      </p:sp>
    </p:spTree>
    <p:extLst>
      <p:ext uri="{BB962C8B-B14F-4D97-AF65-F5344CB8AC3E}">
        <p14:creationId xmlns:p14="http://schemas.microsoft.com/office/powerpoint/2010/main" val="219275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6" name="Google Shape;736;p38"/>
          <p:cNvGrpSpPr/>
          <p:nvPr/>
        </p:nvGrpSpPr>
        <p:grpSpPr>
          <a:xfrm>
            <a:off x="5862800" y="3685900"/>
            <a:ext cx="1894925" cy="989375"/>
            <a:chOff x="10693413" y="1879088"/>
            <a:chExt cx="1894925" cy="989375"/>
          </a:xfrm>
        </p:grpSpPr>
        <p:sp>
          <p:nvSpPr>
            <p:cNvPr id="737" name="Google Shape;737;p3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38"/>
          <p:cNvSpPr/>
          <p:nvPr/>
        </p:nvSpPr>
        <p:spPr>
          <a:xfrm>
            <a:off x="837300" y="4338413"/>
            <a:ext cx="7469400" cy="4270500"/>
          </a:xfrm>
          <a:prstGeom prst="ellipse">
            <a:avLst/>
          </a:prstGeom>
          <a:gradFill>
            <a:gsLst>
              <a:gs pos="0">
                <a:srgbClr val="51AB2A"/>
              </a:gs>
              <a:gs pos="100000">
                <a:srgbClr val="203E1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Picture 6" descr="Türkiye and Syria earthquakes">
            <a:extLst>
              <a:ext uri="{FF2B5EF4-FFF2-40B4-BE49-F238E27FC236}">
                <a16:creationId xmlns:a16="http://schemas.microsoft.com/office/drawing/2014/main" id="{89BD7722-0525-4D83-957F-D3C1290C1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82" y="1105815"/>
            <a:ext cx="3316750" cy="239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74342D-7D33-4A1A-A2F1-7D3993E55C53}"/>
              </a:ext>
            </a:extLst>
          </p:cNvPr>
          <p:cNvSpPr txBox="1"/>
          <p:nvPr/>
        </p:nvSpPr>
        <p:spPr>
          <a:xfrm>
            <a:off x="2752678" y="4018089"/>
            <a:ext cx="4061637" cy="584775"/>
          </a:xfrm>
          <a:prstGeom prst="rect">
            <a:avLst/>
          </a:prstGeom>
          <a:noFill/>
        </p:spPr>
        <p:txBody>
          <a:bodyPr wrap="square" rtlCol="0">
            <a:spAutoFit/>
          </a:bodyPr>
          <a:lstStyle/>
          <a:p>
            <a:pPr algn="ctr"/>
            <a:r>
              <a:rPr lang="en-US" sz="1600" dirty="0">
                <a:latin typeface="Aharoni" panose="02010803020104030203" pitchFamily="2" charset="-79"/>
                <a:cs typeface="Aharoni" panose="02010803020104030203" pitchFamily="2" charset="-79"/>
              </a:rPr>
              <a:t>On the 6</a:t>
            </a:r>
            <a:r>
              <a:rPr lang="en-US" sz="1600" baseline="30000" dirty="0">
                <a:latin typeface="Aharoni" panose="02010803020104030203" pitchFamily="2" charset="-79"/>
                <a:cs typeface="Aharoni" panose="02010803020104030203" pitchFamily="2" charset="-79"/>
              </a:rPr>
              <a:t>th</a:t>
            </a:r>
            <a:r>
              <a:rPr lang="en-US" sz="1600" dirty="0">
                <a:latin typeface="Aharoni" panose="02010803020104030203" pitchFamily="2" charset="-79"/>
                <a:cs typeface="Aharoni" panose="02010803020104030203" pitchFamily="2" charset="-79"/>
              </a:rPr>
              <a:t> of February 2023 an earthquake struck Turkey and Syria. </a:t>
            </a:r>
          </a:p>
        </p:txBody>
      </p:sp>
      <p:pic>
        <p:nvPicPr>
          <p:cNvPr id="1032" name="Picture 8" descr="Rescue workers search through rubble in the Turkish city of Diyarbakir.">
            <a:extLst>
              <a:ext uri="{FF2B5EF4-FFF2-40B4-BE49-F238E27FC236}">
                <a16:creationId xmlns:a16="http://schemas.microsoft.com/office/drawing/2014/main" id="{D9C5DD4E-ECC7-42AC-9E75-053299DF9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691" y="1124018"/>
            <a:ext cx="3530127" cy="239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1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Tsunamis</a:t>
            </a:r>
            <a:endParaRPr dirty="0"/>
          </a:p>
        </p:txBody>
      </p:sp>
      <p:sp>
        <p:nvSpPr>
          <p:cNvPr id="1886" name="Google Shape;1886;p72"/>
          <p:cNvSpPr txBox="1">
            <a:spLocks noGrp="1"/>
          </p:cNvSpPr>
          <p:nvPr>
            <p:ph type="subTitle" idx="1"/>
          </p:nvPr>
        </p:nvSpPr>
        <p:spPr>
          <a:xfrm>
            <a:off x="2256970" y="1814685"/>
            <a:ext cx="4912675" cy="2528101"/>
          </a:xfrm>
          <a:prstGeom prst="rect">
            <a:avLst/>
          </a:prstGeom>
        </p:spPr>
        <p:txBody>
          <a:bodyPr spcFirstLastPara="1" wrap="square" lIns="91425" tIns="91425" rIns="91425" bIns="91425" anchor="t" anchorCtr="0">
            <a:noAutofit/>
          </a:bodyPr>
          <a:lstStyle/>
          <a:p>
            <a:pPr marL="342900" indent="-342900">
              <a:spcBef>
                <a:spcPts val="1000"/>
              </a:spcBef>
            </a:pPr>
            <a:endParaRPr sz="2000" b="1" dirty="0">
              <a:latin typeface="Prompt"/>
              <a:ea typeface="Prompt"/>
              <a:cs typeface="Prompt"/>
              <a:sym typeface="Prompt"/>
            </a:endParaRPr>
          </a:p>
        </p:txBody>
      </p:sp>
      <p:grpSp>
        <p:nvGrpSpPr>
          <p:cNvPr id="1890" name="Google Shape;1890;p72"/>
          <p:cNvGrpSpPr/>
          <p:nvPr/>
        </p:nvGrpSpPr>
        <p:grpSpPr>
          <a:xfrm>
            <a:off x="7787763" y="3893475"/>
            <a:ext cx="1032400" cy="541100"/>
            <a:chOff x="9968938" y="-987062"/>
            <a:chExt cx="1032400" cy="541100"/>
          </a:xfrm>
        </p:grpSpPr>
        <p:sp>
          <p:nvSpPr>
            <p:cNvPr id="1891" name="Google Shape;1891;p7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Tsunami Warning System: Preparing for the unpredictable | UNESCO">
            <a:extLst>
              <a:ext uri="{FF2B5EF4-FFF2-40B4-BE49-F238E27FC236}">
                <a16:creationId xmlns:a16="http://schemas.microsoft.com/office/drawing/2014/main" id="{B8DBC34C-3591-45E5-B378-AA68B820F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970" y="1329698"/>
            <a:ext cx="6438008" cy="33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3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562707" y="445025"/>
            <a:ext cx="8257455" cy="572700"/>
          </a:xfrm>
          <a:prstGeom prst="rect">
            <a:avLst/>
          </a:prstGeom>
        </p:spPr>
        <p:txBody>
          <a:bodyPr spcFirstLastPara="1" wrap="square" lIns="91425" tIns="91425" rIns="91425" bIns="91425" anchor="ctr" anchorCtr="0">
            <a:noAutofit/>
          </a:bodyPr>
          <a:lstStyle/>
          <a:p>
            <a:pPr lvl="0"/>
            <a:r>
              <a:rPr lang="en-US" dirty="0"/>
              <a:t>The factors that affect the intensity and frequency of earthquakes.</a:t>
            </a:r>
            <a:endParaRPr dirty="0"/>
          </a:p>
        </p:txBody>
      </p:sp>
      <p:sp>
        <p:nvSpPr>
          <p:cNvPr id="1886" name="Google Shape;1886;p72"/>
          <p:cNvSpPr txBox="1">
            <a:spLocks noGrp="1"/>
          </p:cNvSpPr>
          <p:nvPr>
            <p:ph type="subTitle" idx="1"/>
          </p:nvPr>
        </p:nvSpPr>
        <p:spPr>
          <a:xfrm>
            <a:off x="3693352" y="2570735"/>
            <a:ext cx="3079674" cy="1264051"/>
          </a:xfrm>
          <a:prstGeom prst="rect">
            <a:avLst/>
          </a:prstGeom>
        </p:spPr>
        <p:txBody>
          <a:bodyPr spcFirstLastPara="1" wrap="square" lIns="91425" tIns="91425" rIns="91425" bIns="91425" anchor="t" anchorCtr="0">
            <a:noAutofit/>
          </a:bodyPr>
          <a:lstStyle/>
          <a:p>
            <a:pPr marL="342900" indent="-342900">
              <a:spcBef>
                <a:spcPts val="1000"/>
              </a:spcBef>
            </a:pPr>
            <a:endParaRPr sz="2000" b="1" dirty="0">
              <a:latin typeface="Prompt"/>
              <a:ea typeface="Prompt"/>
              <a:cs typeface="Prompt"/>
              <a:sym typeface="Prompt"/>
            </a:endParaRPr>
          </a:p>
        </p:txBody>
      </p:sp>
      <p:pic>
        <p:nvPicPr>
          <p:cNvPr id="3074" name="Picture 2" descr="Earthquakes: Finding Fault With Nature">
            <a:extLst>
              <a:ext uri="{FF2B5EF4-FFF2-40B4-BE49-F238E27FC236}">
                <a16:creationId xmlns:a16="http://schemas.microsoft.com/office/drawing/2014/main" id="{5269ADD9-C2FE-4E7E-A362-5A6CF408B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695" y="1411124"/>
            <a:ext cx="4826610" cy="3224375"/>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7AA06ACA-2578-4205-AE03-844C6B1413CA}"/>
              </a:ext>
            </a:extLst>
          </p:cNvPr>
          <p:cNvSpPr/>
          <p:nvPr/>
        </p:nvSpPr>
        <p:spPr>
          <a:xfrm rot="21134627">
            <a:off x="399441" y="1598221"/>
            <a:ext cx="1280160" cy="10439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haroni" panose="02010803020104030203" pitchFamily="2" charset="-79"/>
                <a:cs typeface="Aharoni" panose="02010803020104030203" pitchFamily="2" charset="-79"/>
              </a:rPr>
              <a:t>Depth</a:t>
            </a:r>
          </a:p>
        </p:txBody>
      </p:sp>
      <p:sp>
        <p:nvSpPr>
          <p:cNvPr id="9" name="Cloud 8">
            <a:extLst>
              <a:ext uri="{FF2B5EF4-FFF2-40B4-BE49-F238E27FC236}">
                <a16:creationId xmlns:a16="http://schemas.microsoft.com/office/drawing/2014/main" id="{AC5B915A-E17A-49E2-AF71-1A3F5111AEBD}"/>
              </a:ext>
            </a:extLst>
          </p:cNvPr>
          <p:cNvSpPr/>
          <p:nvPr/>
        </p:nvSpPr>
        <p:spPr>
          <a:xfrm rot="21013267">
            <a:off x="216952" y="3155436"/>
            <a:ext cx="1645139" cy="10439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000000"/>
                </a:solidFill>
                <a:latin typeface="Aharoni" panose="02010803020104030203" pitchFamily="2" charset="-79"/>
                <a:ea typeface="Arial"/>
                <a:cs typeface="Aharoni" panose="02010803020104030203" pitchFamily="2" charset="-79"/>
              </a:rPr>
              <a:t>Proximity to the fault</a:t>
            </a:r>
          </a:p>
        </p:txBody>
      </p:sp>
      <p:sp>
        <p:nvSpPr>
          <p:cNvPr id="10" name="Cloud 9">
            <a:extLst>
              <a:ext uri="{FF2B5EF4-FFF2-40B4-BE49-F238E27FC236}">
                <a16:creationId xmlns:a16="http://schemas.microsoft.com/office/drawing/2014/main" id="{D9B875A8-98C6-42A1-A664-389E1BAA6360}"/>
              </a:ext>
            </a:extLst>
          </p:cNvPr>
          <p:cNvSpPr/>
          <p:nvPr/>
        </p:nvSpPr>
        <p:spPr>
          <a:xfrm rot="569427">
            <a:off x="7167974" y="3710996"/>
            <a:ext cx="1645139" cy="10439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000000"/>
                </a:solidFill>
                <a:latin typeface="Aharoni" panose="02010803020104030203" pitchFamily="2" charset="-79"/>
                <a:ea typeface="Arial"/>
                <a:cs typeface="Aharoni" panose="02010803020104030203" pitchFamily="2" charset="-79"/>
              </a:rPr>
              <a:t>Proximity to the fault</a:t>
            </a:r>
          </a:p>
        </p:txBody>
      </p:sp>
      <p:sp>
        <p:nvSpPr>
          <p:cNvPr id="11" name="Cloud 10">
            <a:extLst>
              <a:ext uri="{FF2B5EF4-FFF2-40B4-BE49-F238E27FC236}">
                <a16:creationId xmlns:a16="http://schemas.microsoft.com/office/drawing/2014/main" id="{291D31A1-F889-42C3-9963-654608D881CC}"/>
              </a:ext>
            </a:extLst>
          </p:cNvPr>
          <p:cNvSpPr/>
          <p:nvPr/>
        </p:nvSpPr>
        <p:spPr>
          <a:xfrm rot="609626">
            <a:off x="7001344" y="2348284"/>
            <a:ext cx="2142653" cy="1153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000000"/>
                </a:solidFill>
                <a:latin typeface="Aharoni" panose="02010803020104030203" pitchFamily="2" charset="-79"/>
                <a:ea typeface="Arial"/>
                <a:cs typeface="Aharoni" panose="02010803020104030203" pitchFamily="2" charset="-79"/>
              </a:rPr>
              <a:t>Building Characteristics (particularly height)</a:t>
            </a:r>
          </a:p>
        </p:txBody>
      </p:sp>
      <p:sp>
        <p:nvSpPr>
          <p:cNvPr id="12" name="Cloud 11">
            <a:extLst>
              <a:ext uri="{FF2B5EF4-FFF2-40B4-BE49-F238E27FC236}">
                <a16:creationId xmlns:a16="http://schemas.microsoft.com/office/drawing/2014/main" id="{FC0FCE41-EF8E-4C02-8D61-772A0F39990C}"/>
              </a:ext>
            </a:extLst>
          </p:cNvPr>
          <p:cNvSpPr/>
          <p:nvPr/>
        </p:nvSpPr>
        <p:spPr>
          <a:xfrm rot="536673">
            <a:off x="7163264" y="1101450"/>
            <a:ext cx="1818815" cy="10439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000000"/>
                </a:solidFill>
                <a:latin typeface="Aharoni" panose="02010803020104030203" pitchFamily="2" charset="-79"/>
                <a:ea typeface="Arial"/>
                <a:cs typeface="Aharoni" panose="02010803020104030203" pitchFamily="2" charset="-79"/>
              </a:rPr>
              <a:t>The underlying soil</a:t>
            </a:r>
          </a:p>
        </p:txBody>
      </p:sp>
    </p:spTree>
    <p:extLst>
      <p:ext uri="{BB962C8B-B14F-4D97-AF65-F5344CB8AC3E}">
        <p14:creationId xmlns:p14="http://schemas.microsoft.com/office/powerpoint/2010/main" val="14762585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8DE0-5823-4D85-9115-0AD81AF098A1}"/>
              </a:ext>
            </a:extLst>
          </p:cNvPr>
          <p:cNvSpPr>
            <a:spLocks noGrp="1"/>
          </p:cNvSpPr>
          <p:nvPr>
            <p:ph type="title"/>
          </p:nvPr>
        </p:nvSpPr>
        <p:spPr/>
        <p:txBody>
          <a:bodyPr/>
          <a:lstStyle/>
          <a:p>
            <a:pPr algn="ctr"/>
            <a:r>
              <a:rPr lang="en-US" dirty="0"/>
              <a:t>The factors that affect the intensity and frequency of earthquakes.</a:t>
            </a:r>
          </a:p>
        </p:txBody>
      </p:sp>
      <p:pic>
        <p:nvPicPr>
          <p:cNvPr id="4098" name="Picture 2" descr="Most powerful, devastating earthquakes of the past 30 years in South Asia -  ABC News">
            <a:extLst>
              <a:ext uri="{FF2B5EF4-FFF2-40B4-BE49-F238E27FC236}">
                <a16:creationId xmlns:a16="http://schemas.microsoft.com/office/drawing/2014/main" id="{E1242D5B-45F6-424C-B73E-BD123BCE9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16" y="1439574"/>
            <a:ext cx="4885334" cy="325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3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Methods used to detect, measure and predict earthquakes.</a:t>
            </a:r>
            <a:endParaRPr dirty="0"/>
          </a:p>
        </p:txBody>
      </p:sp>
      <p:sp>
        <p:nvSpPr>
          <p:cNvPr id="1886" name="Google Shape;1886;p72"/>
          <p:cNvSpPr txBox="1">
            <a:spLocks noGrp="1"/>
          </p:cNvSpPr>
          <p:nvPr>
            <p:ph type="subTitle" idx="1"/>
          </p:nvPr>
        </p:nvSpPr>
        <p:spPr>
          <a:xfrm>
            <a:off x="2396724" y="2394559"/>
            <a:ext cx="4696217" cy="2303916"/>
          </a:xfrm>
          <a:prstGeom prst="rect">
            <a:avLst/>
          </a:prstGeom>
        </p:spPr>
        <p:txBody>
          <a:bodyPr spcFirstLastPara="1" wrap="square" lIns="91425" tIns="91425" rIns="91425" bIns="91425" anchor="t" anchorCtr="0">
            <a:noAutofit/>
          </a:bodyPr>
          <a:lstStyle/>
          <a:p>
            <a:pPr marL="342900" indent="-342900">
              <a:spcBef>
                <a:spcPts val="1000"/>
              </a:spcBef>
            </a:pPr>
            <a:endParaRPr sz="2000" b="1" dirty="0">
              <a:latin typeface="Prompt"/>
              <a:ea typeface="Prompt"/>
              <a:cs typeface="Prompt"/>
              <a:sym typeface="Prompt"/>
            </a:endParaRPr>
          </a:p>
        </p:txBody>
      </p:sp>
      <p:grpSp>
        <p:nvGrpSpPr>
          <p:cNvPr id="1890" name="Google Shape;1890;p72"/>
          <p:cNvGrpSpPr/>
          <p:nvPr/>
        </p:nvGrpSpPr>
        <p:grpSpPr>
          <a:xfrm>
            <a:off x="7787763" y="3893475"/>
            <a:ext cx="1032400" cy="541100"/>
            <a:chOff x="9968938" y="-987062"/>
            <a:chExt cx="1032400" cy="541100"/>
          </a:xfrm>
        </p:grpSpPr>
        <p:sp>
          <p:nvSpPr>
            <p:cNvPr id="1891" name="Google Shape;1891;p7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How are earthquakes detected? - British Geological Survey">
            <a:extLst>
              <a:ext uri="{FF2B5EF4-FFF2-40B4-BE49-F238E27FC236}">
                <a16:creationId xmlns:a16="http://schemas.microsoft.com/office/drawing/2014/main" id="{0D134EC5-6672-4646-BE2E-2A6DACB20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322" y="1612048"/>
            <a:ext cx="6064141" cy="31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519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Earthquake Drill for Schools by Slidesgo">
  <a:themeElements>
    <a:clrScheme name="Simple Light">
      <a:dk1>
        <a:srgbClr val="00422D"/>
      </a:dk1>
      <a:lt1>
        <a:srgbClr val="191919"/>
      </a:lt1>
      <a:dk2>
        <a:srgbClr val="80EBCC"/>
      </a:dk2>
      <a:lt2>
        <a:srgbClr val="FFFFFF"/>
      </a:lt2>
      <a:accent1>
        <a:srgbClr val="B9F4E3"/>
      </a:accent1>
      <a:accent2>
        <a:srgbClr val="4FDCB4"/>
      </a:accent2>
      <a:accent3>
        <a:srgbClr val="C0D7ED"/>
      </a:accent3>
      <a:accent4>
        <a:srgbClr val="9A99FF"/>
      </a:accent4>
      <a:accent5>
        <a:srgbClr val="81FFFE"/>
      </a:accent5>
      <a:accent6>
        <a:srgbClr val="7EF89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746</Words>
  <Application>Microsoft Office PowerPoint</Application>
  <PresentationFormat>On-screen Show (16:9)</PresentationFormat>
  <Paragraphs>87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Aharoni</vt:lpstr>
      <vt:lpstr>Merriweather</vt:lpstr>
      <vt:lpstr>Graphik</vt:lpstr>
      <vt:lpstr>Prompt</vt:lpstr>
      <vt:lpstr>Limelight</vt:lpstr>
      <vt:lpstr>Earthquake Drill for Schools by Slidesgo</vt:lpstr>
      <vt:lpstr>Earthquakes</vt:lpstr>
      <vt:lpstr>What causes earthquakes?</vt:lpstr>
      <vt:lpstr>The causes and effects of earthquakes</vt:lpstr>
      <vt:lpstr>The causes and effects of earthquakes</vt:lpstr>
      <vt:lpstr>PowerPoint Presentation</vt:lpstr>
      <vt:lpstr>Tsunamis</vt:lpstr>
      <vt:lpstr>The factors that affect the intensity and frequency of earthquakes.</vt:lpstr>
      <vt:lpstr>The factors that affect the intensity and frequency of earthquakes.</vt:lpstr>
      <vt:lpstr>Methods used to detect, measure and predict earthquakes.</vt:lpstr>
      <vt:lpstr>The impacts of earthquakes on the natural environment and ecosystem.</vt:lpstr>
      <vt:lpstr>The causes and consequences of earthquakes for others</vt:lpstr>
      <vt:lpstr>Course of actions Solutions with some reasoning</vt:lpstr>
      <vt:lpstr>Course of actions Solutions with some reasoning</vt:lpstr>
      <vt:lpstr>Wrap Up! Q &amp; A</vt:lpstr>
      <vt:lpstr>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Tia Nazha</dc:creator>
  <cp:lastModifiedBy>Tia Nazha</cp:lastModifiedBy>
  <cp:revision>41</cp:revision>
  <dcterms:modified xsi:type="dcterms:W3CDTF">2023-05-16T18:51:01Z</dcterms:modified>
</cp:coreProperties>
</file>