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5"/>
  </p:notesMasterIdLst>
  <p:sldIdLst>
    <p:sldId id="278" r:id="rId2"/>
    <p:sldId id="279" r:id="rId3"/>
    <p:sldId id="285" r:id="rId4"/>
    <p:sldId id="302" r:id="rId5"/>
    <p:sldId id="299" r:id="rId6"/>
    <p:sldId id="301" r:id="rId7"/>
    <p:sldId id="298" r:id="rId8"/>
    <p:sldId id="284" r:id="rId9"/>
    <p:sldId id="294" r:id="rId10"/>
    <p:sldId id="281" r:id="rId11"/>
    <p:sldId id="296" r:id="rId12"/>
    <p:sldId id="293" r:id="rId13"/>
    <p:sldId id="303" r:id="rId1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09" autoAdjust="0"/>
  </p:normalViewPr>
  <p:slideViewPr>
    <p:cSldViewPr snapToGrid="0" snapToObjects="1">
      <p:cViewPr varScale="1">
        <p:scale>
          <a:sx n="73" d="100"/>
          <a:sy n="73" d="100"/>
        </p:scale>
        <p:origin x="534" y="7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J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B9-4D52-8F60-3ECCD19417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B9-4D52-8F60-3ECCD19417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B9-4D52-8F60-3ECCD19417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B9-4D52-8F60-3ECCD1941702}"/>
              </c:ext>
            </c:extLst>
          </c:dPt>
          <c:dLbls>
            <c:dLbl>
              <c:idx val="2"/>
              <c:layout>
                <c:manualLayout>
                  <c:x val="4.5429242787263825E-2"/>
                  <c:y val="0.156374033432182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BB9-4D52-8F60-3ECCD1941702}"/>
                </c:ext>
              </c:extLst>
            </c:dLbl>
            <c:dLbl>
              <c:idx val="3"/>
              <c:layout>
                <c:manualLayout>
                  <c:x val="9.7746355276333938E-3"/>
                  <c:y val="0.112458886798623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BB9-4D52-8F60-3ECCD19417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J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  year  2000</c:v>
                </c:pt>
                <c:pt idx="1">
                  <c:v>year 2005</c:v>
                </c:pt>
                <c:pt idx="2">
                  <c:v>year 2015</c:v>
                </c:pt>
                <c:pt idx="3">
                  <c:v>year 2020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5.3</c:v>
                </c:pt>
                <c:pt idx="2">
                  <c:v>5.3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B9-4D52-8F60-3ECCD19417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J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ar-J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J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CB-4398-8C41-CF5873DA4A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CB-4398-8C41-CF5873DA4A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CB-4398-8C41-CF5873DA4A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1CB-4398-8C41-CF5873DA4A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ar-JO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Sheet1!$A$2:$B$5</c:f>
              <c:multiLvlStrCache>
                <c:ptCount val="4"/>
                <c:lvl>
                  <c:pt idx="0">
                    <c:v>year2000-2020</c:v>
                  </c:pt>
                  <c:pt idx="1">
                    <c:v>year 2000-2020</c:v>
                  </c:pt>
                  <c:pt idx="2">
                    <c:v>year2000-2020</c:v>
                  </c:pt>
                  <c:pt idx="3">
                    <c:v>year2000-2020</c:v>
                  </c:pt>
                </c:lvl>
                <c:lvl>
                  <c:pt idx="0">
                    <c:v>usa</c:v>
                  </c:pt>
                  <c:pt idx="1">
                    <c:v>japan</c:v>
                  </c:pt>
                  <c:pt idx="2">
                    <c:v>saudi arabia</c:v>
                  </c:pt>
                  <c:pt idx="3">
                    <c:v>palastine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44.6</c:v>
                </c:pt>
                <c:pt idx="1">
                  <c:v>49.2</c:v>
                </c:pt>
                <c:pt idx="2">
                  <c:v>41.1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CB-4398-8C41-CF5873DA4AE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J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ar-J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erstood.org/" TargetMode="External"/><Relationship Id="rId2" Type="http://schemas.openxmlformats.org/officeDocument/2006/relationships/hyperlink" Target="https://www.jahonline.org/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extension.umn.edu/" TargetMode="External"/><Relationship Id="rId4" Type="http://schemas.openxmlformats.org/officeDocument/2006/relationships/hyperlink" Target="http://www.stompoutbullying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3FB2575-147E-B054-13E0-E58956B83853}"/>
              </a:ext>
            </a:extLst>
          </p:cNvPr>
          <p:cNvSpPr txBox="1">
            <a:spLocks/>
          </p:cNvSpPr>
          <p:nvPr/>
        </p:nvSpPr>
        <p:spPr>
          <a:xfrm>
            <a:off x="3595978" y="2870156"/>
            <a:ext cx="5000043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Done By: George Barjeel/Saif Haddad/Rami Hamarneh</a:t>
            </a:r>
            <a:endParaRPr lang="ar-JO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5" y="695742"/>
            <a:ext cx="8603674" cy="768096"/>
          </a:xfrm>
        </p:spPr>
        <p:txBody>
          <a:bodyPr/>
          <a:lstStyle/>
          <a:p>
            <a:r>
              <a:rPr lang="en-US" sz="32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percentage of bullying in countries</a:t>
            </a:r>
            <a:br>
              <a:rPr lang="en-US" sz="32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n-US" sz="32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en-US" sz="32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15E0D10-8DE0-0056-EDF2-BDBEAB72F3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06638"/>
                  </p:ext>
                </p:extLst>
              </p:nvPr>
            </p:nvGraphicFramePr>
            <p:xfrm>
              <a:off x="1122218" y="2694239"/>
              <a:ext cx="9640955" cy="3444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2355">
                      <a:extLst>
                        <a:ext uri="{9D8B030D-6E8A-4147-A177-3AD203B41FA5}">
                          <a16:colId xmlns:a16="http://schemas.microsoft.com/office/drawing/2014/main" val="4173147055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3753258968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1720055883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1739597374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3852883093"/>
                        </a:ext>
                      </a:extLst>
                    </a:gridCol>
                  </a:tblGrid>
                  <a:tr h="101742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country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Percentage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 decimal fraction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Normal break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969994"/>
                      </a:ext>
                    </a:extLst>
                  </a:tr>
                  <a:tr h="58945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44.6%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8175330"/>
                      </a:ext>
                    </a:extLst>
                  </a:tr>
                  <a:tr h="58945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Japan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49.2%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49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357986"/>
                      </a:ext>
                    </a:extLst>
                  </a:tr>
                  <a:tr h="58945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Saudi Arabia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41.1%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0514879"/>
                      </a:ext>
                    </a:extLst>
                  </a:tr>
                  <a:tr h="58945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Palestine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6245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15E0D10-8DE0-0056-EDF2-BDBEAB72F3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06638"/>
                  </p:ext>
                </p:extLst>
              </p:nvPr>
            </p:nvGraphicFramePr>
            <p:xfrm>
              <a:off x="1122218" y="2694239"/>
              <a:ext cx="9640955" cy="3444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2355">
                      <a:extLst>
                        <a:ext uri="{9D8B030D-6E8A-4147-A177-3AD203B41FA5}">
                          <a16:colId xmlns:a16="http://schemas.microsoft.com/office/drawing/2014/main" val="4173147055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3753258968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1720055883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1739597374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3852883093"/>
                        </a:ext>
                      </a:extLst>
                    </a:gridCol>
                  </a:tblGrid>
                  <a:tr h="101742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country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Percentage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 decimal fraction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Normal break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969994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44.6%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952" t="-172000" r="-1198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8175330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Japan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49.2%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952" t="-272000" r="-1198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735798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Saudi Arabia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41.1%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952" t="-372000" r="-1198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0514879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Palestine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952" t="-472000" r="-1198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2456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EC6EDFC-B0C9-75F5-8FB6-BAA8917CF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775546"/>
              </p:ext>
            </p:extLst>
          </p:nvPr>
        </p:nvGraphicFramePr>
        <p:xfrm>
          <a:off x="289646" y="617826"/>
          <a:ext cx="8798936" cy="549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310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559" y="2007108"/>
            <a:ext cx="10240882" cy="667512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https://youtu.be/w6FfxnhRssw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83" y="-36576"/>
            <a:ext cx="10671048" cy="768096"/>
          </a:xfrm>
        </p:spPr>
        <p:txBody>
          <a:bodyPr>
            <a:noAutofit/>
          </a:bodyPr>
          <a:lstStyle/>
          <a:p>
            <a:r>
              <a:rPr lang="en-US" sz="1400" dirty="0" smtClean="0"/>
              <a:t>Recourses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www.jahonline.org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www.understood.org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u="sng" dirty="0" smtClean="0">
                <a:solidFill>
                  <a:srgbClr val="0070C0"/>
                </a:solidFill>
                <a:hlinkClick r:id="rId4"/>
              </a:rPr>
              <a:t>www.stompoutbullying.org</a:t>
            </a:r>
            <a:r>
              <a:rPr lang="en-US" sz="1400" u="sng" dirty="0" smtClean="0">
                <a:solidFill>
                  <a:srgbClr val="0070C0"/>
                </a:solidFill>
              </a:rPr>
              <a:t/>
            </a:r>
            <a:br>
              <a:rPr lang="en-US" sz="1400" u="sng" dirty="0" smtClean="0">
                <a:solidFill>
                  <a:srgbClr val="0070C0"/>
                </a:solidFill>
              </a:rPr>
            </a:br>
            <a:r>
              <a:rPr lang="en-US" sz="1400" u="sng" dirty="0">
                <a:solidFill>
                  <a:srgbClr val="0070C0"/>
                </a:solidFill>
              </a:rPr>
              <a:t/>
            </a:r>
            <a:br>
              <a:rPr lang="en-US" sz="1400" u="sng" dirty="0">
                <a:solidFill>
                  <a:srgbClr val="0070C0"/>
                </a:solidFill>
              </a:rPr>
            </a:br>
            <a:r>
              <a:rPr lang="en-US" sz="1400" u="sng" dirty="0">
                <a:solidFill>
                  <a:srgbClr val="0070C0"/>
                </a:solidFill>
                <a:hlinkClick r:id="rId5"/>
              </a:rPr>
              <a:t>https://</a:t>
            </a:r>
            <a:r>
              <a:rPr lang="en-US" sz="1400" u="sng" dirty="0" smtClean="0">
                <a:solidFill>
                  <a:srgbClr val="0070C0"/>
                </a:solidFill>
                <a:hlinkClick r:id="rId5"/>
              </a:rPr>
              <a:t>extension.umn.edu</a:t>
            </a:r>
            <a:r>
              <a:rPr lang="en-US" sz="1400" u="sng" dirty="0" smtClean="0">
                <a:solidFill>
                  <a:srgbClr val="0070C0"/>
                </a:solidFill>
              </a:rPr>
              <a:t/>
            </a:r>
            <a:br>
              <a:rPr lang="en-US" sz="1400" u="sng" dirty="0" smtClean="0">
                <a:solidFill>
                  <a:srgbClr val="0070C0"/>
                </a:solidFill>
              </a:rPr>
            </a:br>
            <a:r>
              <a:rPr lang="en-US" sz="1400" u="sng" dirty="0">
                <a:solidFill>
                  <a:srgbClr val="0070C0"/>
                </a:solidFill>
              </a:rPr>
              <a:t/>
            </a:r>
            <a:br>
              <a:rPr lang="en-US" sz="1400" u="sng" dirty="0">
                <a:solidFill>
                  <a:srgbClr val="0070C0"/>
                </a:solidFill>
              </a:rPr>
            </a:br>
            <a:r>
              <a:rPr lang="en-US" sz="1400" u="sng" dirty="0">
                <a:solidFill>
                  <a:srgbClr val="0070C0"/>
                </a:solidFill>
              </a:rPr>
              <a:t>https://www.cdc.gov/violenceprevention/pdf/yv/bullying-suicide-translation-final-a.pdf</a:t>
            </a:r>
            <a:r>
              <a:rPr lang="en-US" sz="1400" u="sng" dirty="0" smtClean="0">
                <a:solidFill>
                  <a:srgbClr val="0070C0"/>
                </a:solidFill>
              </a:rPr>
              <a:t/>
            </a:r>
            <a:br>
              <a:rPr lang="en-US" sz="1400" u="sng" dirty="0" smtClean="0">
                <a:solidFill>
                  <a:srgbClr val="0070C0"/>
                </a:solidFill>
              </a:rPr>
            </a:br>
            <a:r>
              <a:rPr lang="en-US" sz="1400" u="sng" dirty="0">
                <a:solidFill>
                  <a:srgbClr val="0070C0"/>
                </a:solidFill>
              </a:rPr>
              <a:t/>
            </a:r>
            <a:br>
              <a:rPr lang="en-US" sz="1400" u="sng" dirty="0">
                <a:solidFill>
                  <a:srgbClr val="0070C0"/>
                </a:solidFill>
              </a:rPr>
            </a:br>
            <a:r>
              <a:rPr lang="en-US" sz="1400" u="sng" dirty="0">
                <a:solidFill>
                  <a:srgbClr val="0070C0"/>
                </a:solidFill>
              </a:rPr>
              <a:t/>
            </a:r>
            <a:br>
              <a:rPr lang="en-US" sz="1400" u="sng" dirty="0">
                <a:solidFill>
                  <a:srgbClr val="0070C0"/>
                </a:solidFill>
              </a:rPr>
            </a:br>
            <a:r>
              <a:rPr lang="en-US" sz="1400" u="sng" dirty="0" smtClean="0">
                <a:solidFill>
                  <a:srgbClr val="0070C0"/>
                </a:solidFill>
              </a:rPr>
              <a:t/>
            </a:r>
            <a:br>
              <a:rPr lang="en-US" sz="1400" u="sng" dirty="0" smtClean="0">
                <a:solidFill>
                  <a:srgbClr val="0070C0"/>
                </a:solidFill>
              </a:rPr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endParaRPr lang="ar-JO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5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 It Rude, Is It Mean, or Is It Bullying? Distinguishing Problem Behaviors  at Camp | American Camp Association">
            <a:extLst>
              <a:ext uri="{FF2B5EF4-FFF2-40B4-BE49-F238E27FC236}">
                <a16:creationId xmlns:a16="http://schemas.microsoft.com/office/drawing/2014/main" id="{4ACC6968-1582-D6E5-F361-59B68EB1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8" y="738420"/>
            <a:ext cx="7315598" cy="49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05" y="1457839"/>
            <a:ext cx="10671048" cy="768096"/>
          </a:xfrm>
        </p:spPr>
        <p:txBody>
          <a:bodyPr/>
          <a:lstStyle/>
          <a:p>
            <a:r>
              <a:rPr lang="en-US" dirty="0"/>
              <a:t>Types of bullying: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social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cyber</a:t>
            </a:r>
          </a:p>
        </p:txBody>
      </p:sp>
      <p:pic>
        <p:nvPicPr>
          <p:cNvPr id="80" name="Picture Placeholder 79">
            <a:extLst>
              <a:ext uri="{FF2B5EF4-FFF2-40B4-BE49-F238E27FC236}">
                <a16:creationId xmlns:a16="http://schemas.microsoft.com/office/drawing/2014/main" id="{A33A257C-47D6-A935-A4B6-721C9D3853F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3872" r="387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3" name="Picture Placeholder 82">
            <a:extLst>
              <a:ext uri="{FF2B5EF4-FFF2-40B4-BE49-F238E27FC236}">
                <a16:creationId xmlns:a16="http://schemas.microsoft.com/office/drawing/2014/main" id="{8E8913A0-A023-521B-F801-DA3F12123F8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l="13228" r="13228"/>
          <a:stretch>
            <a:fillRect/>
          </a:stretch>
        </p:blipFill>
        <p:spPr>
          <a:xfrm>
            <a:off x="9034272" y="2393215"/>
            <a:ext cx="2596896" cy="2596896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7B95A57-B899-1325-6325-613DE046F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2C87782-7C3C-07E2-4A1A-5501E9B04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3AA016A-B619-CCE1-C98D-B8126036C4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D4E70B6-A940-C0D7-85A2-2E17BF33C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5692" y="4990111"/>
            <a:ext cx="2598737" cy="1109662"/>
          </a:xfrm>
        </p:spPr>
        <p:txBody>
          <a:bodyPr/>
          <a:lstStyle/>
          <a:p>
            <a:r>
              <a:rPr lang="en-US" dirty="0"/>
              <a:t>verbal</a:t>
            </a:r>
          </a:p>
        </p:txBody>
      </p:sp>
      <p:pic>
        <p:nvPicPr>
          <p:cNvPr id="72" name="Picture Placeholder 71">
            <a:extLst>
              <a:ext uri="{FF2B5EF4-FFF2-40B4-BE49-F238E27FC236}">
                <a16:creationId xmlns:a16="http://schemas.microsoft.com/office/drawing/2014/main" id="{FA1C46F4-60FC-9896-C7CF-1CEA63C683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4635" b="463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4" name="Picture Placeholder 83">
            <a:extLst>
              <a:ext uri="{FF2B5EF4-FFF2-40B4-BE49-F238E27FC236}">
                <a16:creationId xmlns:a16="http://schemas.microsoft.com/office/drawing/2014/main" id="{E49F9C75-8E40-4096-034D-BF68733545B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972" r="97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Vector | Cyber bullying from schoolmates bully mockery problem in  school">
            <a:extLst>
              <a:ext uri="{FF2B5EF4-FFF2-40B4-BE49-F238E27FC236}">
                <a16:creationId xmlns:a16="http://schemas.microsoft.com/office/drawing/2014/main" id="{E8F1C032-AE97-C7C7-DB7C-A5F6E992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3" y="1819156"/>
            <a:ext cx="7070248" cy="432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484910-B28A-1EAE-7844-572AC983C2D5}"/>
              </a:ext>
            </a:extLst>
          </p:cNvPr>
          <p:cNvSpPr txBox="1"/>
          <p:nvPr/>
        </p:nvSpPr>
        <p:spPr>
          <a:xfrm>
            <a:off x="168197" y="718692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are the problem off bullying?</a:t>
            </a:r>
          </a:p>
        </p:txBody>
      </p:sp>
    </p:spTree>
    <p:extLst>
      <p:ext uri="{BB962C8B-B14F-4D97-AF65-F5344CB8AC3E}">
        <p14:creationId xmlns:p14="http://schemas.microsoft.com/office/powerpoint/2010/main" val="290907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6C32C-A71D-2E54-EF9D-B2269818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Recent research has shown that bullying remains a pervasive problem">
            <a:extLst>
              <a:ext uri="{FF2B5EF4-FFF2-40B4-BE49-F238E27FC236}">
                <a16:creationId xmlns:a16="http://schemas.microsoft.com/office/drawing/2014/main" id="{0C14A491-2CB2-EBF9-09FC-B9BE7D3C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09" y="904460"/>
            <a:ext cx="5161059" cy="47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4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C53F-901A-BD20-13D1-D41DDE9E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732AEAB-C95A-CEBD-9B13-74CDED271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30" y="594360"/>
            <a:ext cx="5459730" cy="52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1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AB4389-7C77-5635-4D42-6A34EC4D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92" y="1734401"/>
            <a:ext cx="4839208" cy="48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14F3BF-3D9C-C639-04BD-B44279A64D5C}"/>
              </a:ext>
            </a:extLst>
          </p:cNvPr>
          <p:cNvSpPr txBox="1"/>
          <p:nvPr/>
        </p:nvSpPr>
        <p:spPr>
          <a:xfrm>
            <a:off x="3507962" y="542276"/>
            <a:ext cx="6713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What are the causes of bullying?</a:t>
            </a:r>
          </a:p>
        </p:txBody>
      </p:sp>
    </p:spTree>
    <p:extLst>
      <p:ext uri="{BB962C8B-B14F-4D97-AF65-F5344CB8AC3E}">
        <p14:creationId xmlns:p14="http://schemas.microsoft.com/office/powerpoint/2010/main" val="153888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47" y="448056"/>
            <a:ext cx="10671048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percentage of bullying in </a:t>
            </a:r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jordan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1191A887-D3A0-A3D4-8F27-053C086A7B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3086212"/>
                  </p:ext>
                </p:extLst>
              </p:nvPr>
            </p:nvGraphicFramePr>
            <p:xfrm>
              <a:off x="1076035" y="1853964"/>
              <a:ext cx="9772072" cy="455893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443018">
                      <a:extLst>
                        <a:ext uri="{9D8B030D-6E8A-4147-A177-3AD203B41FA5}">
                          <a16:colId xmlns:a16="http://schemas.microsoft.com/office/drawing/2014/main" val="548960846"/>
                        </a:ext>
                      </a:extLst>
                    </a:gridCol>
                    <a:gridCol w="2443018">
                      <a:extLst>
                        <a:ext uri="{9D8B030D-6E8A-4147-A177-3AD203B41FA5}">
                          <a16:colId xmlns:a16="http://schemas.microsoft.com/office/drawing/2014/main" val="1651456565"/>
                        </a:ext>
                      </a:extLst>
                    </a:gridCol>
                    <a:gridCol w="2443018">
                      <a:extLst>
                        <a:ext uri="{9D8B030D-6E8A-4147-A177-3AD203B41FA5}">
                          <a16:colId xmlns:a16="http://schemas.microsoft.com/office/drawing/2014/main" val="293328757"/>
                        </a:ext>
                      </a:extLst>
                    </a:gridCol>
                    <a:gridCol w="2443018">
                      <a:extLst>
                        <a:ext uri="{9D8B030D-6E8A-4147-A177-3AD203B41FA5}">
                          <a16:colId xmlns:a16="http://schemas.microsoft.com/office/drawing/2014/main" val="4104403834"/>
                        </a:ext>
                      </a:extLst>
                    </a:gridCol>
                  </a:tblGrid>
                  <a:tr h="115031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3200" dirty="0"/>
                            <a:t>The 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percentage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A decimal fraction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Normal break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5358258"/>
                      </a:ext>
                    </a:extLst>
                  </a:tr>
                  <a:tr h="690189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47%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47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126714"/>
                      </a:ext>
                    </a:extLst>
                  </a:tr>
                  <a:tr h="690189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5.3%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0.053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591797"/>
                      </a:ext>
                    </a:extLst>
                  </a:tr>
                  <a:tr h="841683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5.3%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0.053</a:t>
                          </a:r>
                        </a:p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6860056"/>
                      </a:ext>
                    </a:extLst>
                  </a:tr>
                  <a:tr h="42979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1.7%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0.017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7173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1191A887-D3A0-A3D4-8F27-053C086A7B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3086212"/>
                  </p:ext>
                </p:extLst>
              </p:nvPr>
            </p:nvGraphicFramePr>
            <p:xfrm>
              <a:off x="1076035" y="1853964"/>
              <a:ext cx="9772072" cy="455893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443018">
                      <a:extLst>
                        <a:ext uri="{9D8B030D-6E8A-4147-A177-3AD203B41FA5}">
                          <a16:colId xmlns:a16="http://schemas.microsoft.com/office/drawing/2014/main" val="548960846"/>
                        </a:ext>
                      </a:extLst>
                    </a:gridCol>
                    <a:gridCol w="2443018">
                      <a:extLst>
                        <a:ext uri="{9D8B030D-6E8A-4147-A177-3AD203B41FA5}">
                          <a16:colId xmlns:a16="http://schemas.microsoft.com/office/drawing/2014/main" val="1651456565"/>
                        </a:ext>
                      </a:extLst>
                    </a:gridCol>
                    <a:gridCol w="2443018">
                      <a:extLst>
                        <a:ext uri="{9D8B030D-6E8A-4147-A177-3AD203B41FA5}">
                          <a16:colId xmlns:a16="http://schemas.microsoft.com/office/drawing/2014/main" val="293328757"/>
                        </a:ext>
                      </a:extLst>
                    </a:gridCol>
                    <a:gridCol w="2443018">
                      <a:extLst>
                        <a:ext uri="{9D8B030D-6E8A-4147-A177-3AD203B41FA5}">
                          <a16:colId xmlns:a16="http://schemas.microsoft.com/office/drawing/2014/main" val="4104403834"/>
                        </a:ext>
                      </a:extLst>
                    </a:gridCol>
                  </a:tblGrid>
                  <a:tr h="115031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3200" dirty="0"/>
                            <a:t>The 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percentage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A decimal fraction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Normal break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5358258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47%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49" t="-159055" r="-998" b="-3519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3126714"/>
                      </a:ext>
                    </a:extLst>
                  </a:tr>
                  <a:tr h="786003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5.3%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0.053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49" t="-255039" r="-998" b="-246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8591797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5.3%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0.053</a:t>
                          </a:r>
                        </a:p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49" t="-261714" r="-998" b="-81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6860056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1.7%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0.017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49" t="-494531" r="-998" b="-11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27173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F8BD7-0560-D7CA-2D93-4361E00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1FB8BF0-F4A7-84C7-18F1-73EE0EDF2D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188352"/>
              </p:ext>
            </p:extLst>
          </p:nvPr>
        </p:nvGraphicFramePr>
        <p:xfrm>
          <a:off x="2057400" y="731520"/>
          <a:ext cx="9875520" cy="549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613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{A303C93F-BCE6-4502-9D61-8EBCA587F8EF}tf78438558_win32</Template>
  <TotalTime>4938</TotalTime>
  <Words>109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Cambria Math</vt:lpstr>
      <vt:lpstr>Sabon Next LT</vt:lpstr>
      <vt:lpstr>Office Theme</vt:lpstr>
      <vt:lpstr>BULLYING  </vt:lpstr>
      <vt:lpstr>PowerPoint Presentation</vt:lpstr>
      <vt:lpstr>Types of bullying: </vt:lpstr>
      <vt:lpstr>PowerPoint Presentation</vt:lpstr>
      <vt:lpstr>PowerPoint Presentation</vt:lpstr>
      <vt:lpstr>PowerPoint Presentation</vt:lpstr>
      <vt:lpstr>PowerPoint Presentation</vt:lpstr>
      <vt:lpstr>The percentage of bullying in jordan</vt:lpstr>
      <vt:lpstr>PowerPoint Presentation</vt:lpstr>
      <vt:lpstr>The percentage of bullying in countries  </vt:lpstr>
      <vt:lpstr>PowerPoint Presentation</vt:lpstr>
      <vt:lpstr>https://youtu.be/w6FfxnhRssw</vt:lpstr>
      <vt:lpstr>Recourses  https://www.jahonline.org  https://www.understood.org  www.stompoutbullying.org  https://extension.umn.edu  https://www.cdc.gov/violenceprevention/pdf/yv/bullying-suicide-translation-final-a.pdf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subject/>
  <dc:creator>rami.alhamarneh@nos.edu.jo</dc:creator>
  <cp:lastModifiedBy>GEORGE</cp:lastModifiedBy>
  <cp:revision>22</cp:revision>
  <dcterms:created xsi:type="dcterms:W3CDTF">2023-05-04T14:33:21Z</dcterms:created>
  <dcterms:modified xsi:type="dcterms:W3CDTF">2023-05-16T18:30:22Z</dcterms:modified>
</cp:coreProperties>
</file>