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autoCompressPictures="0">
  <p:sldMasterIdLst>
    <p:sldMasterId id="2147483708" r:id="rId1"/>
  </p:sldMasterIdLst>
  <p:notesMasterIdLst>
    <p:notesMasterId r:id="rId2"/>
  </p:notesMasterIdLst>
  <p:sldIdLst>
    <p:sldId id="289" r:id="rId3"/>
    <p:sldId id="290" r:id="rId4"/>
    <p:sldId id="291" r:id="rId5"/>
    <p:sldId id="292" r:id="rId6"/>
    <p:sldId id="293" r:id="rId7"/>
    <p:sldId id="294" r:id="rId8"/>
    <p:sldId id="295" r:id="rId9"/>
  </p:sldIdLst>
  <p:sldSz type="screen16x9" cy="6858000" cx="12192000"/>
  <p:notesSz cx="6858000" cy="9144000"/>
  <p:defaultTextStyle>
    <a:defPPr>
      <a:defRPr lang="en-US"/>
    </a:defPPr>
    <a:lvl1pPr algn="l" defTabSz="4572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slideViewPr>
    <p:cSldViewPr>
      <p:cViewPr>
        <p:scale>
          <a:sx n="0" d="0"/>
          <a:sy n="0" d="0"/>
        </p:scale>
        <p:origin x="0" y="0"/>
      </p:cViewPr>
    </p:cSldViewPr>
  </p:slide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tableStyles" Target="tableStyles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1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1048672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42FBBE5A-F422-E347-A9D6-B814AACE9BE1}" type="datetimeFigureOut">
              <a:rPr lang="de-DE" smtClean="0"/>
              <a:t>09.05.23</a:t>
            </a:fld>
            <a:endParaRPr lang="de-DE"/>
          </a:p>
        </p:txBody>
      </p:sp>
      <p:sp>
        <p:nvSpPr>
          <p:cNvPr id="1048673" name="Folienbildplatzhalter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de-DE"/>
          </a:p>
        </p:txBody>
      </p:sp>
      <p:sp>
        <p:nvSpPr>
          <p:cNvPr id="1048674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48675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1048676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9B86795B-8198-E646-86B0-2D6F257B6CEE}" type="slidenum">
              <a:rPr lang="de-DE" smtClean="0"/>
              <a:t>‹Nr.›</a:t>
            </a:fld>
            <a:endParaRPr lang="de-DE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hyperlink" Target="https://www.ready.gov/earthquakes%23:~:text=Prepare%20Before%20an%20Earthquake&amp;text=Make%20an%20Emergency%20Plan:%20Create,fire%20extinguisher%20and%20a%20whistle." TargetMode="External"/><Relationship Id="rId2" Type="http://schemas.openxmlformats.org/officeDocument/2006/relationships/slide" Target="../slides/slide4.xml"/><Relationship Id="rId3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hyperlink" Target="https://www.usgs.gov/faqs/which-country-has-most-earthquakes%23:~:text=For%20which%20country%20do%20we,able%20to%20record%20many%20earthquakes." TargetMode="External"/><Relationship Id="rId2" Type="http://schemas.openxmlformats.org/officeDocument/2006/relationships/slide" Target="../slides/slide6.xml"/><Relationship Id="rId3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Folienbildplatzhalt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8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GB"/>
              <a:t>Introduction:</a:t>
            </a:r>
          </a:p>
          <a:p>
            <a:endParaRPr dirty="0" lang="en-GB"/>
          </a:p>
          <a:p>
            <a:r>
              <a:rPr dirty="0" lang="en-GB"/>
              <a:t>Earthquakes are usually cause when underground rock suddenly breaks there is a rapid motion along </a:t>
            </a:r>
          </a:p>
          <a:p>
            <a:r>
              <a:rPr dirty="0" lang="en-GB"/>
              <a:t>a fault. This sudden release of energy causes the seismic waves that make the ground shake. </a:t>
            </a:r>
          </a:p>
          <a:p>
            <a:endParaRPr dirty="0" lang="en-GB"/>
          </a:p>
          <a:p>
            <a:endParaRPr dirty="0" lang="en-GB"/>
          </a:p>
          <a:p>
            <a:r>
              <a:rPr dirty="0" lang="en-GB"/>
              <a:t> </a:t>
            </a:r>
            <a:r>
              <a:rPr dirty="0" lang="en-GB" err="1"/>
              <a:t>mtu.edu</a:t>
            </a:r>
            <a:endParaRPr dirty="0" lang="en-GB"/>
          </a:p>
          <a:p>
            <a:endParaRPr dirty="0" lang="en-GB"/>
          </a:p>
          <a:p>
            <a:endParaRPr dirty="0" lang="en-GB"/>
          </a:p>
        </p:txBody>
      </p:sp>
      <p:sp>
        <p:nvSpPr>
          <p:cNvPr id="1048599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9B86795B-8198-E646-86B0-2D6F257B6CEE}" type="slidenum">
              <a:rPr lang="de-DE" smtClean="0"/>
              <a:t>2</a:t>
            </a:fld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Folienbildplatzhalt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2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dirty="0" lang="en-GB"/>
              <a:t>Ground shaking:</a:t>
            </a:r>
          </a:p>
          <a:p>
            <a:endParaRPr dirty="0" lang="en-GB"/>
          </a:p>
          <a:p>
            <a:endParaRPr dirty="0" lang="en-GB"/>
          </a:p>
          <a:p>
            <a:r>
              <a:rPr dirty="0" lang="en-GB"/>
              <a:t>Ground Shaking is caused by body waves and surface waves. As  a </a:t>
            </a:r>
            <a:r>
              <a:rPr dirty="0" lang="en-GB" err="1"/>
              <a:t>generalization</a:t>
            </a:r>
            <a:r>
              <a:rPr dirty="0" lang="en-GB"/>
              <a:t>, the </a:t>
            </a:r>
            <a:r>
              <a:rPr dirty="0" lang="en-GB" err="1"/>
              <a:t>serverity</a:t>
            </a:r>
            <a:endParaRPr dirty="0" lang="en-GB"/>
          </a:p>
          <a:p>
            <a:r>
              <a:rPr dirty="0" lang="en-GB"/>
              <a:t>Of ground shaking increases as magnitude increases and deceases as distance from the causative fault increases.</a:t>
            </a:r>
          </a:p>
          <a:p>
            <a:endParaRPr dirty="0" lang="en-GB"/>
          </a:p>
          <a:p>
            <a:endParaRPr dirty="0" lang="en-GB"/>
          </a:p>
          <a:p>
            <a:r>
              <a:rPr dirty="0" lang="en-GB"/>
              <a:t>Tsunamis:</a:t>
            </a:r>
          </a:p>
          <a:p>
            <a:endParaRPr dirty="0" lang="en-GB"/>
          </a:p>
          <a:p>
            <a:endParaRPr dirty="0" lang="en-GB"/>
          </a:p>
          <a:p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Tsunamis are 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giant </a:t>
            </a:r>
            <a:r>
              <a:rPr b="0" dirty="0" i="0" lang="de-DE" err="1" strike="noStrike" u="none">
                <a:solidFill>
                  <a:srgbClr val="040C28"/>
                </a:solidFill>
                <a:effectLst/>
                <a:latin typeface="Google Sans"/>
              </a:rPr>
              <a:t>waves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040C28"/>
                </a:solidFill>
                <a:effectLst/>
                <a:latin typeface="Google Sans"/>
              </a:rPr>
              <a:t>caused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 by </a:t>
            </a:r>
            <a:r>
              <a:rPr b="0" dirty="0" i="0" lang="de-DE" err="1" strike="noStrike" u="none">
                <a:solidFill>
                  <a:srgbClr val="040C28"/>
                </a:solidFill>
                <a:effectLst/>
                <a:latin typeface="Google Sans"/>
              </a:rPr>
              <a:t>earthquakes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 or </a:t>
            </a:r>
            <a:r>
              <a:rPr b="0" dirty="0" i="0" lang="de-DE" err="1" strike="noStrike" u="none">
                <a:solidFill>
                  <a:srgbClr val="040C28"/>
                </a:solidFill>
                <a:effectLst/>
                <a:latin typeface="Google Sans"/>
              </a:rPr>
              <a:t>volcanic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040C28"/>
                </a:solidFill>
                <a:effectLst/>
                <a:latin typeface="Google Sans"/>
              </a:rPr>
              <a:t>eruptions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 under the </a:t>
            </a:r>
            <a:r>
              <a:rPr b="0" dirty="0" i="0" lang="de-DE" err="1" strike="noStrike" u="none">
                <a:solidFill>
                  <a:srgbClr val="040C28"/>
                </a:solidFill>
                <a:effectLst/>
                <a:latin typeface="Google Sans"/>
              </a:rPr>
              <a:t>sea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. Out in the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depths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of the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ocean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, tsunami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waves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do not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dramatically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increase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in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height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. But as the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waves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travel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inland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, they build up to higher and higher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heights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as the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depth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of the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ocean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4D5156"/>
                </a:solidFill>
                <a:effectLst/>
                <a:latin typeface="Google Sans"/>
              </a:rPr>
              <a:t>decreases</a:t>
            </a:r>
            <a:r>
              <a:rPr b="0" dirty="0" i="0" lang="de-DE" strike="noStrike" u="none">
                <a:solidFill>
                  <a:srgbClr val="4D5156"/>
                </a:solidFill>
                <a:effectLst/>
                <a:latin typeface="Google Sans"/>
              </a:rPr>
              <a:t>.</a:t>
            </a:r>
            <a:endParaRPr b="0" dirty="0" i="0" lang="en-GB" strike="noStrike" u="none">
              <a:solidFill>
                <a:srgbClr val="4D5156"/>
              </a:solidFill>
              <a:effectLst/>
              <a:latin typeface="Google Sans"/>
            </a:endParaRPr>
          </a:p>
          <a:p>
            <a:endParaRPr b="0" dirty="0" i="0" lang="en-GB" strike="noStrike" u="none">
              <a:solidFill>
                <a:srgbClr val="4D5156"/>
              </a:solidFill>
              <a:effectLst/>
              <a:latin typeface="Google Sans"/>
            </a:endParaRPr>
          </a:p>
          <a:p>
            <a:endParaRPr b="0" dirty="0" i="0" lang="en-GB" strike="noStrike" u="none">
              <a:solidFill>
                <a:srgbClr val="4D5156"/>
              </a:solidFill>
              <a:effectLst/>
              <a:latin typeface="Google Sans"/>
            </a:endParaRPr>
          </a:p>
          <a:p>
            <a:r>
              <a:rPr b="0" dirty="0" i="0" lang="en-GB" strike="noStrike" u="none">
                <a:solidFill>
                  <a:srgbClr val="4D5156"/>
                </a:solidFill>
                <a:effectLst/>
                <a:latin typeface="Google Sans"/>
              </a:rPr>
              <a:t>Uses.gov</a:t>
            </a:r>
            <a:endParaRPr dirty="0" lang="en-GB"/>
          </a:p>
          <a:p>
            <a:endParaRPr dirty="0" lang="en-GB"/>
          </a:p>
          <a:p>
            <a:endParaRPr dirty="0" lang="en-GB"/>
          </a:p>
          <a:p>
            <a:endParaRPr dirty="0" lang="en-GB"/>
          </a:p>
        </p:txBody>
      </p:sp>
      <p:sp>
        <p:nvSpPr>
          <p:cNvPr id="1048603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9B86795B-8198-E646-86B0-2D6F257B6CEE}" type="slidenum">
              <a:rPr lang="de-DE" smtClean="0"/>
              <a:t>3</a:t>
            </a:fld>
            <a:endParaRPr 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Folienbildplatzhalt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6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b="0" dirty="0" i="0" lang="en-GB" strike="noStrike" u="none">
              <a:solidFill>
                <a:srgbClr val="202124"/>
              </a:solidFill>
              <a:effectLst/>
              <a:latin typeface="Google Sans"/>
            </a:endParaRPr>
          </a:p>
          <a:p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Make an </a:t>
            </a:r>
            <a:r>
              <a:rPr b="0" dirty="0" i="0" lang="de-DE" err="1" strike="noStrike" u="none">
                <a:solidFill>
                  <a:srgbClr val="040C28"/>
                </a:solidFill>
                <a:effectLst/>
                <a:latin typeface="Google Sans"/>
              </a:rPr>
              <a:t>Emergency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 Plan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: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Create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a family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emergency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communications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plan that has an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out-of-state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contact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. Plan where to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meet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if you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get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separated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. Make a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supply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kit that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includes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enough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food and water for several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days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, a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flashlight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, a fire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extinguisher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and a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whistle.</a:t>
            </a:r>
            <a:r>
              <a:rPr b="0" dirty="0" i="0" lang="de-DE" err="1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31.01.2023</a:t>
            </a:r>
            <a:endParaRPr b="0" dirty="0" i="0" lang="de-DE" strike="noStrike" u="none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br>
              <a:rPr b="0" dirty="0" i="0" lang="de-DE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</a:br>
            <a:r>
              <a:rPr b="0" dirty="0" i="0" lang="de-DE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Earthquakes | Ready.gov</a:t>
            </a:r>
          </a:p>
          <a:p>
            <a:endParaRPr dirty="0" lang="de-DE"/>
          </a:p>
        </p:txBody>
      </p:sp>
      <p:sp>
        <p:nvSpPr>
          <p:cNvPr id="1048607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9B86795B-8198-E646-86B0-2D6F257B6CEE}" type="slidenum">
              <a:rPr lang="de-DE" smtClean="0"/>
              <a:t>4</a:t>
            </a:fld>
            <a:endParaRPr lang="de-DE"/>
          </a:p>
        </p:txBody>
      </p:sp>
    </p:spTree>
  </p:cSld>
  <p:clrMapOvr>
    <a:masterClrMapping/>
  </p:clrMapOvr>
</p:notes>
</file>

<file path=ppt/notesSlides/notesSlide4.xml><?xml version="1.0" encoding="UTF-8" standalone="yes"?>
<p:notes xmlns:a="http://schemas.openxmlformats.org/drawingml/2006/main" xmlns:r="http://schemas.openxmlformats.org/officeDocument/2006/relationships" xmlns:p="http://schemas.openxmlformats.org/presentationml/2006/main"><p:cSld><p:spTree><p:nvGrpSpPr><p:cNvPr id="36" name=""/><p:cNvGrpSpPr/><p:nvPr/></p:nvGrpSpPr><p:grpSpPr><a:xfrm><a:off x="0" y="0"/><a:ext cx="0" cy="0"/><a:chOff x="0" y="0"/><a:chExt cx="0" cy="0"/></a:xfrm></p:grpSpPr><p:sp><p:nvSpPr><p:cNvPr id="1048609" name="Folienbildplatzhalter 1"/><p:cNvSpPr><a:spLocks noChangeAspect="1" noRot="1" noGrp="1"/></p:cNvSpPr><p:nvPr><p:ph type="sldImg"/></p:nvPr></p:nvSpPr><p:spPr/></p:sp><p:sp><p:nvSpPr><p:cNvPr id="1048610" name="Notizenplatzhalter 2"/><p:cNvSpPr><a:spLocks noGrp="1"/></p:cNvSpPr><p:nvPr><p:ph type="body" idx="1"/></p:nvPr></p:nvSpPr><p:spPr/><p:txBody><a:bodyPr/><a:p><a:r><a:rPr b="0" dirty="0" i="0" lang="de-DE" strike="noStrike" u="none"><a:solidFill><a:srgbClr val="202124"/></a:solidFill><a:effectLst/><a:latin typeface="arial" panose="020B0604020202020204" pitchFamily="34" charset="0"/></a:rPr><a:t>Earthquakes account for the majority of deaths from a r ange of natural disasters which amounts to about 60,000 people a year worldwide – around 90 percent of which occur in developing countries (OECD, 2008).https://www.google.de/url?sa=t&amp;rct=j&amp;q=&amp;esrc=s&amp;source=web&amp;cd=&amp;ved=2ahUKEwiIlKye-9r-AhVLgv0HHU7dBg8QFnoECA0QAw&amp;url=https%3A%2F%2Fopenknowledge.worldbank.org%2Fbitstream%2Fhandle%2F10986%2F4042%2FWPS4823.pdf&amp;usg=AOvVaw3RIMYJXw59PCIVjmN8zgzf</a:t></a:r><a:endParaRPr b="0" dirty="0" i="0" lang="de-DE" strike="noStrike" u="none"><a:solidFill><a:srgbClr val="202124"/></a:solidFill><a:effectLst/><a:latin typeface="arial" panose="020B0604020202020204" pitchFamily="34" charset="0"/></a:endParaRPr></a:p></p:txBody></p:sp><p:sp><p:nvSpPr><p:cNvPr id="1048611" name="Foliennummernplatzhalter 3"/><p:cNvSpPr><a:spLocks noGrp="1"/></p:cNvSpPr><p:nvPr><p:ph type="sldNum" sz="quarter" idx="5"/></p:nvPr></p:nvSpPr><p:spPr/><p:txBody><a:bodyPr/><a:p><a:fld id="{9B86795B-8198-E646-86B0-2D6F257B6CEE}" type="slidenum"><a:rPr lang="de-DE" smtClean="0"/><a:t>5</a:t></a:fld><a:endParaRPr lang="de-DE"/></a:p></p:txBody></p:sp></p:spTree></p:cSld><p:clrMapOvr><a:masterClrMapping/></p:clrMapOvr>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Folienbildplatzhalt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14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For which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country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do we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locate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the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most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earthquakes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? </a:t>
            </a:r>
            <a:r>
              <a:rPr b="0" dirty="0" i="0" lang="de-DE" strike="noStrike" u="none">
                <a:solidFill>
                  <a:srgbClr val="040C28"/>
                </a:solidFill>
                <a:effectLst/>
                <a:latin typeface="Google Sans"/>
              </a:rPr>
              <a:t>Japan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. The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whole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country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is in a very active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seismic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area, and they have the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densest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seismic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network in the world, so they are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able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to record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many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 </a:t>
            </a:r>
            <a:r>
              <a:rPr b="0" dirty="0" i="0" lang="de-DE" err="1" strike="noStrike" u="none">
                <a:solidFill>
                  <a:srgbClr val="202124"/>
                </a:solidFill>
                <a:effectLst/>
                <a:latin typeface="Google Sans"/>
              </a:rPr>
              <a:t>earthquakes</a:t>
            </a:r>
            <a:r>
              <a:rPr b="0" dirty="0" i="0" lang="de-DE" strike="noStrike" u="none">
                <a:solidFill>
                  <a:srgbClr val="202124"/>
                </a:solidFill>
                <a:effectLst/>
                <a:latin typeface="Google Sans"/>
              </a:rPr>
              <a:t>.</a:t>
            </a:r>
            <a:endParaRPr b="0" dirty="0" i="0" lang="de-DE" strike="noStrike" u="none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br>
              <a:rPr b="0" dirty="0" i="0" lang="de-DE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</a:br>
            <a:r>
              <a:rPr b="0" dirty="0" i="0" lang="de-DE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Which </a:t>
            </a:r>
            <a:r>
              <a:rPr b="0" dirty="0" i="0" lang="de-DE" err="1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country</a:t>
            </a:r>
            <a:r>
              <a:rPr b="0" dirty="0" i="0" lang="de-DE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 has the </a:t>
            </a:r>
            <a:r>
              <a:rPr b="0" dirty="0" i="0" lang="de-DE" err="1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most</a:t>
            </a:r>
            <a:r>
              <a:rPr b="0" dirty="0" i="0" lang="de-DE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 </a:t>
            </a:r>
            <a:r>
              <a:rPr b="0" dirty="0" i="0" lang="de-DE" err="1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earthquakes</a:t>
            </a:r>
            <a:r>
              <a:rPr b="0" dirty="0" i="0" lang="de-DE" strike="noStrike" u="none">
                <a:solidFill>
                  <a:srgbClr val="681DA8"/>
                </a:solidFill>
                <a:effectLst/>
                <a:latin typeface="arial" panose="020B0604020202020204" pitchFamily="34" charset="0"/>
                <a:hlinkClick r:id="rId1"/>
              </a:rPr>
              <a:t>? - USGS.gov</a:t>
            </a:r>
          </a:p>
          <a:p>
            <a:endParaRPr dirty="0" lang="de-DE"/>
          </a:p>
        </p:txBody>
      </p:sp>
      <p:sp>
        <p:nvSpPr>
          <p:cNvPr id="1048615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9B86795B-8198-E646-86B0-2D6F257B6CEE}" type="slidenum">
              <a:rPr lang="de-DE" smtClean="0"/>
              <a:t>6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title">
  <p:cSld name="Titelfolie">
    <p:bg>
      <p:bgPr>
        <a:solidFill>
          <a:schemeClr val="bg2"/>
        </a:solidFill>
      </p:bgPr>
    </p:bg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baseline="0" cap="all" sz="720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58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algn="ctr" indent="0" mar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dirty="0" lang="en-US"/>
          </a:p>
        </p:txBody>
      </p:sp>
      <p:sp>
        <p:nvSpPr>
          <p:cNvPr id="104858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58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  <p:grpSp>
        <p:nvGrpSpPr>
          <p:cNvPr id="22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048587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ah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48588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ah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accent1="accent1" accent2="accent2" accent3="accent3" accent4="accent4" accent5="accent5" accent6="accent6" bg1="lt1" bg2="lt2" tx1="dk1" tx2="dk2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el und vertikaler Text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3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63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kaler Titel und Tex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2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6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el und Inhalt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59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5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5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secHead">
  <p:cSld name="Abschnitts- überschrift">
    <p:bg>
      <p:bgRef idx="1001">
        <a:schemeClr val="bg2"/>
      </p:bgRef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baseline="0" cap="all" sz="720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41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algn="r" indent="0" marL="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48642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4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64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  <p:sp>
        <p:nvSpPr>
          <p:cNvPr id="1048645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ah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accent1="accent1" accent2="accent2" accent3="accent3" accent4="accent4" accent5="accent5" accent6="accent6" bg1="dk1" bg2="dk2" tx1="lt1" tx2="lt2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Zwei Inhalte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47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648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64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Vergleich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5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indent="0" mar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baseline="0" b="0" sz="3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4865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65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indent="0" marL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baseline="0" b="0" sz="3000">
                <a:solidFill>
                  <a:schemeClr val="tx2"/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4865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65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5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5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Nur Titel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1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2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Leer">
    <p:spTree>
      <p:nvGrpSpPr>
        <p:cNvPr id="4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6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66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objTx">
  <p:cSld name="Inhalt mit Überschrift"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64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baseline="0" sz="480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65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666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indent="0" marL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48667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6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66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  <p:sp>
        <p:nvSpPr>
          <p:cNvPr id="1048670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/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type="picTx">
  <p:cSld name="Bild mit Überschrift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/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baseline="0" sz="4800"/>
            </a:lvl1pPr>
          </a:lstStyle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629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indent="0" marL="0">
              <a:buNone/>
              <a:defRPr sz="2000"/>
            </a:lvl1pPr>
            <a:lvl2pPr indent="0" marL="457200">
              <a:buNone/>
              <a:defRPr sz="2000"/>
            </a:lvl2pPr>
            <a:lvl3pPr indent="0" marL="914400">
              <a:buNone/>
              <a:defRPr sz="20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dirty="0" lang="en-US"/>
          </a:p>
        </p:txBody>
      </p:sp>
      <p:sp>
        <p:nvSpPr>
          <p:cNvPr id="1048630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indent="0" marL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48631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63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63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  <p:sp>
        <p:nvSpPr>
          <p:cNvPr id="1048634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/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</p:bgPr>
    </p:bg>
    <p:spTree>
      <p:nvGrpSpPr>
        <p:cNvPr id="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/>
        </p:spPr>
        <p:txBody>
          <a:bodyPr anchor="t" bIns="45720" lIns="91440" rIns="91440" rtlCol="0" tIns="45720" vert="horz">
            <a:normAutofit/>
          </a:bodyPr>
          <a:p>
            <a:r>
              <a:rPr lang="de-DE"/>
              <a:t>Mastertitelformat bearbeiten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baseline="0" sz="120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dirty="0" lang="en-US"/>
              <a:t>5/9/23</a:t>
            </a:fld>
            <a:endParaRPr dirty="0"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baseline="0" sz="1200">
                <a:solidFill>
                  <a:schemeClr val="tx2"/>
                </a:solidFill>
              </a:defRPr>
            </a:lvl1pPr>
          </a:lstStyle>
          <a:p>
            <a:endParaRPr dirty="0"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baseline="0" sz="120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dirty="0" lang="en-US"/>
              <a:t>‹Nr.›</a:t>
            </a:fld>
            <a:endParaRPr dirty="0" lang="en-US"/>
          </a:p>
        </p:txBody>
      </p:sp>
      <p:sp>
        <p:nvSpPr>
          <p:cNvPr id="1048581" name="Rectangle 8" title="Side bar"/>
          <p:cNvSpPr/>
          <p:nvPr/>
        </p:nvSpPr>
        <p:spPr>
          <a:xfrm>
            <a:off x="478095" y="376"/>
            <a:ext cx="228600" cy="6858000"/>
          </a:xfrm>
          <a:prstGeom prst="rect"/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eaLnBrk="1" hangingPunct="1" latinLnBrk="0" rtl="0">
        <a:lnSpc>
          <a:spcPct val="89000"/>
        </a:lnSpc>
        <a:spcBef>
          <a:spcPct val="0"/>
        </a:spcBef>
        <a:buNone/>
        <a:defRPr baseline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84048" latinLnBrk="0" marL="384048" rtl="0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baseline="0" sz="2000" kern="1200">
          <a:solidFill>
            <a:schemeClr val="tx2"/>
          </a:solidFill>
          <a:latin typeface="+mn-lt"/>
          <a:ea typeface="+mn-ea"/>
          <a:cs typeface="+mn-cs"/>
        </a:defRPr>
      </a:lvl1pPr>
      <a:lvl2pPr algn="l" defTabSz="914400" eaLnBrk="1" hangingPunct="1" indent="-384048" latinLnBrk="0" marL="9144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baseline="0" sz="2000" i="1" kern="1200">
          <a:solidFill>
            <a:schemeClr val="tx2"/>
          </a:solidFill>
          <a:latin typeface="+mn-lt"/>
          <a:ea typeface="+mn-ea"/>
          <a:cs typeface="+mn-cs"/>
        </a:defRPr>
      </a:lvl2pPr>
      <a:lvl3pPr algn="l" defTabSz="914400" eaLnBrk="1" hangingPunct="1" indent="-384048" latinLnBrk="0" marL="13716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baseline="0" sz="1800" kern="1200">
          <a:solidFill>
            <a:schemeClr val="tx2"/>
          </a:solidFill>
          <a:latin typeface="+mn-lt"/>
          <a:ea typeface="+mn-ea"/>
          <a:cs typeface="+mn-cs"/>
        </a:defRPr>
      </a:lvl3pPr>
      <a:lvl4pPr algn="l" defTabSz="914400" eaLnBrk="1" hangingPunct="1" indent="-384048" latinLnBrk="0" marL="18288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baseline="0" sz="1800" i="1" kern="1200">
          <a:solidFill>
            <a:schemeClr val="tx2"/>
          </a:solidFill>
          <a:latin typeface="+mn-lt"/>
          <a:ea typeface="+mn-ea"/>
          <a:cs typeface="+mn-cs"/>
        </a:defRPr>
      </a:lvl4pPr>
      <a:lvl5pPr algn="l" defTabSz="914400" eaLnBrk="1" hangingPunct="1" indent="-384048" latinLnBrk="0" marL="22860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baseline="0" sz="1600" kern="1200">
          <a:solidFill>
            <a:schemeClr val="tx2"/>
          </a:solidFill>
          <a:latin typeface="+mn-lt"/>
          <a:ea typeface="+mn-ea"/>
          <a:cs typeface="+mn-cs"/>
        </a:defRPr>
      </a:lvl5pPr>
      <a:lvl6pPr algn="l" defTabSz="914400" eaLnBrk="1" hangingPunct="1" indent="-384048" latinLnBrk="0" marL="27432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baseline="0" sz="1600" i="1" kern="1200">
          <a:solidFill>
            <a:schemeClr val="tx2"/>
          </a:solidFill>
          <a:latin typeface="+mn-lt"/>
          <a:ea typeface="+mn-ea"/>
          <a:cs typeface="+mn-cs"/>
        </a:defRPr>
      </a:lvl6pPr>
      <a:lvl7pPr algn="l" defTabSz="914400" eaLnBrk="1" hangingPunct="1" indent="-384048" latinLnBrk="0" marL="32004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baseline="0" sz="1400" kern="1200">
          <a:solidFill>
            <a:schemeClr val="tx2"/>
          </a:solidFill>
          <a:latin typeface="+mn-lt"/>
          <a:ea typeface="+mn-ea"/>
          <a:cs typeface="+mn-cs"/>
        </a:defRPr>
      </a:lvl7pPr>
      <a:lvl8pPr algn="l" defTabSz="914400" eaLnBrk="1" hangingPunct="1" indent="-384048" latinLnBrk="0" marL="36576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baseline="0" sz="1400" i="1" kern="1200">
          <a:solidFill>
            <a:schemeClr val="tx2"/>
          </a:solidFill>
          <a:latin typeface="+mn-lt"/>
          <a:ea typeface="+mn-ea"/>
          <a:cs typeface="+mn-cs"/>
        </a:defRPr>
      </a:lvl8pPr>
      <a:lvl9pPr algn="l" defTabSz="914400" eaLnBrk="1" hangingPunct="1" indent="-384048" latinLnBrk="0" marL="4114800" rtl="0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baseline="0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hyperlink" Target="https://youtu.be/vxmoxDznXe" TargetMode="External"/><Relationship Id="rId2" Type="http://schemas.openxmlformats.org/officeDocument/2006/relationships/hyperlink" Target="https://youtu.be/vxmoxDznXe4" TargetMode="External"/><Relationship Id="rId3" Type="http://schemas.openxmlformats.org/officeDocument/2006/relationships/hyperlink" Target="https://youtu.be/Hd4xCmuwiBw" TargetMode="Externa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el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dirty="0" lang="en-GB"/>
              <a:t>Earthquakes</a:t>
            </a:r>
            <a:endParaRPr dirty="0" lang="de-DE"/>
          </a:p>
        </p:txBody>
      </p:sp>
      <p:sp>
        <p:nvSpPr>
          <p:cNvPr id="1048590" name="Untertitel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dirty="0" lang="en-GB"/>
              <a:t>Rafael, </a:t>
            </a:r>
            <a:r>
              <a:rPr dirty="0" lang="en-GB" err="1"/>
              <a:t>Gio</a:t>
            </a:r>
            <a:r>
              <a:rPr dirty="0" lang="en-GB"/>
              <a:t>,</a:t>
            </a:r>
          </a:p>
          <a:p>
            <a:r>
              <a:rPr dirty="0" lang="en-GB"/>
              <a:t> </a:t>
            </a:r>
            <a:r>
              <a:rPr dirty="0" lang="en-GB" err="1"/>
              <a:t>Karam</a:t>
            </a:r>
            <a:endParaRPr dirty="0"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el 1"/>
          <p:cNvSpPr>
            <a:spLocks noGrp="1"/>
          </p:cNvSpPr>
          <p:nvPr>
            <p:ph type="title"/>
          </p:nvPr>
        </p:nvSpPr>
        <p:spPr>
          <a:xfrm>
            <a:off x="1034666" y="412353"/>
            <a:ext cx="9601200" cy="1485900"/>
          </a:xfrm>
        </p:spPr>
        <p:txBody>
          <a:bodyPr/>
          <a:p>
            <a:r>
              <a:rPr dirty="0" lang="en-GB"/>
              <a:t>Cause of Earthquakes</a:t>
            </a:r>
            <a:endParaRPr dirty="0" lang="de-DE"/>
          </a:p>
        </p:txBody>
      </p:sp>
      <p:pic>
        <p:nvPicPr>
          <p:cNvPr id="2097152" name="Inhaltsplatzhalter 5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556134" y="1898253"/>
            <a:ext cx="7071415" cy="4162539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Earthquakes causes tsunamis and ground shaking</a:t>
            </a:r>
            <a:endParaRPr dirty="0" lang="de-DE"/>
          </a:p>
        </p:txBody>
      </p:sp>
      <p:pic>
        <p:nvPicPr>
          <p:cNvPr id="2097153" name="Grafik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898711" y="2330355"/>
            <a:ext cx="7469111" cy="364119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How to prepare for a earth quake</a:t>
            </a:r>
            <a:endParaRPr dirty="0" lang="de-DE"/>
          </a:p>
        </p:txBody>
      </p:sp>
      <p:pic>
        <p:nvPicPr>
          <p:cNvPr id="2097154" name="Grafik 7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371600" y="2171700"/>
            <a:ext cx="10223221" cy="3372609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Number of people dying in a year</a:t>
            </a:r>
            <a:endParaRPr dirty="0" lang="de-DE"/>
          </a:p>
        </p:txBody>
      </p:sp>
      <p:pic>
        <p:nvPicPr>
          <p:cNvPr id="2097155" name="Grafik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371600" y="1769308"/>
            <a:ext cx="7274674" cy="410681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Countries with most earthquakes</a:t>
            </a:r>
            <a:endParaRPr dirty="0" lang="de-DE"/>
          </a:p>
        </p:txBody>
      </p:sp>
      <p:pic>
        <p:nvPicPr>
          <p:cNvPr id="2097156" name="Grafik 4"/>
          <p:cNvPicPr>
            <a:picLocks noChangeAspect="1" noGrp="1"/>
          </p:cNvPicPr>
          <p:nvPr>
            <p:ph idx="1"/>
          </p:nvPr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1371600" y="1428750"/>
            <a:ext cx="7518400" cy="4989672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el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GB"/>
              <a:t>Thank you, here are some videos and links for more information </a:t>
            </a:r>
            <a:endParaRPr dirty="0" lang="de-DE"/>
          </a:p>
        </p:txBody>
      </p:sp>
      <p:sp>
        <p:nvSpPr>
          <p:cNvPr id="1048617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lang="de-DE">
                <a:hlinkClick r:id="rId1"/>
              </a:rPr>
              <a:t>https://</a:t>
            </a:r>
            <a:r>
              <a:rPr dirty="0" lang="de-DE" err="1">
                <a:hlinkClick r:id="rId1"/>
              </a:rPr>
              <a:t>youtu.be</a:t>
            </a:r>
            <a:r>
              <a:rPr dirty="0" lang="de-DE">
                <a:hlinkClick r:id="rId1"/>
              </a:rPr>
              <a:t>/</a:t>
            </a:r>
            <a:r>
              <a:rPr dirty="0" lang="de-DE" err="1">
                <a:hlinkClick r:id="rId1"/>
              </a:rPr>
              <a:t>vxmoxDznXe</a:t>
            </a:r>
            <a:r>
              <a:rPr dirty="0" lang="de-DE" err="1">
                <a:hlinkClick r:id="rId2"/>
              </a:rPr>
              <a:t>4</a:t>
            </a:r>
            <a:endParaRPr dirty="0" lang="en-GB"/>
          </a:p>
          <a:p>
            <a:r>
              <a:rPr b="0" dirty="0" i="0" lang="de-DE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3"/>
              </a:rPr>
              <a:t>https://</a:t>
            </a:r>
            <a:r>
              <a:rPr b="0" dirty="0" i="0" lang="de-DE" err="1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3"/>
              </a:rPr>
              <a:t>youtu.be</a:t>
            </a:r>
            <a:r>
              <a:rPr b="0" dirty="0" i="0" lang="de-DE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3"/>
              </a:rPr>
              <a:t>/</a:t>
            </a:r>
            <a:r>
              <a:rPr b="0" dirty="0" i="0" lang="de-DE" err="1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  <a:hlinkClick r:id="rId3"/>
              </a:rPr>
              <a:t>Hd4xCmuwiBw</a:t>
            </a:r>
            <a:endParaRPr b="0" dirty="0" i="0" lang="en-GB" strike="noStrike" u="none">
              <a:solidFill>
                <a:srgbClr val="70757A"/>
              </a:solidFill>
              <a:effectLst/>
              <a:latin typeface="arial" panose="020B0604020202020204" pitchFamily="34" charset="0"/>
            </a:endParaRPr>
          </a:p>
          <a:p>
            <a:r>
              <a:rPr b="0" dirty="0" i="0" lang="de-DE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b="0" dirty="0" i="0" lang="de-DE" err="1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youtu.be</a:t>
            </a:r>
            <a:r>
              <a:rPr b="0" dirty="0" i="0" lang="de-DE" strike="noStrike" u="none">
                <a:solidFill>
                  <a:srgbClr val="70757A"/>
                </a:solidFill>
                <a:effectLst/>
                <a:latin typeface="arial" panose="020B0604020202020204" pitchFamily="34" charset="0"/>
              </a:rPr>
              <a:t>/vS55NgX-JgM</a:t>
            </a:r>
          </a:p>
          <a:p>
            <a:endParaRPr dirty="0"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Crop">
      <a:dk1>
        <a:sysClr lastClr="000000" val="windowText"/>
      </a:dk1>
      <a:lt1>
        <a:sysClr lastClr="FFFFFF" val="window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Earthquakes</dc:title>
  <dc:creator>Silvia Kakish</dc:creator>
  <cp:lastModifiedBy>Silvia Kakish</cp:lastModifiedBy>
  <dcterms:created xsi:type="dcterms:W3CDTF">2023-04-30T17:15:49Z</dcterms:created>
  <dcterms:modified xsi:type="dcterms:W3CDTF">2023-05-16T05:21:07Z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b873fae38920467aa526a6405973ceff</vt:lpwstr>
  </property>
</Properties>
</file>