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58" r:id="rId4"/>
    <p:sldId id="260" r:id="rId5"/>
    <p:sldId id="259" r:id="rId6"/>
    <p:sldId id="264" r:id="rId7"/>
    <p:sldId id="263" r:id="rId8"/>
    <p:sldId id="261" r:id="rId9"/>
    <p:sldId id="262" r:id="rId10"/>
    <p:sldId id="266" r:id="rId11"/>
    <p:sldId id="265"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26273D7C-ED98-4D21-BA02-F94D1ACF7AC7}">
          <p14:sldIdLst>
            <p14:sldId id="256"/>
            <p14:sldId id="257"/>
            <p14:sldId id="258"/>
            <p14:sldId id="260"/>
            <p14:sldId id="259"/>
            <p14:sldId id="264"/>
            <p14:sldId id="263"/>
            <p14:sldId id="261"/>
            <p14:sldId id="262"/>
            <p14:sldId id="266"/>
            <p14:sldId id="265"/>
            <p14:sldId id="267"/>
            <p14:sldId id="268"/>
            <p14:sldId id="269"/>
            <p14:sldId id="27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286" autoAdjust="0"/>
    <p:restoredTop sz="94660"/>
  </p:normalViewPr>
  <p:slideViewPr>
    <p:cSldViewPr snapToGrid="0">
      <p:cViewPr varScale="1">
        <p:scale>
          <a:sx n="73" d="100"/>
          <a:sy n="73" d="100"/>
        </p:scale>
        <p:origin x="-48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94975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24112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87097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70441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754343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366691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409314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42120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09143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33887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0504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66030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384614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8617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847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26D26C-5D79-4523-9A2F-C046249885C2}" type="datetimeFigureOut">
              <a:rPr lang="en-GB" smtClean="0"/>
              <a:pPr/>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131866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26D26C-5D79-4523-9A2F-C046249885C2}" type="datetimeFigureOut">
              <a:rPr lang="en-GB" smtClean="0"/>
              <a:pPr/>
              <a:t>16/05/2023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A064A1-C74A-401B-ABB8-5DF466BCCE1F}" type="slidenum">
              <a:rPr lang="en-GB" smtClean="0"/>
              <a:pPr/>
              <a:t>‹#›</a:t>
            </a:fld>
            <a:endParaRPr lang="en-GB"/>
          </a:p>
        </p:txBody>
      </p:sp>
    </p:spTree>
    <p:extLst>
      <p:ext uri="{BB962C8B-B14F-4D97-AF65-F5344CB8AC3E}">
        <p14:creationId xmlns:p14="http://schemas.microsoft.com/office/powerpoint/2010/main" xmlns="" val="223956818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twinkl.co.uk/" TargetMode="External"/><Relationship Id="rId3" Type="http://schemas.openxmlformats.org/officeDocument/2006/relationships/hyperlink" Target="https://aawsat.com/" TargetMode="External"/><Relationship Id="rId7" Type="http://schemas.openxmlformats.org/officeDocument/2006/relationships/hyperlink" Target="https://ecomanag-eus-edu.com/" TargetMode="External"/><Relationship Id="rId2" Type="http://schemas.openxmlformats.org/officeDocument/2006/relationships/hyperlink" Target="https://ncm.gov.sa/" TargetMode="External"/><Relationship Id="rId1" Type="http://schemas.openxmlformats.org/officeDocument/2006/relationships/slideLayout" Target="../slideLayouts/slideLayout2.xml"/><Relationship Id="rId6" Type="http://schemas.openxmlformats.org/officeDocument/2006/relationships/hyperlink" Target="https://www.who.int/" TargetMode="External"/><Relationship Id="rId5" Type="http://schemas.openxmlformats.org/officeDocument/2006/relationships/hyperlink" Target="https://ar.wikipedia.org/" TargetMode="External"/><Relationship Id="rId4" Type="http://schemas.openxmlformats.org/officeDocument/2006/relationships/hyperlink" Target="https://www.cleanairbluesskies.com/" TargetMode="External"/><Relationship Id="rId9" Type="http://schemas.openxmlformats.org/officeDocument/2006/relationships/hyperlink" Target="https://www.rj.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3arabi.com/%d8%a7%d9%84%d9%87%d9%86%d8%af%d8%b3%d8%a9/%d8%a7%d9%84%d9%86%d8%b8%d8%a7%d9%85-%d8%a7%d9%84%d8%a8%d9%8a%d8%a6%d9%8a-%d9%88%d8%b4%d8%b1%d9%88%d8%b7-%d8%aa%d9%88%d8%a7%d8%b2%d9%86%d9%8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09B4C-6107-3B84-1E7A-1F00026CEF1C}"/>
              </a:ext>
            </a:extLst>
          </p:cNvPr>
          <p:cNvSpPr>
            <a:spLocks noGrp="1"/>
          </p:cNvSpPr>
          <p:nvPr>
            <p:ph type="ctrTitle"/>
          </p:nvPr>
        </p:nvSpPr>
        <p:spPr/>
        <p:txBody>
          <a:bodyPr/>
          <a:lstStyle/>
          <a:p>
            <a:r>
              <a:rPr lang="ar-JO" dirty="0"/>
              <a:t>البيئة </a:t>
            </a:r>
            <a:endParaRPr lang="en-GB" dirty="0"/>
          </a:p>
        </p:txBody>
      </p:sp>
      <p:sp>
        <p:nvSpPr>
          <p:cNvPr id="3" name="Subtitle 2">
            <a:extLst>
              <a:ext uri="{FF2B5EF4-FFF2-40B4-BE49-F238E27FC236}">
                <a16:creationId xmlns:a16="http://schemas.microsoft.com/office/drawing/2014/main" xmlns="" id="{A7C2CC03-77E3-36DE-2300-540FF91D3379}"/>
              </a:ext>
            </a:extLst>
          </p:cNvPr>
          <p:cNvSpPr>
            <a:spLocks noGrp="1"/>
          </p:cNvSpPr>
          <p:nvPr>
            <p:ph type="subTitle" idx="1"/>
          </p:nvPr>
        </p:nvSpPr>
        <p:spPr>
          <a:xfrm>
            <a:off x="1811867" y="4050836"/>
            <a:ext cx="7766936" cy="1096899"/>
          </a:xfrm>
        </p:spPr>
        <p:txBody>
          <a:bodyPr/>
          <a:lstStyle/>
          <a:p>
            <a:r>
              <a:rPr lang="ar-JO" dirty="0">
                <a:solidFill>
                  <a:schemeClr val="tx1"/>
                </a:solidFill>
              </a:rPr>
              <a:t>الطالبات: سما القمحاوي,سيلينا الخليل, مايا الكردي</a:t>
            </a:r>
            <a:endParaRPr lang="en-GB" dirty="0">
              <a:solidFill>
                <a:schemeClr val="tx1"/>
              </a:solidFill>
            </a:endParaRPr>
          </a:p>
        </p:txBody>
      </p:sp>
    </p:spTree>
    <p:extLst>
      <p:ext uri="{BB962C8B-B14F-4D97-AF65-F5344CB8AC3E}">
        <p14:creationId xmlns:p14="http://schemas.microsoft.com/office/powerpoint/2010/main" xmlns="" val="73831682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F05F7-27B2-1F2B-5DCE-16024B2C660C}"/>
              </a:ext>
            </a:extLst>
          </p:cNvPr>
          <p:cNvSpPr>
            <a:spLocks noGrp="1"/>
          </p:cNvSpPr>
          <p:nvPr>
            <p:ph type="title"/>
          </p:nvPr>
        </p:nvSpPr>
        <p:spPr>
          <a:xfrm>
            <a:off x="677334" y="609600"/>
            <a:ext cx="8771466" cy="1320800"/>
          </a:xfrm>
        </p:spPr>
        <p:txBody>
          <a:bodyPr/>
          <a:lstStyle/>
          <a:p>
            <a:r>
              <a:rPr lang="ar-JO" dirty="0"/>
              <a:t>ما هو الواجب الانساني تجاه البيئة وحمايتها؟ </a:t>
            </a:r>
            <a:endParaRPr lang="en-GB" dirty="0"/>
          </a:p>
        </p:txBody>
      </p:sp>
      <p:sp>
        <p:nvSpPr>
          <p:cNvPr id="3" name="Content Placeholder 2">
            <a:extLst>
              <a:ext uri="{FF2B5EF4-FFF2-40B4-BE49-F238E27FC236}">
                <a16:creationId xmlns:a16="http://schemas.microsoft.com/office/drawing/2014/main" xmlns="" id="{60470880-C4CF-57F6-1CC8-73AD17CFF2B9}"/>
              </a:ext>
            </a:extLst>
          </p:cNvPr>
          <p:cNvSpPr>
            <a:spLocks noGrp="1"/>
          </p:cNvSpPr>
          <p:nvPr>
            <p:ph idx="1"/>
          </p:nvPr>
        </p:nvSpPr>
        <p:spPr>
          <a:xfrm>
            <a:off x="677334" y="2160589"/>
            <a:ext cx="8596668" cy="2259011"/>
          </a:xfrm>
        </p:spPr>
        <p:txBody>
          <a:bodyPr>
            <a:normAutofit lnSpcReduction="10000"/>
          </a:bodyPr>
          <a:lstStyle/>
          <a:p>
            <a:pPr marL="0" indent="0">
              <a:buNone/>
            </a:pPr>
            <a:r>
              <a:rPr lang="ar-JO" sz="2400" dirty="0">
                <a:solidFill>
                  <a:schemeClr val="bg1"/>
                </a:solidFill>
                <a:highlight>
                  <a:srgbClr val="000000"/>
                </a:highlight>
              </a:rPr>
              <a:t/>
            </a:r>
            <a:br>
              <a:rPr lang="ar-JO" sz="2400" dirty="0">
                <a:solidFill>
                  <a:schemeClr val="bg1"/>
                </a:solidFill>
                <a:highlight>
                  <a:srgbClr val="000000"/>
                </a:highlight>
              </a:rPr>
            </a:br>
            <a:r>
              <a:rPr lang="ar-JO" sz="2400" b="0" i="0" dirty="0">
                <a:solidFill>
                  <a:schemeClr val="bg1"/>
                </a:solidFill>
                <a:effectLst/>
                <a:highlight>
                  <a:srgbClr val="000000"/>
                </a:highlight>
                <a:latin typeface="Google Sans"/>
              </a:rPr>
              <a:t>الحد من الفضلات والانبعاثات والضوضاء الناجمة عن حركة الطائرات. الحد من استخدام المواد الخطرة وتوليد النفايات الخطرة. المحافظة على المياه وتطبيق الضوابط الإدارية المتعلقة بتخزين المياه والمواد الكيميائية. إعادة تدوير المواد وتشجيع استخدام المواد المعاد تدويرها.</a:t>
            </a:r>
            <a:endParaRPr lang="en-GB" sz="2400" dirty="0">
              <a:solidFill>
                <a:schemeClr val="bg1"/>
              </a:solidFill>
              <a:highlight>
                <a:srgbClr val="000000"/>
              </a:highlight>
            </a:endParaRPr>
          </a:p>
        </p:txBody>
      </p:sp>
      <p:pic>
        <p:nvPicPr>
          <p:cNvPr id="4" name="Picture 3">
            <a:extLst>
              <a:ext uri="{FF2B5EF4-FFF2-40B4-BE49-F238E27FC236}">
                <a16:creationId xmlns:a16="http://schemas.microsoft.com/office/drawing/2014/main" xmlns="" id="{CF732B12-358A-3071-6ED0-B77219ABC392}"/>
              </a:ext>
            </a:extLst>
          </p:cNvPr>
          <p:cNvPicPr>
            <a:picLocks noChangeAspect="1"/>
          </p:cNvPicPr>
          <p:nvPr/>
        </p:nvPicPr>
        <p:blipFill>
          <a:blip r:embed="rId2"/>
          <a:stretch>
            <a:fillRect/>
          </a:stretch>
        </p:blipFill>
        <p:spPr>
          <a:xfrm>
            <a:off x="4807584" y="4100975"/>
            <a:ext cx="5497729" cy="2613951"/>
          </a:xfrm>
          <a:prstGeom prst="rect">
            <a:avLst/>
          </a:prstGeom>
        </p:spPr>
      </p:pic>
    </p:spTree>
    <p:extLst>
      <p:ext uri="{BB962C8B-B14F-4D97-AF65-F5344CB8AC3E}">
        <p14:creationId xmlns:p14="http://schemas.microsoft.com/office/powerpoint/2010/main" xmlns="" val="37919029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Do you know what pollution does to the environment&#10;هل تعرف ما يفعله التلوث بالبيئة. Number of responses: 91 responses.">
            <a:extLst>
              <a:ext uri="{FF2B5EF4-FFF2-40B4-BE49-F238E27FC236}">
                <a16:creationId xmlns:a16="http://schemas.microsoft.com/office/drawing/2014/main" xmlns="" id="{3A2527DB-E0E2-AFDB-32C0-2508C8E0A31B}"/>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44EED8F9-2C08-366D-34F5-E0BDE4F10832}"/>
              </a:ext>
            </a:extLst>
          </p:cNvPr>
          <p:cNvSpPr>
            <a:spLocks noGrp="1"/>
          </p:cNvSpPr>
          <p:nvPr>
            <p:ph type="title"/>
          </p:nvPr>
        </p:nvSpPr>
        <p:spPr/>
        <p:txBody>
          <a:bodyPr/>
          <a:lstStyle/>
          <a:p>
            <a:r>
              <a:rPr lang="ar-JO" dirty="0"/>
              <a:t>مدى الوعي البيئي لدى المجتمع المحيط </a:t>
            </a:r>
            <a:endParaRPr lang="en-GB" dirty="0"/>
          </a:p>
        </p:txBody>
      </p:sp>
      <p:sp>
        <p:nvSpPr>
          <p:cNvPr id="4" name="Rectangle: Rounded Corners 3">
            <a:extLst>
              <a:ext uri="{FF2B5EF4-FFF2-40B4-BE49-F238E27FC236}">
                <a16:creationId xmlns:a16="http://schemas.microsoft.com/office/drawing/2014/main" xmlns="" id="{5CCCED54-BC99-9376-6E2C-8C227323958B}"/>
              </a:ext>
            </a:extLst>
          </p:cNvPr>
          <p:cNvSpPr/>
          <p:nvPr/>
        </p:nvSpPr>
        <p:spPr>
          <a:xfrm>
            <a:off x="751840" y="2032000"/>
            <a:ext cx="6868160" cy="99568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chemeClr val="bg1"/>
                </a:solidFill>
              </a:ln>
            </a:endParaRPr>
          </a:p>
        </p:txBody>
      </p:sp>
    </p:spTree>
    <p:extLst>
      <p:ext uri="{BB962C8B-B14F-4D97-AF65-F5344CB8AC3E}">
        <p14:creationId xmlns:p14="http://schemas.microsoft.com/office/powerpoint/2010/main" xmlns="" val="3730244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orms response chart. Question title: Do You Care About Recycling&#10;هل تهتم بإعادة التدوير. Number of responses: 91 responses.">
            <a:extLst>
              <a:ext uri="{FF2B5EF4-FFF2-40B4-BE49-F238E27FC236}">
                <a16:creationId xmlns:a16="http://schemas.microsoft.com/office/drawing/2014/main" xmlns="" id="{EA0CB304-C186-263B-6EEA-B5AE663CC00D}"/>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0095A8D2-4DF8-3F2F-9358-2422B5ADD17D}"/>
              </a:ext>
            </a:extLst>
          </p:cNvPr>
          <p:cNvSpPr>
            <a:spLocks noGrp="1"/>
          </p:cNvSpPr>
          <p:nvPr>
            <p:ph type="title"/>
          </p:nvPr>
        </p:nvSpPr>
        <p:spPr>
          <a:xfrm>
            <a:off x="677863" y="701040"/>
            <a:ext cx="8596668" cy="1320800"/>
          </a:xfrm>
        </p:spPr>
        <p:txBody>
          <a:bodyPr/>
          <a:lstStyle/>
          <a:p>
            <a:r>
              <a:rPr lang="ar-JO" dirty="0"/>
              <a:t>عدد الأشخاص الذين يهتمون بإعادة التدوير</a:t>
            </a:r>
            <a:endParaRPr lang="en-GB" dirty="0"/>
          </a:p>
        </p:txBody>
      </p:sp>
      <p:sp>
        <p:nvSpPr>
          <p:cNvPr id="6" name="Rectangle: Rounded Corners 5">
            <a:extLst>
              <a:ext uri="{FF2B5EF4-FFF2-40B4-BE49-F238E27FC236}">
                <a16:creationId xmlns:a16="http://schemas.microsoft.com/office/drawing/2014/main" xmlns="" id="{F99E08CF-19FA-D730-B310-92FCDC99220E}"/>
              </a:ext>
            </a:extLst>
          </p:cNvPr>
          <p:cNvSpPr/>
          <p:nvPr/>
        </p:nvSpPr>
        <p:spPr>
          <a:xfrm>
            <a:off x="677863" y="2295260"/>
            <a:ext cx="4615497" cy="77306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1462977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Have you ever recycled before&#10;هل سبق لك إعادة التدوير من قبل. Number of responses: 91 responses.">
            <a:extLst>
              <a:ext uri="{FF2B5EF4-FFF2-40B4-BE49-F238E27FC236}">
                <a16:creationId xmlns:a16="http://schemas.microsoft.com/office/drawing/2014/main" xmlns="" id="{7CEFE80E-2A90-D178-258D-6E83541C1845}"/>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788CC351-A406-813C-B211-9FF7552BF127}"/>
              </a:ext>
            </a:extLst>
          </p:cNvPr>
          <p:cNvSpPr>
            <a:spLocks noGrp="1"/>
          </p:cNvSpPr>
          <p:nvPr>
            <p:ph type="title"/>
          </p:nvPr>
        </p:nvSpPr>
        <p:spPr>
          <a:xfrm>
            <a:off x="474134" y="589280"/>
            <a:ext cx="9563946" cy="1320800"/>
          </a:xfrm>
        </p:spPr>
        <p:txBody>
          <a:bodyPr>
            <a:normAutofit/>
          </a:bodyPr>
          <a:lstStyle/>
          <a:p>
            <a:r>
              <a:rPr lang="ar-JO" dirty="0"/>
              <a:t>عدد الأشخاص الذين قاموا بإعادة التدوير من قبل</a:t>
            </a:r>
            <a:endParaRPr lang="en-GB" dirty="0"/>
          </a:p>
        </p:txBody>
      </p:sp>
      <p:sp>
        <p:nvSpPr>
          <p:cNvPr id="5" name="Rectangle: Rounded Corners 4">
            <a:extLst>
              <a:ext uri="{FF2B5EF4-FFF2-40B4-BE49-F238E27FC236}">
                <a16:creationId xmlns:a16="http://schemas.microsoft.com/office/drawing/2014/main" xmlns="" id="{936959A4-630C-5EF0-31A2-A108ED62F76A}"/>
              </a:ext>
            </a:extLst>
          </p:cNvPr>
          <p:cNvSpPr/>
          <p:nvPr/>
        </p:nvSpPr>
        <p:spPr>
          <a:xfrm>
            <a:off x="677863" y="2529840"/>
            <a:ext cx="5103177" cy="5791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845147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If you do recycle, how many times do you recycle&#10;إذا قمت بإعادة التدوير ، فكم مرة تقوم بإعادة التدوير&#10;. Number of responses: 91 responses.">
            <a:extLst>
              <a:ext uri="{FF2B5EF4-FFF2-40B4-BE49-F238E27FC236}">
                <a16:creationId xmlns:a16="http://schemas.microsoft.com/office/drawing/2014/main" xmlns="" id="{DE3D77BA-E711-09E9-E453-3C39AD6E773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8E1C196F-AC28-15FC-B317-E9F1936A4E00}"/>
              </a:ext>
            </a:extLst>
          </p:cNvPr>
          <p:cNvSpPr>
            <a:spLocks noGrp="1"/>
          </p:cNvSpPr>
          <p:nvPr>
            <p:ph type="title"/>
          </p:nvPr>
        </p:nvSpPr>
        <p:spPr>
          <a:xfrm>
            <a:off x="143246" y="589280"/>
            <a:ext cx="9665546" cy="1320800"/>
          </a:xfrm>
        </p:spPr>
        <p:txBody>
          <a:bodyPr>
            <a:normAutofit/>
          </a:bodyPr>
          <a:lstStyle/>
          <a:p>
            <a:r>
              <a:rPr lang="ar-JO" dirty="0"/>
              <a:t>عدد المرات التي يقوم فيها الأشخاص بإعادة التدوير</a:t>
            </a:r>
            <a:endParaRPr lang="en-GB" dirty="0"/>
          </a:p>
        </p:txBody>
      </p:sp>
      <p:sp>
        <p:nvSpPr>
          <p:cNvPr id="5" name="Rectangle: Rounded Corners 4">
            <a:extLst>
              <a:ext uri="{FF2B5EF4-FFF2-40B4-BE49-F238E27FC236}">
                <a16:creationId xmlns:a16="http://schemas.microsoft.com/office/drawing/2014/main" xmlns="" id="{ED83D28B-34C0-7192-7A29-0DCEAA391EA6}"/>
              </a:ext>
            </a:extLst>
          </p:cNvPr>
          <p:cNvSpPr/>
          <p:nvPr/>
        </p:nvSpPr>
        <p:spPr>
          <a:xfrm>
            <a:off x="843280" y="2519680"/>
            <a:ext cx="7457440" cy="54864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1493426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D0E1E-2D92-D721-E983-840286DA47EA}"/>
              </a:ext>
            </a:extLst>
          </p:cNvPr>
          <p:cNvSpPr>
            <a:spLocks noGrp="1"/>
          </p:cNvSpPr>
          <p:nvPr>
            <p:ph type="title"/>
          </p:nvPr>
        </p:nvSpPr>
        <p:spPr/>
        <p:txBody>
          <a:bodyPr/>
          <a:lstStyle/>
          <a:p>
            <a:r>
              <a:rPr lang="ar-JO" dirty="0"/>
              <a:t>المصادر و الموارد</a:t>
            </a:r>
            <a:endParaRPr lang="en-GB" dirty="0"/>
          </a:p>
        </p:txBody>
      </p:sp>
      <p:sp>
        <p:nvSpPr>
          <p:cNvPr id="3" name="Content Placeholder 2">
            <a:extLst>
              <a:ext uri="{FF2B5EF4-FFF2-40B4-BE49-F238E27FC236}">
                <a16:creationId xmlns:a16="http://schemas.microsoft.com/office/drawing/2014/main" xmlns="" id="{7258214B-52E7-9F10-8696-1D5D84D1030E}"/>
              </a:ext>
            </a:extLst>
          </p:cNvPr>
          <p:cNvSpPr>
            <a:spLocks noGrp="1"/>
          </p:cNvSpPr>
          <p:nvPr>
            <p:ph idx="1"/>
          </p:nvPr>
        </p:nvSpPr>
        <p:spPr/>
        <p:txBody>
          <a:bodyPr/>
          <a:lstStyle/>
          <a:p>
            <a:pPr marL="0" indent="0">
              <a:buNone/>
            </a:pPr>
            <a:r>
              <a:rPr lang="en-GB" dirty="0">
                <a:hlinkClick r:id="rId2"/>
              </a:rPr>
              <a:t>https://ncm.gov.sa</a:t>
            </a:r>
            <a:endParaRPr lang="en-GB" dirty="0"/>
          </a:p>
          <a:p>
            <a:pPr marL="0" indent="0">
              <a:buNone/>
            </a:pPr>
            <a:r>
              <a:rPr lang="en-GB" dirty="0">
                <a:hlinkClick r:id="rId3"/>
              </a:rPr>
              <a:t>https://aawsat.com</a:t>
            </a:r>
            <a:endParaRPr lang="en-GB" dirty="0"/>
          </a:p>
          <a:p>
            <a:pPr marL="0" indent="0">
              <a:buNone/>
            </a:pPr>
            <a:r>
              <a:rPr lang="en-GB" dirty="0">
                <a:hlinkClick r:id="rId4"/>
              </a:rPr>
              <a:t>https://www.cleanairbluesskies.com</a:t>
            </a:r>
            <a:endParaRPr lang="en-GB" dirty="0"/>
          </a:p>
          <a:p>
            <a:pPr marL="0" indent="0">
              <a:buNone/>
            </a:pPr>
            <a:r>
              <a:rPr lang="en-GB" dirty="0">
                <a:hlinkClick r:id="rId5"/>
              </a:rPr>
              <a:t>https://ar.Wikipedia.org</a:t>
            </a:r>
            <a:endParaRPr lang="en-GB" dirty="0"/>
          </a:p>
          <a:p>
            <a:pPr marL="0" indent="0">
              <a:buNone/>
            </a:pPr>
            <a:r>
              <a:rPr lang="en-GB" dirty="0">
                <a:hlinkClick r:id="rId6"/>
              </a:rPr>
              <a:t>https://www.who.int</a:t>
            </a:r>
            <a:endParaRPr lang="en-GB" dirty="0"/>
          </a:p>
          <a:p>
            <a:pPr marL="0" indent="0">
              <a:buNone/>
            </a:pPr>
            <a:r>
              <a:rPr lang="en-GB" dirty="0">
                <a:hlinkClick r:id="rId7"/>
              </a:rPr>
              <a:t>https://ecomanag-eus-edu.com</a:t>
            </a:r>
            <a:endParaRPr lang="en-GB" dirty="0"/>
          </a:p>
          <a:p>
            <a:pPr marL="0" indent="0">
              <a:buNone/>
            </a:pPr>
            <a:r>
              <a:rPr lang="en-GB" dirty="0">
                <a:hlinkClick r:id="rId8"/>
              </a:rPr>
              <a:t>https://www.twinkl.co.uk</a:t>
            </a:r>
            <a:endParaRPr lang="en-GB" dirty="0"/>
          </a:p>
          <a:p>
            <a:pPr marL="0" indent="0">
              <a:buNone/>
            </a:pPr>
            <a:r>
              <a:rPr lang="en-GB" dirty="0">
                <a:hlinkClick r:id="rId9"/>
              </a:rPr>
              <a:t>https://www.rj.com</a:t>
            </a:r>
            <a:endParaRPr lang="en-GB" dirty="0"/>
          </a:p>
          <a:p>
            <a:pPr marL="0" indent="0">
              <a:buNone/>
            </a:pPr>
            <a:endParaRPr lang="en-GB" dirty="0"/>
          </a:p>
        </p:txBody>
      </p:sp>
    </p:spTree>
    <p:extLst>
      <p:ext uri="{BB962C8B-B14F-4D97-AF65-F5344CB8AC3E}">
        <p14:creationId xmlns:p14="http://schemas.microsoft.com/office/powerpoint/2010/main" xmlns="" val="262257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A3121B-A3E6-826F-E8C8-EE18D7AB61E9}"/>
              </a:ext>
            </a:extLst>
          </p:cNvPr>
          <p:cNvSpPr>
            <a:spLocks noGrp="1"/>
          </p:cNvSpPr>
          <p:nvPr>
            <p:ph type="title"/>
          </p:nvPr>
        </p:nvSpPr>
        <p:spPr>
          <a:xfrm>
            <a:off x="677334" y="609600"/>
            <a:ext cx="8596668" cy="772160"/>
          </a:xfrm>
        </p:spPr>
        <p:txBody>
          <a:bodyPr/>
          <a:lstStyle/>
          <a:p>
            <a:pPr algn="ctr"/>
            <a:r>
              <a:rPr lang="ar-JO" dirty="0"/>
              <a:t>ما المقصود بالبيئة ؟</a:t>
            </a:r>
            <a:endParaRPr lang="en-GB" dirty="0"/>
          </a:p>
        </p:txBody>
      </p:sp>
      <p:sp>
        <p:nvSpPr>
          <p:cNvPr id="3" name="Content Placeholder 2">
            <a:extLst>
              <a:ext uri="{FF2B5EF4-FFF2-40B4-BE49-F238E27FC236}">
                <a16:creationId xmlns:a16="http://schemas.microsoft.com/office/drawing/2014/main" xmlns="" id="{C73EA159-74E4-1101-1BC8-F9E7F2267278}"/>
              </a:ext>
            </a:extLst>
          </p:cNvPr>
          <p:cNvSpPr>
            <a:spLocks noGrp="1"/>
          </p:cNvSpPr>
          <p:nvPr>
            <p:ph idx="1"/>
          </p:nvPr>
        </p:nvSpPr>
        <p:spPr>
          <a:xfrm>
            <a:off x="677334" y="1910081"/>
            <a:ext cx="6841066" cy="4131282"/>
          </a:xfrm>
        </p:spPr>
        <p:txBody>
          <a:bodyPr>
            <a:normAutofit/>
          </a:bodyPr>
          <a:lstStyle/>
          <a:p>
            <a:pPr marL="0" indent="0" algn="r">
              <a:buNone/>
            </a:pPr>
            <a:endParaRPr lang="en-GB" sz="3200" b="1" dirty="0">
              <a:solidFill>
                <a:schemeClr val="bg1"/>
              </a:solidFill>
              <a:highlight>
                <a:srgbClr val="000000"/>
              </a:highlight>
            </a:endParaRPr>
          </a:p>
        </p:txBody>
      </p:sp>
      <p:pic>
        <p:nvPicPr>
          <p:cNvPr id="4" name="Picture 3">
            <a:extLst>
              <a:ext uri="{FF2B5EF4-FFF2-40B4-BE49-F238E27FC236}">
                <a16:creationId xmlns:a16="http://schemas.microsoft.com/office/drawing/2014/main" xmlns="" id="{E445E90E-73CD-0C9F-EAAD-769095CD0554}"/>
              </a:ext>
            </a:extLst>
          </p:cNvPr>
          <p:cNvPicPr>
            <a:picLocks noChangeAspect="1"/>
          </p:cNvPicPr>
          <p:nvPr/>
        </p:nvPicPr>
        <p:blipFill>
          <a:blip r:embed="rId2"/>
          <a:stretch>
            <a:fillRect/>
          </a:stretch>
        </p:blipFill>
        <p:spPr>
          <a:xfrm>
            <a:off x="7893050" y="2910840"/>
            <a:ext cx="3831590" cy="3831590"/>
          </a:xfrm>
          <a:prstGeom prst="rect">
            <a:avLst/>
          </a:prstGeom>
        </p:spPr>
      </p:pic>
      <p:sp>
        <p:nvSpPr>
          <p:cNvPr id="6" name="Scroll: Vertical 5">
            <a:extLst>
              <a:ext uri="{FF2B5EF4-FFF2-40B4-BE49-F238E27FC236}">
                <a16:creationId xmlns:a16="http://schemas.microsoft.com/office/drawing/2014/main" xmlns="" id="{FFB0C3A9-9F0F-25FC-435A-783905FC7E46}"/>
              </a:ext>
            </a:extLst>
          </p:cNvPr>
          <p:cNvSpPr/>
          <p:nvPr/>
        </p:nvSpPr>
        <p:spPr>
          <a:xfrm>
            <a:off x="375920" y="1788161"/>
            <a:ext cx="7600950" cy="41312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C906FF13-3867-E21A-7C80-AFAF4EC26487}"/>
              </a:ext>
            </a:extLst>
          </p:cNvPr>
          <p:cNvSpPr txBox="1"/>
          <p:nvPr/>
        </p:nvSpPr>
        <p:spPr>
          <a:xfrm>
            <a:off x="1483360" y="2270190"/>
            <a:ext cx="5947410" cy="2585323"/>
          </a:xfrm>
          <a:prstGeom prst="rect">
            <a:avLst/>
          </a:prstGeom>
          <a:noFill/>
        </p:spPr>
        <p:txBody>
          <a:bodyPr wrap="square" rtlCol="0">
            <a:spAutoFit/>
          </a:bodyPr>
          <a:lstStyle/>
          <a:p>
            <a:r>
              <a:rPr lang="ar-JO" sz="2400" dirty="0"/>
              <a:t/>
            </a:r>
            <a:br>
              <a:rPr lang="ar-JO" sz="2400" dirty="0"/>
            </a:br>
            <a:r>
              <a:rPr lang="ar-JO" sz="2400" b="1" dirty="0">
                <a:solidFill>
                  <a:schemeClr val="bg1"/>
                </a:solidFill>
                <a:effectLst/>
                <a:highlight>
                  <a:srgbClr val="000000"/>
                </a:highlight>
                <a:latin typeface="Google Sans"/>
              </a:rPr>
              <a:t>التعريف بالبيئة كل ما يحيط بالإنسان من ماء وهواء ويابسة وفضاء خارجي، وكل ما تحتويه هذه الأوساط من جماد ونبات وحيوان وأشكال مختلفة من طاقة ونظم وعمليات طبيعية وأنشطة بشرية.</a:t>
            </a:r>
            <a:endParaRPr lang="en-GB" sz="2400" b="1" dirty="0">
              <a:solidFill>
                <a:schemeClr val="bg1"/>
              </a:solidFill>
              <a:highlight>
                <a:srgbClr val="000000"/>
              </a:highlight>
            </a:endParaRPr>
          </a:p>
          <a:p>
            <a:endParaRPr lang="en-GB" dirty="0"/>
          </a:p>
        </p:txBody>
      </p:sp>
    </p:spTree>
    <p:extLst>
      <p:ext uri="{BB962C8B-B14F-4D97-AF65-F5344CB8AC3E}">
        <p14:creationId xmlns:p14="http://schemas.microsoft.com/office/powerpoint/2010/main" xmlns="" val="26965866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78E1945-9CF6-35F2-4C2F-15F479BEEA0D}"/>
              </a:ext>
            </a:extLst>
          </p:cNvPr>
          <p:cNvSpPr>
            <a:spLocks noGrp="1"/>
          </p:cNvSpPr>
          <p:nvPr>
            <p:ph type="title"/>
          </p:nvPr>
        </p:nvSpPr>
        <p:spPr/>
        <p:txBody>
          <a:bodyPr>
            <a:normAutofit/>
          </a:bodyPr>
          <a:lstStyle/>
          <a:p>
            <a:pPr algn="ctr"/>
            <a:r>
              <a:rPr lang="ar-JO" sz="4000" dirty="0"/>
              <a:t>ما يضر البيئة ؟</a:t>
            </a:r>
            <a:endParaRPr lang="en-GB" sz="4000" dirty="0"/>
          </a:p>
        </p:txBody>
      </p:sp>
      <p:sp>
        <p:nvSpPr>
          <p:cNvPr id="3" name="Content Placeholder 2">
            <a:extLst>
              <a:ext uri="{FF2B5EF4-FFF2-40B4-BE49-F238E27FC236}">
                <a16:creationId xmlns:a16="http://schemas.microsoft.com/office/drawing/2014/main" xmlns="" id="{8F05426D-90EC-3CA4-7BA6-11DA9DD6CD74}"/>
              </a:ext>
            </a:extLst>
          </p:cNvPr>
          <p:cNvSpPr>
            <a:spLocks noGrp="1"/>
          </p:cNvSpPr>
          <p:nvPr>
            <p:ph idx="1"/>
          </p:nvPr>
        </p:nvSpPr>
        <p:spPr>
          <a:xfrm>
            <a:off x="677334" y="2160589"/>
            <a:ext cx="6861386" cy="3880773"/>
          </a:xfrm>
        </p:spPr>
        <p:txBody>
          <a:bodyPr>
            <a:normAutofit/>
          </a:bodyPr>
          <a:lstStyle/>
          <a:p>
            <a:pPr marL="0" indent="0">
              <a:buNone/>
            </a:pPr>
            <a:r>
              <a:rPr lang="en-GB" sz="2800" b="1" dirty="0">
                <a:solidFill>
                  <a:schemeClr val="bg1"/>
                </a:solidFill>
                <a:highlight>
                  <a:srgbClr val="000000"/>
                </a:highlight>
              </a:rPr>
              <a:t> </a:t>
            </a:r>
          </a:p>
        </p:txBody>
      </p:sp>
      <p:pic>
        <p:nvPicPr>
          <p:cNvPr id="7" name="Picture 6">
            <a:extLst>
              <a:ext uri="{FF2B5EF4-FFF2-40B4-BE49-F238E27FC236}">
                <a16:creationId xmlns:a16="http://schemas.microsoft.com/office/drawing/2014/main" xmlns="" id="{7B344C7D-61BC-4813-DBEF-CF2F88A573B2}"/>
              </a:ext>
            </a:extLst>
          </p:cNvPr>
          <p:cNvPicPr>
            <a:picLocks noChangeAspect="1"/>
          </p:cNvPicPr>
          <p:nvPr/>
        </p:nvPicPr>
        <p:blipFill>
          <a:blip r:embed="rId2"/>
          <a:stretch>
            <a:fillRect/>
          </a:stretch>
        </p:blipFill>
        <p:spPr>
          <a:xfrm>
            <a:off x="7538720" y="2722880"/>
            <a:ext cx="4452053" cy="2356119"/>
          </a:xfrm>
          <a:prstGeom prst="rect">
            <a:avLst/>
          </a:prstGeom>
        </p:spPr>
      </p:pic>
      <p:sp>
        <p:nvSpPr>
          <p:cNvPr id="2" name="Thought Bubble: Cloud 1">
            <a:extLst>
              <a:ext uri="{FF2B5EF4-FFF2-40B4-BE49-F238E27FC236}">
                <a16:creationId xmlns:a16="http://schemas.microsoft.com/office/drawing/2014/main" xmlns="" id="{D23C573D-C863-A515-E83F-40CC252CAFE7}"/>
              </a:ext>
            </a:extLst>
          </p:cNvPr>
          <p:cNvSpPr/>
          <p:nvPr/>
        </p:nvSpPr>
        <p:spPr>
          <a:xfrm>
            <a:off x="978747" y="2160588"/>
            <a:ext cx="6258560" cy="38807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9F13E66B-CD60-BF1A-A01B-058666980C61}"/>
              </a:ext>
            </a:extLst>
          </p:cNvPr>
          <p:cNvSpPr txBox="1"/>
          <p:nvPr/>
        </p:nvSpPr>
        <p:spPr>
          <a:xfrm>
            <a:off x="2046253" y="2823701"/>
            <a:ext cx="4452053" cy="2554545"/>
          </a:xfrm>
          <a:prstGeom prst="rect">
            <a:avLst/>
          </a:prstGeom>
          <a:noFill/>
        </p:spPr>
        <p:txBody>
          <a:bodyPr wrap="square" rtlCol="0">
            <a:spAutoFit/>
          </a:bodyPr>
          <a:lstStyle/>
          <a:p>
            <a:pPr algn="ctr"/>
            <a:r>
              <a:rPr lang="ar-JO" sz="2000" b="0" i="0" dirty="0">
                <a:solidFill>
                  <a:schemeClr val="bg1"/>
                </a:solidFill>
                <a:effectLst/>
                <a:highlight>
                  <a:srgbClr val="000000"/>
                </a:highlight>
                <a:latin typeface="Google Sans"/>
              </a:rPr>
              <a:t>من المشكلات البيئية الأمطار الحمضية وتلوث الهواء، إضافة إلى أضرار الامتداد العمراني، ومشكلة التخلص من النفايات واستنفاد طبقة الأوزون وتلوث المياه وغيرها الكثير التي تؤثر على الإنسان والحيوان. وعلى مدى العقود القليلة الماضية، ارتفع استغلال الكوكب وتدهور البيئة بمعدل ينذر بالخطر.</a:t>
            </a:r>
            <a:endParaRPr lang="en-GB" sz="2000" dirty="0">
              <a:solidFill>
                <a:schemeClr val="bg1"/>
              </a:solidFill>
              <a:highlight>
                <a:srgbClr val="000000"/>
              </a:highlight>
            </a:endParaRPr>
          </a:p>
        </p:txBody>
      </p:sp>
    </p:spTree>
    <p:extLst>
      <p:ext uri="{BB962C8B-B14F-4D97-AF65-F5344CB8AC3E}">
        <p14:creationId xmlns:p14="http://schemas.microsoft.com/office/powerpoint/2010/main" xmlns="" val="305469467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C3FF549-CE36-8650-2883-BF154B2AE0F5}"/>
              </a:ext>
            </a:extLst>
          </p:cNvPr>
          <p:cNvPicPr>
            <a:picLocks noChangeAspect="1"/>
          </p:cNvPicPr>
          <p:nvPr/>
        </p:nvPicPr>
        <p:blipFill rotWithShape="1">
          <a:blip r:embed="rId2"/>
          <a:stretch/>
        </p:blipFill>
        <p:spPr>
          <a:xfrm>
            <a:off x="7501466" y="3429001"/>
            <a:ext cx="4552521" cy="2164542"/>
          </a:xfrm>
          <a:prstGeom prst="rect">
            <a:avLst/>
          </a:prstGeom>
        </p:spPr>
      </p:pic>
      <p:sp>
        <p:nvSpPr>
          <p:cNvPr id="4" name="Rectangle: Folded Corner 3">
            <a:extLst>
              <a:ext uri="{FF2B5EF4-FFF2-40B4-BE49-F238E27FC236}">
                <a16:creationId xmlns:a16="http://schemas.microsoft.com/office/drawing/2014/main" xmlns="" id="{757BE044-653D-B5F4-08D1-B775211493CF}"/>
              </a:ext>
            </a:extLst>
          </p:cNvPr>
          <p:cNvSpPr/>
          <p:nvPr/>
        </p:nvSpPr>
        <p:spPr>
          <a:xfrm>
            <a:off x="1327574" y="1884679"/>
            <a:ext cx="5902960" cy="411096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7EB7FA03-FB7B-0B58-191D-11760664382E}"/>
              </a:ext>
            </a:extLst>
          </p:cNvPr>
          <p:cNvSpPr>
            <a:spLocks noGrp="1"/>
          </p:cNvSpPr>
          <p:nvPr>
            <p:ph type="title"/>
          </p:nvPr>
        </p:nvSpPr>
        <p:spPr/>
        <p:txBody>
          <a:bodyPr/>
          <a:lstStyle/>
          <a:p>
            <a:pPr algn="ctr"/>
            <a:r>
              <a:rPr lang="ar-JO" dirty="0"/>
              <a:t>ما اسباب التلوث؟</a:t>
            </a:r>
            <a:endParaRPr lang="en-GB" dirty="0"/>
          </a:p>
        </p:txBody>
      </p:sp>
      <p:sp>
        <p:nvSpPr>
          <p:cNvPr id="3" name="Content Placeholder 2">
            <a:extLst>
              <a:ext uri="{FF2B5EF4-FFF2-40B4-BE49-F238E27FC236}">
                <a16:creationId xmlns:a16="http://schemas.microsoft.com/office/drawing/2014/main" xmlns="" id="{768E8C2C-2DD6-F12C-BA1C-7F2C1D07D5CB}"/>
              </a:ext>
            </a:extLst>
          </p:cNvPr>
          <p:cNvSpPr>
            <a:spLocks noGrp="1"/>
          </p:cNvSpPr>
          <p:nvPr>
            <p:ph idx="1"/>
          </p:nvPr>
        </p:nvSpPr>
        <p:spPr>
          <a:xfrm>
            <a:off x="2411308" y="2114868"/>
            <a:ext cx="4819226" cy="3880773"/>
          </a:xfrm>
        </p:spPr>
        <p:txBody>
          <a:bodyPr>
            <a:normAutofit/>
          </a:bodyPr>
          <a:lstStyle/>
          <a:p>
            <a:pPr marL="0" indent="0">
              <a:buNone/>
            </a:pPr>
            <a:r>
              <a:rPr lang="ar-JO" sz="2400" b="0" i="0" dirty="0">
                <a:solidFill>
                  <a:schemeClr val="bg1"/>
                </a:solidFill>
                <a:effectLst/>
                <a:highlight>
                  <a:srgbClr val="000000"/>
                </a:highlight>
                <a:latin typeface="Google Sans"/>
              </a:rPr>
              <a:t>في العديد من البلدان، يعد إنتاج الطاقة مصدراً رئيسياً لتلوث الهواء. وتعد محطات توليد الطاقة التي تعمل بالفحم مساهماً رئيسياً في تلوث الهواء، في حين تعتبر مولدات الديزل مصدر قلق متزايد في المناطق خارج نطاق الشبكة. كما أن العمليات الصناعية واستخدام المذيبات في الصناعات الكيماوية والتعدين تتسبب في تلوث الهواء أيضاً.</a:t>
            </a:r>
            <a:endParaRPr lang="en-GB" sz="2400" dirty="0">
              <a:solidFill>
                <a:schemeClr val="bg1"/>
              </a:solidFill>
              <a:highlight>
                <a:srgbClr val="000000"/>
              </a:highlight>
            </a:endParaRPr>
          </a:p>
        </p:txBody>
      </p:sp>
    </p:spTree>
    <p:extLst>
      <p:ext uri="{BB962C8B-B14F-4D97-AF65-F5344CB8AC3E}">
        <p14:creationId xmlns:p14="http://schemas.microsoft.com/office/powerpoint/2010/main" xmlns="" val="266032865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26B509-1F23-730B-02FB-CE4582DBF71B}"/>
              </a:ext>
            </a:extLst>
          </p:cNvPr>
          <p:cNvPicPr>
            <a:picLocks noChangeAspect="1"/>
          </p:cNvPicPr>
          <p:nvPr/>
        </p:nvPicPr>
        <p:blipFill>
          <a:blip r:embed="rId2"/>
          <a:stretch>
            <a:fillRect/>
          </a:stretch>
        </p:blipFill>
        <p:spPr>
          <a:xfrm>
            <a:off x="100813" y="3337560"/>
            <a:ext cx="3662948" cy="2204722"/>
          </a:xfrm>
          <a:prstGeom prst="rect">
            <a:avLst/>
          </a:prstGeom>
        </p:spPr>
      </p:pic>
      <p:sp>
        <p:nvSpPr>
          <p:cNvPr id="4" name="Flowchart: Punched Tape 3">
            <a:extLst>
              <a:ext uri="{FF2B5EF4-FFF2-40B4-BE49-F238E27FC236}">
                <a16:creationId xmlns:a16="http://schemas.microsoft.com/office/drawing/2014/main" xmlns="" id="{D2904F9D-8205-EC44-4738-8BD817912D07}"/>
              </a:ext>
            </a:extLst>
          </p:cNvPr>
          <p:cNvSpPr/>
          <p:nvPr/>
        </p:nvSpPr>
        <p:spPr>
          <a:xfrm>
            <a:off x="3932707" y="1930400"/>
            <a:ext cx="8158480" cy="410429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1DE583D6-EE9E-F705-7218-21C81327A02D}"/>
              </a:ext>
            </a:extLst>
          </p:cNvPr>
          <p:cNvSpPr>
            <a:spLocks noGrp="1"/>
          </p:cNvSpPr>
          <p:nvPr>
            <p:ph type="title"/>
          </p:nvPr>
        </p:nvSpPr>
        <p:spPr/>
        <p:txBody>
          <a:bodyPr/>
          <a:lstStyle/>
          <a:p>
            <a:pPr algn="ctr"/>
            <a:r>
              <a:rPr lang="ar-JO" dirty="0"/>
              <a:t>كيف يضر التلوث بالبيئة؟</a:t>
            </a:r>
            <a:br>
              <a:rPr lang="ar-JO" dirty="0"/>
            </a:br>
            <a:endParaRPr lang="en-GB" dirty="0"/>
          </a:p>
        </p:txBody>
      </p:sp>
      <p:sp>
        <p:nvSpPr>
          <p:cNvPr id="3" name="Content Placeholder 2">
            <a:extLst>
              <a:ext uri="{FF2B5EF4-FFF2-40B4-BE49-F238E27FC236}">
                <a16:creationId xmlns:a16="http://schemas.microsoft.com/office/drawing/2014/main" xmlns="" id="{F31CB56B-F07F-8251-64E2-363F8B3A4A36}"/>
              </a:ext>
            </a:extLst>
          </p:cNvPr>
          <p:cNvSpPr>
            <a:spLocks noGrp="1"/>
          </p:cNvSpPr>
          <p:nvPr>
            <p:ph idx="1"/>
          </p:nvPr>
        </p:nvSpPr>
        <p:spPr>
          <a:xfrm>
            <a:off x="4305762" y="2834641"/>
            <a:ext cx="7785425" cy="2621280"/>
          </a:xfrm>
        </p:spPr>
        <p:txBody>
          <a:bodyPr>
            <a:normAutofit/>
          </a:bodyPr>
          <a:lstStyle/>
          <a:p>
            <a:pPr marL="0" indent="0">
              <a:buNone/>
            </a:pPr>
            <a:r>
              <a:rPr lang="ar-JO" sz="2400" b="0" i="0" dirty="0">
                <a:solidFill>
                  <a:schemeClr val="bg1"/>
                </a:solidFill>
                <a:effectLst/>
                <a:highlight>
                  <a:srgbClr val="000000"/>
                </a:highlight>
                <a:latin typeface="Google Sans"/>
              </a:rPr>
              <a:t>التلوث يعد من أكثر الأسباب المؤدية إلى تدهور التنوع البيولوجي، ويعود العامل المباشر لظهور التلوث إلى التأثير السلبي للإنسان على البيئة الحيوية للكائنات الحية، مما يؤدي إلى القضاء على التنوع البيولوجي فيها، ومن الأمثلة على هذا التلوث: التخلص من عوادم المصانع في مياه المسطحات المائية ممّا يؤدّي إلى قتل البيئة الحيوية </a:t>
            </a:r>
            <a:endParaRPr lang="en-GB" sz="2400" dirty="0">
              <a:solidFill>
                <a:schemeClr val="bg1"/>
              </a:solidFill>
              <a:highlight>
                <a:srgbClr val="000000"/>
              </a:highlight>
            </a:endParaRPr>
          </a:p>
        </p:txBody>
      </p:sp>
    </p:spTree>
    <p:extLst>
      <p:ext uri="{BB962C8B-B14F-4D97-AF65-F5344CB8AC3E}">
        <p14:creationId xmlns:p14="http://schemas.microsoft.com/office/powerpoint/2010/main" xmlns="" val="11861240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Beveled 4">
            <a:extLst>
              <a:ext uri="{FF2B5EF4-FFF2-40B4-BE49-F238E27FC236}">
                <a16:creationId xmlns:a16="http://schemas.microsoft.com/office/drawing/2014/main" xmlns="" id="{2AB88E22-C9A5-61A0-27D8-5978635FE27D}"/>
              </a:ext>
            </a:extLst>
          </p:cNvPr>
          <p:cNvSpPr/>
          <p:nvPr/>
        </p:nvSpPr>
        <p:spPr>
          <a:xfrm>
            <a:off x="1090450" y="2412364"/>
            <a:ext cx="9698104" cy="298608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57582E40-6678-79E2-F45B-D8BE43E1E316}"/>
              </a:ext>
            </a:extLst>
          </p:cNvPr>
          <p:cNvPicPr>
            <a:picLocks noChangeAspect="1"/>
          </p:cNvPicPr>
          <p:nvPr/>
        </p:nvPicPr>
        <p:blipFill>
          <a:blip r:embed="rId2"/>
          <a:stretch>
            <a:fillRect/>
          </a:stretch>
        </p:blipFill>
        <p:spPr>
          <a:xfrm>
            <a:off x="1403446" y="2767963"/>
            <a:ext cx="9030874" cy="2211070"/>
          </a:xfrm>
          <a:prstGeom prst="rect">
            <a:avLst/>
          </a:prstGeom>
        </p:spPr>
      </p:pic>
      <p:sp>
        <p:nvSpPr>
          <p:cNvPr id="2" name="Title 1">
            <a:extLst>
              <a:ext uri="{FF2B5EF4-FFF2-40B4-BE49-F238E27FC236}">
                <a16:creationId xmlns:a16="http://schemas.microsoft.com/office/drawing/2014/main" xmlns="" id="{AB8C34C1-B26C-CCD7-E6BC-7F67EE2298B2}"/>
              </a:ext>
            </a:extLst>
          </p:cNvPr>
          <p:cNvSpPr>
            <a:spLocks noGrp="1"/>
          </p:cNvSpPr>
          <p:nvPr>
            <p:ph type="title"/>
          </p:nvPr>
        </p:nvSpPr>
        <p:spPr/>
        <p:txBody>
          <a:bodyPr/>
          <a:lstStyle/>
          <a:p>
            <a:pPr algn="ctr"/>
            <a:r>
              <a:rPr lang="ar-JO" dirty="0"/>
              <a:t>كيف </a:t>
            </a:r>
            <a:r>
              <a:rPr lang="ar-JO" dirty="0">
                <a:latin typeface="Arial" panose="020B0604020202020204" pitchFamily="34" charset="0"/>
              </a:rPr>
              <a:t>يؤثر</a:t>
            </a:r>
            <a:r>
              <a:rPr lang="ar-JO" b="0" i="0" dirty="0">
                <a:effectLst/>
                <a:latin typeface="Arial" panose="020B0604020202020204" pitchFamily="34" charset="0"/>
              </a:rPr>
              <a:t> الإنسان على البيئة؟</a:t>
            </a:r>
            <a:endParaRPr lang="en-GB" dirty="0"/>
          </a:p>
        </p:txBody>
      </p:sp>
      <p:sp>
        <p:nvSpPr>
          <p:cNvPr id="3" name="Content Placeholder 2">
            <a:extLst>
              <a:ext uri="{FF2B5EF4-FFF2-40B4-BE49-F238E27FC236}">
                <a16:creationId xmlns:a16="http://schemas.microsoft.com/office/drawing/2014/main" xmlns="" id="{F878ACAD-61EE-6827-4A9F-B0804027F599}"/>
              </a:ext>
            </a:extLst>
          </p:cNvPr>
          <p:cNvSpPr>
            <a:spLocks noGrp="1"/>
          </p:cNvSpPr>
          <p:nvPr>
            <p:ph idx="1"/>
          </p:nvPr>
        </p:nvSpPr>
        <p:spPr>
          <a:xfrm>
            <a:off x="1837652" y="2953701"/>
            <a:ext cx="8596668" cy="2147251"/>
          </a:xfrm>
        </p:spPr>
        <p:txBody>
          <a:bodyPr>
            <a:normAutofit/>
          </a:bodyPr>
          <a:lstStyle/>
          <a:p>
            <a:pPr marL="0" indent="0">
              <a:buNone/>
            </a:pPr>
            <a:r>
              <a:rPr lang="ar-JO" sz="2400" b="0" i="0" dirty="0">
                <a:solidFill>
                  <a:schemeClr val="bg1"/>
                </a:solidFill>
                <a:effectLst/>
                <a:highlight>
                  <a:srgbClr val="000000"/>
                </a:highlight>
                <a:latin typeface="Google Sans"/>
              </a:rPr>
              <a:t>حيث يقوم الإنسان بأنشطة مختلفة من شأنها أن تشكل خطرا على الحياة النباتية، مثل: توسيع مساحة الأراضي الزراعية والعمرانية على حساب المساحات التي تنمو فيها النباتات الطبيعية، وممارسة الرعي الجائر، والاستمرار في قطع الأشجار لاستخدامها في الصناعة، وغيرها من الأنشطة التي قد تدمر الغطاء النباتي .</a:t>
            </a:r>
            <a:endParaRPr lang="en-GB" sz="2400" b="1" dirty="0">
              <a:solidFill>
                <a:schemeClr val="bg1"/>
              </a:solidFill>
              <a:highlight>
                <a:srgbClr val="000000"/>
              </a:highlight>
            </a:endParaRPr>
          </a:p>
        </p:txBody>
      </p:sp>
    </p:spTree>
    <p:extLst>
      <p:ext uri="{BB962C8B-B14F-4D97-AF65-F5344CB8AC3E}">
        <p14:creationId xmlns:p14="http://schemas.microsoft.com/office/powerpoint/2010/main" xmlns="" val="42923368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C1380D2-3821-3407-986B-63278E71754B}"/>
              </a:ext>
            </a:extLst>
          </p:cNvPr>
          <p:cNvPicPr>
            <a:picLocks noChangeAspect="1"/>
          </p:cNvPicPr>
          <p:nvPr/>
        </p:nvPicPr>
        <p:blipFill>
          <a:blip r:embed="rId2"/>
          <a:stretch>
            <a:fillRect/>
          </a:stretch>
        </p:blipFill>
        <p:spPr>
          <a:xfrm>
            <a:off x="0" y="4295140"/>
            <a:ext cx="4576536" cy="2562860"/>
          </a:xfrm>
          <a:prstGeom prst="rect">
            <a:avLst/>
          </a:prstGeom>
        </p:spPr>
      </p:pic>
      <p:sp>
        <p:nvSpPr>
          <p:cNvPr id="6" name="Cloud 5">
            <a:extLst>
              <a:ext uri="{FF2B5EF4-FFF2-40B4-BE49-F238E27FC236}">
                <a16:creationId xmlns:a16="http://schemas.microsoft.com/office/drawing/2014/main" xmlns="" id="{5039D403-078D-7596-C429-DFC3820031DC}"/>
              </a:ext>
            </a:extLst>
          </p:cNvPr>
          <p:cNvSpPr/>
          <p:nvPr/>
        </p:nvSpPr>
        <p:spPr>
          <a:xfrm>
            <a:off x="3190240" y="1410970"/>
            <a:ext cx="9265920" cy="4165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0F5EC364-5651-32A9-5F62-FC85AAB54275}"/>
              </a:ext>
            </a:extLst>
          </p:cNvPr>
          <p:cNvSpPr>
            <a:spLocks noGrp="1"/>
          </p:cNvSpPr>
          <p:nvPr>
            <p:ph type="title"/>
          </p:nvPr>
        </p:nvSpPr>
        <p:spPr/>
        <p:txBody>
          <a:bodyPr/>
          <a:lstStyle/>
          <a:p>
            <a:pPr algn="ctr"/>
            <a:r>
              <a:rPr lang="ar-JO" dirty="0"/>
              <a:t> ما هي الاثار السلبية على الانسان من تلوث للبيئة؟</a:t>
            </a:r>
            <a:endParaRPr lang="en-GB" dirty="0"/>
          </a:p>
        </p:txBody>
      </p:sp>
      <p:sp>
        <p:nvSpPr>
          <p:cNvPr id="3" name="Content Placeholder 2">
            <a:extLst>
              <a:ext uri="{FF2B5EF4-FFF2-40B4-BE49-F238E27FC236}">
                <a16:creationId xmlns:a16="http://schemas.microsoft.com/office/drawing/2014/main" xmlns="" id="{7BB397E1-F5F1-2968-C7E5-F59233AD01AE}"/>
              </a:ext>
            </a:extLst>
          </p:cNvPr>
          <p:cNvSpPr>
            <a:spLocks noGrp="1"/>
          </p:cNvSpPr>
          <p:nvPr>
            <p:ph idx="1"/>
          </p:nvPr>
        </p:nvSpPr>
        <p:spPr>
          <a:xfrm>
            <a:off x="4451230" y="2617790"/>
            <a:ext cx="7572586" cy="2035491"/>
          </a:xfrm>
        </p:spPr>
        <p:txBody>
          <a:bodyPr>
            <a:normAutofit/>
          </a:bodyPr>
          <a:lstStyle/>
          <a:p>
            <a:pPr marL="0" indent="0">
              <a:buNone/>
            </a:pPr>
            <a:r>
              <a:rPr lang="ar-JO" sz="2400" b="0" i="0" dirty="0">
                <a:solidFill>
                  <a:schemeClr val="bg1"/>
                </a:solidFill>
                <a:effectLst/>
                <a:highlight>
                  <a:srgbClr val="000000"/>
                </a:highlight>
                <a:latin typeface="Google Sans"/>
              </a:rPr>
              <a:t>وتترتّب على تلوث الهواء آثار صحية خطيرة - فثلث الوفيات الناجمة عن السكتة الدماغية وسرطان الرئة وأمراض القلب تحدث بسبب تلوّث الهواء. ويعادل التأثير الناجم عن ذلك تأثير التدخين، كما أنه يفوق بكثير الآثار الناتجة عن الإفراط في تناول الملح على سبيل المثال.</a:t>
            </a:r>
            <a:endParaRPr lang="en-GB" sz="2400" dirty="0">
              <a:solidFill>
                <a:schemeClr val="bg1"/>
              </a:solidFill>
              <a:highlight>
                <a:srgbClr val="000000"/>
              </a:highlight>
            </a:endParaRPr>
          </a:p>
        </p:txBody>
      </p:sp>
    </p:spTree>
    <p:extLst>
      <p:ext uri="{BB962C8B-B14F-4D97-AF65-F5344CB8AC3E}">
        <p14:creationId xmlns:p14="http://schemas.microsoft.com/office/powerpoint/2010/main" xmlns="" val="8719200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5609C6-C5E6-449E-E0EF-0BF9740BEBB9}"/>
              </a:ext>
            </a:extLst>
          </p:cNvPr>
          <p:cNvPicPr>
            <a:picLocks noChangeAspect="1"/>
          </p:cNvPicPr>
          <p:nvPr/>
        </p:nvPicPr>
        <p:blipFill>
          <a:blip r:embed="rId2"/>
          <a:stretch>
            <a:fillRect/>
          </a:stretch>
        </p:blipFill>
        <p:spPr>
          <a:xfrm>
            <a:off x="454236" y="3900170"/>
            <a:ext cx="6000750" cy="2857500"/>
          </a:xfrm>
          <a:prstGeom prst="rect">
            <a:avLst/>
          </a:prstGeom>
        </p:spPr>
      </p:pic>
      <p:sp>
        <p:nvSpPr>
          <p:cNvPr id="5" name="Explosion: 14 Points 4">
            <a:extLst>
              <a:ext uri="{FF2B5EF4-FFF2-40B4-BE49-F238E27FC236}">
                <a16:creationId xmlns:a16="http://schemas.microsoft.com/office/drawing/2014/main" xmlns="" id="{0371290E-A20F-2702-1072-7B5DE127D928}"/>
              </a:ext>
            </a:extLst>
          </p:cNvPr>
          <p:cNvSpPr/>
          <p:nvPr/>
        </p:nvSpPr>
        <p:spPr>
          <a:xfrm>
            <a:off x="677334" y="924560"/>
            <a:ext cx="11172614" cy="3290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BA75FAC9-3DA2-B8EE-6B9D-FEAFBF4F47A0}"/>
              </a:ext>
            </a:extLst>
          </p:cNvPr>
          <p:cNvSpPr>
            <a:spLocks noGrp="1"/>
          </p:cNvSpPr>
          <p:nvPr>
            <p:ph type="title"/>
          </p:nvPr>
        </p:nvSpPr>
        <p:spPr/>
        <p:txBody>
          <a:bodyPr/>
          <a:lstStyle/>
          <a:p>
            <a:pPr algn="ctr"/>
            <a:r>
              <a:rPr lang="ar-JO" dirty="0"/>
              <a:t>كيف نحافظ على البيئة؟</a:t>
            </a:r>
            <a:endParaRPr lang="en-GB" dirty="0"/>
          </a:p>
        </p:txBody>
      </p:sp>
      <p:sp>
        <p:nvSpPr>
          <p:cNvPr id="3" name="Content Placeholder 2">
            <a:extLst>
              <a:ext uri="{FF2B5EF4-FFF2-40B4-BE49-F238E27FC236}">
                <a16:creationId xmlns:a16="http://schemas.microsoft.com/office/drawing/2014/main" xmlns="" id="{2EA99DF3-B912-D038-A6B8-ECCBC45A8F20}"/>
              </a:ext>
            </a:extLst>
          </p:cNvPr>
          <p:cNvSpPr>
            <a:spLocks noGrp="1"/>
          </p:cNvSpPr>
          <p:nvPr>
            <p:ph idx="1"/>
          </p:nvPr>
        </p:nvSpPr>
        <p:spPr>
          <a:xfrm>
            <a:off x="1797666" y="1854519"/>
            <a:ext cx="8596668" cy="2045651"/>
          </a:xfrm>
        </p:spPr>
        <p:txBody>
          <a:bodyPr>
            <a:normAutofit/>
          </a:bodyPr>
          <a:lstStyle/>
          <a:p>
            <a:pPr marL="0" indent="0">
              <a:buNone/>
            </a:pPr>
            <a:r>
              <a:rPr lang="ar-JO" sz="2400" b="0" i="0" dirty="0">
                <a:solidFill>
                  <a:schemeClr val="bg1"/>
                </a:solidFill>
                <a:effectLst/>
                <a:highlight>
                  <a:srgbClr val="000000"/>
                </a:highlight>
                <a:latin typeface="Google Sans"/>
              </a:rPr>
              <a:t>العمل على تكثيف زراعة الأشجار والتوعية والاهتمام بالتشجير أمام المنازل وفي كل الطرق. ترشيد استهلاك المياه وعدم الإسراف فيها والحفاظ عليها وعدم تلويثها. الحد من استخدام المواد الكيماوية الضارة. العمل على استخدام أسمدة عضوية في الزراعة حتى تكون بديل دائم عن الأسمدة الكيماوية.</a:t>
            </a:r>
            <a:endParaRPr lang="en-GB" sz="2400" dirty="0">
              <a:solidFill>
                <a:schemeClr val="bg1"/>
              </a:solidFill>
              <a:highlight>
                <a:srgbClr val="000000"/>
              </a:highlight>
            </a:endParaRPr>
          </a:p>
        </p:txBody>
      </p:sp>
    </p:spTree>
    <p:extLst>
      <p:ext uri="{BB962C8B-B14F-4D97-AF65-F5344CB8AC3E}">
        <p14:creationId xmlns:p14="http://schemas.microsoft.com/office/powerpoint/2010/main" xmlns="" val="8104350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E6468878-8A31-2250-C524-95490FE297F5}"/>
              </a:ext>
            </a:extLst>
          </p:cNvPr>
          <p:cNvSpPr/>
          <p:nvPr/>
        </p:nvSpPr>
        <p:spPr>
          <a:xfrm>
            <a:off x="172720" y="1300480"/>
            <a:ext cx="8806642" cy="2402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1CBA4334-8EA9-8283-74AE-8BEF040163FF}"/>
              </a:ext>
            </a:extLst>
          </p:cNvPr>
          <p:cNvSpPr>
            <a:spLocks noGrp="1"/>
          </p:cNvSpPr>
          <p:nvPr>
            <p:ph type="title"/>
          </p:nvPr>
        </p:nvSpPr>
        <p:spPr>
          <a:xfrm>
            <a:off x="-1" y="441558"/>
            <a:ext cx="9479281" cy="698104"/>
          </a:xfrm>
        </p:spPr>
        <p:txBody>
          <a:bodyPr>
            <a:normAutofit/>
          </a:bodyPr>
          <a:lstStyle/>
          <a:p>
            <a:pPr algn="ctr"/>
            <a:r>
              <a:rPr lang="ar-JO" b="1" i="0" dirty="0">
                <a:effectLst/>
                <a:latin typeface="VERDANA, GENEVA, SANS-SERIF"/>
              </a:rPr>
              <a:t>ما هي طرق الحفاظ على الموارد الطبيعية</a:t>
            </a:r>
            <a:r>
              <a:rPr lang="ar-JO" b="1" dirty="0">
                <a:latin typeface="VERDANA, GENEVA, SANS-SERIF"/>
              </a:rPr>
              <a:t>؟</a:t>
            </a:r>
            <a:endParaRPr lang="en-GB" dirty="0"/>
          </a:p>
        </p:txBody>
      </p:sp>
      <p:sp>
        <p:nvSpPr>
          <p:cNvPr id="3" name="Content Placeholder 2">
            <a:extLst>
              <a:ext uri="{FF2B5EF4-FFF2-40B4-BE49-F238E27FC236}">
                <a16:creationId xmlns:a16="http://schemas.microsoft.com/office/drawing/2014/main" xmlns="" id="{BF3287ED-583D-80FF-33FC-70F423A95437}"/>
              </a:ext>
            </a:extLst>
          </p:cNvPr>
          <p:cNvSpPr>
            <a:spLocks noGrp="1"/>
          </p:cNvSpPr>
          <p:nvPr>
            <p:ph idx="1"/>
          </p:nvPr>
        </p:nvSpPr>
        <p:spPr>
          <a:xfrm>
            <a:off x="382694" y="1519894"/>
            <a:ext cx="8596668" cy="2187891"/>
          </a:xfrm>
        </p:spPr>
        <p:txBody>
          <a:bodyPr>
            <a:normAutofit fontScale="85000" lnSpcReduction="20000"/>
          </a:bodyPr>
          <a:lstStyle/>
          <a:p>
            <a:pPr marL="0" indent="0">
              <a:buNone/>
            </a:pPr>
            <a:r>
              <a:rPr lang="ar-JO" sz="2400" b="0" i="0" dirty="0">
                <a:solidFill>
                  <a:srgbClr val="494949"/>
                </a:solidFill>
                <a:effectLst/>
                <a:latin typeface="VERDANA, GENEVA, SANS-SERIF"/>
              </a:rPr>
              <a:t> يستخدم البشر الموارد الطبيعية بأشكال مختلفة تكون إما بشكل مباشر أو غير مباشر من أجل البقاء، يوجد العديد من الأمثلة على الموارد الطبيعية الموجودة على الأرض ومن بينها: التربة والهواء والماء وأشعة الشمس والفحم والنباتات والحيوانات والمعادن، بالإضافة إلى ذلك تعمل الطبيعة كمزود وحيد لاحتياجاتنا الأساسية والتي تشمل الطعام والملبس والمأوى، يجب اتخاذ الخطوات المناسبة لضمان استمرارنا في التمتع بهذه الموارد وعدم القيام بذلك سيواجه جيل المستقبل مصاعب هائلة، حيث يضمن الحفاظ على الموارد الطبيعية الحفاظ على </a:t>
            </a:r>
            <a:r>
              <a:rPr lang="ar-JO" sz="2400" b="0" i="0" u="none" strike="noStrike" dirty="0">
                <a:solidFill>
                  <a:schemeClr val="accent2">
                    <a:lumMod val="50000"/>
                  </a:schemeClr>
                </a:solidFill>
                <a:effectLst/>
                <a:latin typeface="VERDANA, GENEVA, SANS-SERIF"/>
                <a:hlinkClick r:id="rId2">
                  <a:extLst>
                    <a:ext uri="{A12FA001-AC4F-418D-AE19-62706E023703}">
                      <ahyp:hlinkClr xmlns:ahyp="http://schemas.microsoft.com/office/drawing/2018/hyperlinkcolor" xmlns="" val="tx"/>
                    </a:ext>
                  </a:extLst>
                </a:hlinkClick>
              </a:rPr>
              <a:t>التوازن البيئي</a:t>
            </a:r>
            <a:r>
              <a:rPr lang="ar-JO" sz="2400" b="0" i="0" dirty="0">
                <a:solidFill>
                  <a:srgbClr val="494949"/>
                </a:solidFill>
                <a:effectLst/>
                <a:latin typeface="VERDANA, GENEVA, SANS-SERIF"/>
              </a:rPr>
              <a:t>.</a:t>
            </a:r>
            <a:endParaRPr lang="en-GB" sz="2400" dirty="0">
              <a:solidFill>
                <a:schemeClr val="bg1"/>
              </a:solidFill>
              <a:highlight>
                <a:srgbClr val="000000"/>
              </a:highlight>
            </a:endParaRPr>
          </a:p>
        </p:txBody>
      </p:sp>
      <p:sp>
        <p:nvSpPr>
          <p:cNvPr id="4" name="TextBox 3">
            <a:extLst>
              <a:ext uri="{FF2B5EF4-FFF2-40B4-BE49-F238E27FC236}">
                <a16:creationId xmlns:a16="http://schemas.microsoft.com/office/drawing/2014/main" xmlns="" id="{2FC110DD-A62C-65E0-D47C-E4A019C4195C}"/>
              </a:ext>
            </a:extLst>
          </p:cNvPr>
          <p:cNvSpPr txBox="1"/>
          <p:nvPr/>
        </p:nvSpPr>
        <p:spPr>
          <a:xfrm>
            <a:off x="5354320" y="3817890"/>
            <a:ext cx="4897120" cy="400110"/>
          </a:xfrm>
          <a:prstGeom prst="rect">
            <a:avLst/>
          </a:prstGeom>
          <a:noFill/>
        </p:spPr>
        <p:txBody>
          <a:bodyPr wrap="square" rtlCol="0">
            <a:spAutoFit/>
          </a:bodyPr>
          <a:lstStyle/>
          <a:p>
            <a:r>
              <a:rPr lang="ar-JO" sz="2000" b="1" dirty="0">
                <a:solidFill>
                  <a:srgbClr val="494949"/>
                </a:solidFill>
                <a:latin typeface="VERDANA, GENEVA, SANS-SERIF"/>
              </a:rPr>
              <a:t>امثل على </a:t>
            </a:r>
            <a:r>
              <a:rPr lang="ar-JO" sz="2000" b="1" i="0" dirty="0">
                <a:solidFill>
                  <a:srgbClr val="494949"/>
                </a:solidFill>
                <a:effectLst/>
                <a:latin typeface="VERDANA, GENEVA, SANS-SERIF"/>
              </a:rPr>
              <a:t>حفاظ على الموارد الطبيعية</a:t>
            </a:r>
            <a:r>
              <a:rPr lang="ar-JO" sz="2000" dirty="0"/>
              <a:t>:</a:t>
            </a:r>
            <a:endParaRPr lang="en-GB" sz="2000" dirty="0"/>
          </a:p>
        </p:txBody>
      </p:sp>
      <p:grpSp>
        <p:nvGrpSpPr>
          <p:cNvPr id="10" name="Group 9">
            <a:extLst>
              <a:ext uri="{FF2B5EF4-FFF2-40B4-BE49-F238E27FC236}">
                <a16:creationId xmlns:a16="http://schemas.microsoft.com/office/drawing/2014/main" xmlns="" id="{257D0655-1465-6D8F-B22C-3E4DB2B554C9}"/>
              </a:ext>
            </a:extLst>
          </p:cNvPr>
          <p:cNvGrpSpPr/>
          <p:nvPr/>
        </p:nvGrpSpPr>
        <p:grpSpPr>
          <a:xfrm>
            <a:off x="382694" y="4378818"/>
            <a:ext cx="9624906" cy="1466754"/>
            <a:chOff x="382694" y="4188937"/>
            <a:chExt cx="9624906" cy="1466754"/>
          </a:xfrm>
        </p:grpSpPr>
        <p:grpSp>
          <p:nvGrpSpPr>
            <p:cNvPr id="8" name="Group 7">
              <a:extLst>
                <a:ext uri="{FF2B5EF4-FFF2-40B4-BE49-F238E27FC236}">
                  <a16:creationId xmlns:a16="http://schemas.microsoft.com/office/drawing/2014/main" xmlns="" id="{ADB970FE-7BAA-091A-6A5C-84E69E001A58}"/>
                </a:ext>
              </a:extLst>
            </p:cNvPr>
            <p:cNvGrpSpPr/>
            <p:nvPr/>
          </p:nvGrpSpPr>
          <p:grpSpPr>
            <a:xfrm>
              <a:off x="382694" y="4188937"/>
              <a:ext cx="9624906" cy="1010376"/>
              <a:chOff x="382694" y="4188937"/>
              <a:chExt cx="9624906" cy="1010376"/>
            </a:xfrm>
          </p:grpSpPr>
          <p:sp>
            <p:nvSpPr>
              <p:cNvPr id="5" name="TextBox 4">
                <a:extLst>
                  <a:ext uri="{FF2B5EF4-FFF2-40B4-BE49-F238E27FC236}">
                    <a16:creationId xmlns:a16="http://schemas.microsoft.com/office/drawing/2014/main" xmlns="" id="{E135F762-A7E0-2133-F099-1A6493242D8D}"/>
                  </a:ext>
                </a:extLst>
              </p:cNvPr>
              <p:cNvSpPr txBox="1"/>
              <p:nvPr/>
            </p:nvSpPr>
            <p:spPr>
              <a:xfrm>
                <a:off x="2733040" y="4188937"/>
                <a:ext cx="7183120" cy="369332"/>
              </a:xfrm>
              <a:prstGeom prst="rect">
                <a:avLst/>
              </a:prstGeom>
              <a:noFill/>
            </p:spPr>
            <p:txBody>
              <a:bodyPr wrap="square" rtlCol="0">
                <a:spAutoFit/>
              </a:bodyPr>
              <a:lstStyle/>
              <a:p>
                <a:pPr algn="r"/>
                <a:r>
                  <a:rPr lang="ar-JO" b="1" i="0" dirty="0">
                    <a:solidFill>
                      <a:srgbClr val="494949"/>
                    </a:solidFill>
                    <a:effectLst/>
                    <a:latin typeface="VERDANA, GENEVA, SANS-SERIF"/>
                  </a:rPr>
                  <a:t>استخدام مصادر بديلة للطاقة مثل الطاقة الشمسية وطاقة الرياح</a:t>
                </a:r>
                <a:endParaRPr lang="en-GB" b="1" dirty="0"/>
              </a:p>
            </p:txBody>
          </p:sp>
          <p:sp>
            <p:nvSpPr>
              <p:cNvPr id="6" name="TextBox 5">
                <a:extLst>
                  <a:ext uri="{FF2B5EF4-FFF2-40B4-BE49-F238E27FC236}">
                    <a16:creationId xmlns:a16="http://schemas.microsoft.com/office/drawing/2014/main" xmlns="" id="{21FEFAAB-0E19-0612-6A44-8E8FF5EBC0E1}"/>
                  </a:ext>
                </a:extLst>
              </p:cNvPr>
              <p:cNvSpPr txBox="1"/>
              <p:nvPr/>
            </p:nvSpPr>
            <p:spPr>
              <a:xfrm>
                <a:off x="382694" y="4617791"/>
                <a:ext cx="8849360" cy="369332"/>
              </a:xfrm>
              <a:prstGeom prst="rect">
                <a:avLst/>
              </a:prstGeom>
              <a:noFill/>
            </p:spPr>
            <p:txBody>
              <a:bodyPr wrap="square" rtlCol="0">
                <a:spAutoFit/>
              </a:bodyPr>
              <a:lstStyle/>
              <a:p>
                <a:r>
                  <a:rPr lang="ar-JO" b="1" i="0" dirty="0">
                    <a:solidFill>
                      <a:srgbClr val="494949"/>
                    </a:solidFill>
                    <a:effectLst/>
                    <a:latin typeface="VERDANA, GENEVA, SANS-SERIF"/>
                  </a:rPr>
                  <a:t>غرس الأشجار لمنع تآكل التربة</a:t>
                </a:r>
                <a:endParaRPr lang="en-GB" dirty="0"/>
              </a:p>
            </p:txBody>
          </p:sp>
          <p:sp>
            <p:nvSpPr>
              <p:cNvPr id="7" name="TextBox 6">
                <a:extLst>
                  <a:ext uri="{FF2B5EF4-FFF2-40B4-BE49-F238E27FC236}">
                    <a16:creationId xmlns:a16="http://schemas.microsoft.com/office/drawing/2014/main" xmlns="" id="{9DEB0B9F-F122-3B7A-334A-DD2E3B819EE5}"/>
                  </a:ext>
                </a:extLst>
              </p:cNvPr>
              <p:cNvSpPr txBox="1"/>
              <p:nvPr/>
            </p:nvSpPr>
            <p:spPr>
              <a:xfrm>
                <a:off x="4094480" y="4829981"/>
                <a:ext cx="5913120" cy="369332"/>
              </a:xfrm>
              <a:prstGeom prst="rect">
                <a:avLst/>
              </a:prstGeom>
              <a:noFill/>
            </p:spPr>
            <p:txBody>
              <a:bodyPr wrap="square" rtlCol="0">
                <a:spAutoFit/>
              </a:bodyPr>
              <a:lstStyle/>
              <a:p>
                <a:r>
                  <a:rPr lang="ar-JO" b="1" i="0" dirty="0">
                    <a:solidFill>
                      <a:srgbClr val="494949"/>
                    </a:solidFill>
                    <a:effectLst/>
                    <a:latin typeface="VERDANA, GENEVA, SANS-SERIF"/>
                  </a:rPr>
                  <a:t>إتباع الطرق الحكيمة للمحافظة على المياه في بيوتنا</a:t>
                </a:r>
                <a:endParaRPr lang="en-GB" dirty="0"/>
              </a:p>
            </p:txBody>
          </p:sp>
        </p:grpSp>
        <p:sp>
          <p:nvSpPr>
            <p:cNvPr id="9" name="TextBox 8">
              <a:extLst>
                <a:ext uri="{FF2B5EF4-FFF2-40B4-BE49-F238E27FC236}">
                  <a16:creationId xmlns:a16="http://schemas.microsoft.com/office/drawing/2014/main" xmlns="" id="{694FD21A-7151-F7D1-5809-298741C8956B}"/>
                </a:ext>
              </a:extLst>
            </p:cNvPr>
            <p:cNvSpPr txBox="1"/>
            <p:nvPr/>
          </p:nvSpPr>
          <p:spPr>
            <a:xfrm>
              <a:off x="382694" y="5286359"/>
              <a:ext cx="5913120" cy="369332"/>
            </a:xfrm>
            <a:prstGeom prst="rect">
              <a:avLst/>
            </a:prstGeom>
            <a:noFill/>
          </p:spPr>
          <p:txBody>
            <a:bodyPr wrap="square" rtlCol="0">
              <a:spAutoFit/>
            </a:bodyPr>
            <a:lstStyle/>
            <a:p>
              <a:r>
                <a:rPr lang="ar-JO" b="1" i="0" dirty="0">
                  <a:solidFill>
                    <a:srgbClr val="494949"/>
                  </a:solidFill>
                  <a:effectLst/>
                  <a:latin typeface="VERDANA, GENEVA, SANS-SERIF"/>
                </a:rPr>
                <a:t>إتباع الطرق الحكيمة للمحافظة على المياه في بيوتنا</a:t>
              </a:r>
              <a:endParaRPr lang="en-GB" dirty="0"/>
            </a:p>
          </p:txBody>
        </p:sp>
      </p:grpSp>
    </p:spTree>
    <p:extLst>
      <p:ext uri="{BB962C8B-B14F-4D97-AF65-F5344CB8AC3E}">
        <p14:creationId xmlns:p14="http://schemas.microsoft.com/office/powerpoint/2010/main" xmlns="" val="31764457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6501</TotalTime>
  <Words>230</Words>
  <Application>Microsoft Office PowerPoint</Application>
  <PresentationFormat>Custom</PresentationFormat>
  <Paragraphs>39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البيئة </vt:lpstr>
      <vt:lpstr>ما المقصود بالبيئة ؟</vt:lpstr>
      <vt:lpstr>ما يضر البيئة ؟</vt:lpstr>
      <vt:lpstr>ما اسباب التلوث؟</vt:lpstr>
      <vt:lpstr>كيف يضر التلوث بالبيئة؟ </vt:lpstr>
      <vt:lpstr>كيف يؤثر الإنسان على البيئة؟</vt:lpstr>
      <vt:lpstr> ما هي الاثار السلبية على الانسان من تلوث للبيئة؟</vt:lpstr>
      <vt:lpstr>كيف نحافظ على البيئة؟</vt:lpstr>
      <vt:lpstr>ما هي طرق الحفاظ على الموارد الطبيعية؟</vt:lpstr>
      <vt:lpstr>ما هو الواجب الانساني تجاه البيئة وحمايتها؟ </vt:lpstr>
      <vt:lpstr>مدى الوعي البيئي لدى المجتمع المحيط </vt:lpstr>
      <vt:lpstr>عدد الأشخاص الذين يهتمون بإعادة التدوير</vt:lpstr>
      <vt:lpstr>عدد الأشخاص الذين قاموا بإعادة التدوير من قبل</vt:lpstr>
      <vt:lpstr>عدد المرات التي يقوم فيها الأشخاص بإعادة التدوير</vt:lpstr>
      <vt:lpstr>المصادر و الموارد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dc:title>
  <dc:creator>Samer Al-Qamhawi</dc:creator>
  <cp:lastModifiedBy>Jamal Khalil</cp:lastModifiedBy>
  <cp:revision>18</cp:revision>
  <dcterms:created xsi:type="dcterms:W3CDTF">2023-05-09T07:58:12Z</dcterms:created>
  <dcterms:modified xsi:type="dcterms:W3CDTF">2023-05-16T17:06:07Z</dcterms:modified>
</cp:coreProperties>
</file>