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2D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6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39BF41-978D-4D4F-8052-3A7069948971}" type="doc">
      <dgm:prSet loTypeId="urn:microsoft.com/office/officeart/2005/8/layout/vList3" loCatId="list" qsTypeId="urn:microsoft.com/office/officeart/2005/8/quickstyle/simple1" qsCatId="simple" csTypeId="urn:microsoft.com/office/officeart/2005/8/colors/accent0_3" csCatId="mainScheme" phldr="1"/>
      <dgm:spPr/>
    </dgm:pt>
    <dgm:pt modelId="{9BFF1BAC-22EA-4CBF-A757-7898B0B74437}">
      <dgm:prSet phldrT="[Text]" custT="1"/>
      <dgm:spPr>
        <a:solidFill>
          <a:schemeClr val="accent1">
            <a:lumMod val="40000"/>
            <a:lumOff val="60000"/>
          </a:schemeClr>
        </a:solidFill>
        <a:ln w="28575">
          <a:solidFill>
            <a:schemeClr val="accent2">
              <a:lumMod val="50000"/>
            </a:schemeClr>
          </a:solidFill>
        </a:ln>
      </dgm:spPr>
      <dgm:t>
        <a:bodyPr/>
        <a:lstStyle/>
        <a:p>
          <a:pPr algn="r"/>
          <a:r>
            <a:rPr lang="ar-JO" sz="2200" dirty="0">
              <a:solidFill>
                <a:schemeClr val="tx1"/>
              </a:solidFill>
            </a:rPr>
            <a:t>* اختلال توازن الطاقة بين السعرات الحرارية التي تدخل الجسم والسعرات الحرارية التي يحرقها. في حال كان معدل استهلاك السعرات الحرارية بشكل أكبر من حاجة الجسم وبدون صرف طاقة وحركة مقابل هذا الاستهلاك يقوم الجسم عندها بتخزين الدهون الزائدة وتراكمها في الجسم، فيؤدي ذلك إلى زيادة الوزن والوصول إلى السمنة المفرطة.</a:t>
          </a:r>
          <a:endParaRPr lang="en-US" sz="2200" dirty="0">
            <a:solidFill>
              <a:schemeClr val="tx1"/>
            </a:solidFill>
          </a:endParaRPr>
        </a:p>
      </dgm:t>
    </dgm:pt>
    <dgm:pt modelId="{7FE4280D-4B0E-4EF7-A051-A3CA2D9EDF96}" type="parTrans" cxnId="{338F6A15-7BCF-4DD6-AFE1-3363C1C9DD61}">
      <dgm:prSet/>
      <dgm:spPr/>
      <dgm:t>
        <a:bodyPr/>
        <a:lstStyle/>
        <a:p>
          <a:endParaRPr lang="en-US" sz="2300">
            <a:solidFill>
              <a:schemeClr val="tx1"/>
            </a:solidFill>
          </a:endParaRPr>
        </a:p>
      </dgm:t>
    </dgm:pt>
    <dgm:pt modelId="{7C8CD773-DABE-4021-8A18-81F71081384A}" type="sibTrans" cxnId="{338F6A15-7BCF-4DD6-AFE1-3363C1C9DD61}">
      <dgm:prSet/>
      <dgm:spPr/>
      <dgm:t>
        <a:bodyPr/>
        <a:lstStyle/>
        <a:p>
          <a:endParaRPr lang="en-US" sz="2300">
            <a:solidFill>
              <a:schemeClr val="tx1"/>
            </a:solidFill>
          </a:endParaRPr>
        </a:p>
      </dgm:t>
    </dgm:pt>
    <dgm:pt modelId="{3C23E4A3-3CB4-4F31-B994-AD5F7079EA3D}">
      <dgm:prSet phldrT="[Text]" custT="1"/>
      <dgm:spPr>
        <a:solidFill>
          <a:schemeClr val="accent1">
            <a:lumMod val="40000"/>
            <a:lumOff val="60000"/>
          </a:schemeClr>
        </a:solidFill>
        <a:ln w="28575">
          <a:solidFill>
            <a:schemeClr val="accent2">
              <a:lumMod val="50000"/>
            </a:schemeClr>
          </a:solidFill>
        </a:ln>
      </dgm:spPr>
      <dgm:t>
        <a:bodyPr/>
        <a:lstStyle/>
        <a:p>
          <a:pPr algn="r"/>
          <a:r>
            <a:rPr lang="ar-JO" sz="2200" dirty="0">
              <a:solidFill>
                <a:schemeClr val="tx1"/>
              </a:solidFill>
            </a:rPr>
            <a:t>* طبيعة النمط الغذائي للفرد وتناول الأطعمة الغنية بالسعرات الحرارية، مثل:الوجبات السريعة، والطعام المقلي، والأطعمة التي تحتوي كميات كبيرة من السكر، والمشروبات الغازية.الأطعمة الغنية بالكربوهيدرات كالخبز والأرز.</a:t>
          </a:r>
          <a:endParaRPr lang="en-US" sz="2200" dirty="0">
            <a:solidFill>
              <a:schemeClr val="tx1"/>
            </a:solidFill>
          </a:endParaRPr>
        </a:p>
      </dgm:t>
    </dgm:pt>
    <dgm:pt modelId="{92C82BC5-1B78-4814-820C-202DB746F14C}" type="parTrans" cxnId="{D5F22DFF-B26D-4BBB-8EF9-85B716CB35D8}">
      <dgm:prSet/>
      <dgm:spPr/>
      <dgm:t>
        <a:bodyPr/>
        <a:lstStyle/>
        <a:p>
          <a:endParaRPr lang="en-US" sz="2300">
            <a:solidFill>
              <a:schemeClr val="tx1"/>
            </a:solidFill>
          </a:endParaRPr>
        </a:p>
      </dgm:t>
    </dgm:pt>
    <dgm:pt modelId="{F46212EA-F093-49C2-A172-D4D61FBE58C9}" type="sibTrans" cxnId="{D5F22DFF-B26D-4BBB-8EF9-85B716CB35D8}">
      <dgm:prSet/>
      <dgm:spPr/>
      <dgm:t>
        <a:bodyPr/>
        <a:lstStyle/>
        <a:p>
          <a:endParaRPr lang="en-US" sz="2300">
            <a:solidFill>
              <a:schemeClr val="tx1"/>
            </a:solidFill>
          </a:endParaRPr>
        </a:p>
      </dgm:t>
    </dgm:pt>
    <dgm:pt modelId="{62540369-2667-4292-8C09-E24E8CFB4ACB}">
      <dgm:prSet phldrT="[Text]" custT="1"/>
      <dgm:spPr>
        <a:solidFill>
          <a:schemeClr val="accent1">
            <a:lumMod val="40000"/>
            <a:lumOff val="60000"/>
          </a:schemeClr>
        </a:solidFill>
        <a:ln w="28575">
          <a:solidFill>
            <a:schemeClr val="accent2">
              <a:lumMod val="50000"/>
            </a:schemeClr>
          </a:solidFill>
        </a:ln>
      </dgm:spPr>
      <dgm:t>
        <a:bodyPr/>
        <a:lstStyle/>
        <a:p>
          <a:pPr algn="r">
            <a:buFont typeface="Arial" panose="020B0604020202020204" pitchFamily="34" charset="0"/>
            <a:buChar char="•"/>
          </a:pPr>
          <a:r>
            <a:rPr lang="ar-JO" sz="2300" dirty="0">
              <a:solidFill>
                <a:schemeClr val="tx1"/>
              </a:solidFill>
              <a:latin typeface="arial" panose="020B0604020202020204" pitchFamily="34" charset="0"/>
            </a:rPr>
            <a:t>* عوامل وراثية ووجود</a:t>
          </a:r>
          <a:r>
            <a:rPr lang="ar-JO" sz="2300" b="0" i="0" dirty="0">
              <a:solidFill>
                <a:schemeClr val="tx1"/>
              </a:solidFill>
              <a:effectLst/>
              <a:latin typeface="arial" panose="020B0604020202020204" pitchFamily="34" charset="0"/>
            </a:rPr>
            <a:t> تاريخ مرضي عائلي. </a:t>
          </a:r>
          <a:endParaRPr lang="en-US" sz="2300" dirty="0">
            <a:solidFill>
              <a:schemeClr val="tx1"/>
            </a:solidFill>
          </a:endParaRPr>
        </a:p>
      </dgm:t>
    </dgm:pt>
    <dgm:pt modelId="{AD20CD27-C45C-4AC3-A06B-DE99663CEFC7}" type="parTrans" cxnId="{0E70F86A-70DA-41DF-82DF-6AC1D0C5DCE0}">
      <dgm:prSet/>
      <dgm:spPr/>
      <dgm:t>
        <a:bodyPr/>
        <a:lstStyle/>
        <a:p>
          <a:endParaRPr lang="en-US" sz="2300">
            <a:solidFill>
              <a:schemeClr val="tx1"/>
            </a:solidFill>
          </a:endParaRPr>
        </a:p>
      </dgm:t>
    </dgm:pt>
    <dgm:pt modelId="{D819E237-FD80-4AED-9EEC-4A0860BC3156}" type="sibTrans" cxnId="{0E70F86A-70DA-41DF-82DF-6AC1D0C5DCE0}">
      <dgm:prSet/>
      <dgm:spPr/>
      <dgm:t>
        <a:bodyPr/>
        <a:lstStyle/>
        <a:p>
          <a:endParaRPr lang="en-US" sz="2300">
            <a:solidFill>
              <a:schemeClr val="tx1"/>
            </a:solidFill>
          </a:endParaRPr>
        </a:p>
      </dgm:t>
    </dgm:pt>
    <dgm:pt modelId="{BACB2FE7-FA50-4B46-A025-F5BE3B53CD85}">
      <dgm:prSet custT="1"/>
      <dgm:spPr>
        <a:solidFill>
          <a:schemeClr val="accent1">
            <a:lumMod val="40000"/>
            <a:lumOff val="60000"/>
          </a:schemeClr>
        </a:solidFill>
        <a:ln w="28575">
          <a:solidFill>
            <a:srgbClr val="182D09"/>
          </a:solidFill>
        </a:ln>
      </dgm:spPr>
      <dgm:t>
        <a:bodyPr/>
        <a:lstStyle/>
        <a:p>
          <a:pPr algn="r" rtl="1"/>
          <a:r>
            <a:rPr lang="ar-JO" sz="2200" b="0" i="0" dirty="0">
              <a:solidFill>
                <a:schemeClr val="tx1"/>
              </a:solidFill>
              <a:effectLst/>
              <a:latin typeface="arial" panose="020B0604020202020204" pitchFamily="34" charset="0"/>
            </a:rPr>
            <a:t>* قلة النوم والتي تؤثر على هرمونات الشهية، فتزيد من هرمون الغريلين </a:t>
          </a:r>
          <a:r>
            <a:rPr lang="en-US" sz="2200" b="0" i="0" dirty="0">
              <a:solidFill>
                <a:schemeClr val="tx1"/>
              </a:solidFill>
              <a:effectLst/>
              <a:latin typeface="arial" panose="020B0604020202020204" pitchFamily="34" charset="0"/>
            </a:rPr>
            <a:t>(Ghrelin)</a:t>
          </a:r>
          <a:r>
            <a:rPr lang="ar-JO" sz="2200" b="0" i="0" dirty="0">
              <a:solidFill>
                <a:schemeClr val="tx1"/>
              </a:solidFill>
              <a:effectLst/>
              <a:latin typeface="arial" panose="020B0604020202020204" pitchFamily="34" charset="0"/>
            </a:rPr>
            <a:t> الذي يزيد من الشهية للطعام.وبالمقابل تثبط هرمون ليبتين </a:t>
          </a:r>
          <a:r>
            <a:rPr lang="en-US" sz="2200" b="0" i="0" dirty="0">
              <a:solidFill>
                <a:schemeClr val="tx1"/>
              </a:solidFill>
              <a:effectLst/>
              <a:latin typeface="arial" panose="020B0604020202020204" pitchFamily="34" charset="0"/>
            </a:rPr>
            <a:t>Leptin)</a:t>
          </a:r>
          <a:r>
            <a:rPr lang="ar-JO" sz="2200" b="0" i="0" dirty="0">
              <a:solidFill>
                <a:schemeClr val="tx1"/>
              </a:solidFill>
              <a:effectLst/>
              <a:latin typeface="arial" panose="020B0604020202020204" pitchFamily="34" charset="0"/>
            </a:rPr>
            <a:t>)المسؤول عن تثبيط الشهية للطعام.</a:t>
          </a:r>
        </a:p>
      </dgm:t>
    </dgm:pt>
    <dgm:pt modelId="{62CD3C12-DDA0-4844-A52A-270D36667A72}" type="parTrans" cxnId="{0777B49A-76EC-4207-938C-A7730B333D44}">
      <dgm:prSet/>
      <dgm:spPr/>
      <dgm:t>
        <a:bodyPr/>
        <a:lstStyle/>
        <a:p>
          <a:endParaRPr lang="en-US" sz="2300">
            <a:solidFill>
              <a:schemeClr val="tx1"/>
            </a:solidFill>
          </a:endParaRPr>
        </a:p>
      </dgm:t>
    </dgm:pt>
    <dgm:pt modelId="{637D9CAC-A129-4165-BC39-ADF35ED0A7AD}" type="sibTrans" cxnId="{0777B49A-76EC-4207-938C-A7730B333D44}">
      <dgm:prSet/>
      <dgm:spPr/>
      <dgm:t>
        <a:bodyPr/>
        <a:lstStyle/>
        <a:p>
          <a:endParaRPr lang="en-US" sz="2300">
            <a:solidFill>
              <a:schemeClr val="tx1"/>
            </a:solidFill>
          </a:endParaRPr>
        </a:p>
      </dgm:t>
    </dgm:pt>
    <dgm:pt modelId="{4C29CDBA-F1E7-4A46-A424-B1FFC0EC7140}">
      <dgm:prSet custT="1"/>
      <dgm:spPr>
        <a:solidFill>
          <a:schemeClr val="accent1">
            <a:lumMod val="40000"/>
            <a:lumOff val="60000"/>
          </a:schemeClr>
        </a:solidFill>
        <a:ln w="28575">
          <a:solidFill>
            <a:srgbClr val="182D09"/>
          </a:solidFill>
        </a:ln>
      </dgm:spPr>
      <dgm:t>
        <a:bodyPr/>
        <a:lstStyle/>
        <a:p>
          <a:pPr algn="r"/>
          <a:r>
            <a:rPr lang="ar-JO" sz="2300" dirty="0">
              <a:solidFill>
                <a:schemeClr val="tx1"/>
              </a:solidFill>
            </a:rPr>
            <a:t>* قلة النشاط البدني وعدم ممارسة الرياضة.</a:t>
          </a:r>
          <a:endParaRPr lang="en-US" sz="2300" dirty="0">
            <a:solidFill>
              <a:schemeClr val="tx1"/>
            </a:solidFill>
          </a:endParaRPr>
        </a:p>
      </dgm:t>
    </dgm:pt>
    <dgm:pt modelId="{2E6D46AD-6464-4EF3-9141-57CD766CF8C5}" type="parTrans" cxnId="{DC3C00D4-FB57-48F7-9DA8-D6109B392764}">
      <dgm:prSet/>
      <dgm:spPr/>
      <dgm:t>
        <a:bodyPr/>
        <a:lstStyle/>
        <a:p>
          <a:endParaRPr lang="en-US" sz="2300">
            <a:solidFill>
              <a:schemeClr val="tx1"/>
            </a:solidFill>
          </a:endParaRPr>
        </a:p>
      </dgm:t>
    </dgm:pt>
    <dgm:pt modelId="{43AB2568-478D-476C-BCED-B91F84909457}" type="sibTrans" cxnId="{DC3C00D4-FB57-48F7-9DA8-D6109B392764}">
      <dgm:prSet/>
      <dgm:spPr/>
      <dgm:t>
        <a:bodyPr/>
        <a:lstStyle/>
        <a:p>
          <a:endParaRPr lang="en-US" sz="2300">
            <a:solidFill>
              <a:schemeClr val="tx1"/>
            </a:solidFill>
          </a:endParaRPr>
        </a:p>
      </dgm:t>
    </dgm:pt>
    <dgm:pt modelId="{57DFC7EB-242D-455D-9693-2E8DE825DDC5}" type="pres">
      <dgm:prSet presAssocID="{A239BF41-978D-4D4F-8052-3A7069948971}" presName="linearFlow" presStyleCnt="0">
        <dgm:presLayoutVars>
          <dgm:dir/>
          <dgm:resizeHandles val="exact"/>
        </dgm:presLayoutVars>
      </dgm:prSet>
      <dgm:spPr/>
    </dgm:pt>
    <dgm:pt modelId="{DFF3E66E-62C9-4102-8CD6-2A951B8C88F3}" type="pres">
      <dgm:prSet presAssocID="{9BFF1BAC-22EA-4CBF-A757-7898B0B74437}" presName="composite" presStyleCnt="0"/>
      <dgm:spPr/>
    </dgm:pt>
    <dgm:pt modelId="{3E21F24B-C417-4349-8EC4-271B5DBC5ACB}" type="pres">
      <dgm:prSet presAssocID="{9BFF1BAC-22EA-4CBF-A757-7898B0B74437}" presName="imgShp" presStyleLbl="fgImgPlace1" presStyleIdx="0" presStyleCnt="5" custAng="0" custLinFactX="-100000" custLinFactNeighborX="-155946" custLinFactNeighborY="-1010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28575">
          <a:solidFill>
            <a:srgbClr val="C00000"/>
          </a:solidFill>
        </a:ln>
      </dgm:spPr>
      <dgm:extLst>
        <a:ext uri="{E40237B7-FDA0-4F09-8148-C483321AD2D9}">
          <dgm14:cNvPr xmlns:dgm14="http://schemas.microsoft.com/office/drawing/2010/diagram" id="0" name="" descr="Scales of justice"/>
        </a:ext>
      </dgm:extLst>
    </dgm:pt>
    <dgm:pt modelId="{F81A4A32-E236-43F1-9921-1F65059F8217}" type="pres">
      <dgm:prSet presAssocID="{9BFF1BAC-22EA-4CBF-A757-7898B0B74437}" presName="txShp" presStyleLbl="node1" presStyleIdx="0" presStyleCnt="5" custScaleX="150376" custScaleY="270687" custLinFactNeighborX="-1219">
        <dgm:presLayoutVars>
          <dgm:bulletEnabled val="1"/>
        </dgm:presLayoutVars>
      </dgm:prSet>
      <dgm:spPr/>
      <dgm:t>
        <a:bodyPr/>
        <a:lstStyle/>
        <a:p>
          <a:endParaRPr lang="en-US"/>
        </a:p>
      </dgm:t>
    </dgm:pt>
    <dgm:pt modelId="{1C0557BB-DBAA-46FF-BB73-F5CBF51D72F0}" type="pres">
      <dgm:prSet presAssocID="{7C8CD773-DABE-4021-8A18-81F71081384A}" presName="spacing" presStyleCnt="0"/>
      <dgm:spPr/>
    </dgm:pt>
    <dgm:pt modelId="{BF6CAEF1-D6EF-43B8-83FD-B44AA771CBFF}" type="pres">
      <dgm:prSet presAssocID="{3C23E4A3-3CB4-4F31-B994-AD5F7079EA3D}" presName="composite" presStyleCnt="0"/>
      <dgm:spPr/>
    </dgm:pt>
    <dgm:pt modelId="{52273280-A62D-4CCC-8100-316E8EDDC57E}" type="pres">
      <dgm:prSet presAssocID="{3C23E4A3-3CB4-4F31-B994-AD5F7079EA3D}" presName="imgShp" presStyleLbl="fgImgPlace1" presStyleIdx="1" presStyleCnt="5" custLinFactX="-100000" custLinFactNeighborX="-142179" custLinFactNeighborY="-12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w="28575">
          <a:solidFill>
            <a:srgbClr val="C00000"/>
          </a:solidFill>
        </a:ln>
      </dgm:spPr>
      <dgm:extLst>
        <a:ext uri="{E40237B7-FDA0-4F09-8148-C483321AD2D9}">
          <dgm14:cNvPr xmlns:dgm14="http://schemas.microsoft.com/office/drawing/2010/diagram" id="0" name="" descr="Burger and drink"/>
        </a:ext>
      </dgm:extLst>
    </dgm:pt>
    <dgm:pt modelId="{7AF4B4D3-5220-4503-85C3-76D0C30FB8A5}" type="pres">
      <dgm:prSet presAssocID="{3C23E4A3-3CB4-4F31-B994-AD5F7079EA3D}" presName="txShp" presStyleLbl="node1" presStyleIdx="1" presStyleCnt="5" custScaleX="150376" custScaleY="233831" custLinFactNeighborY="14980">
        <dgm:presLayoutVars>
          <dgm:bulletEnabled val="1"/>
        </dgm:presLayoutVars>
      </dgm:prSet>
      <dgm:spPr/>
      <dgm:t>
        <a:bodyPr/>
        <a:lstStyle/>
        <a:p>
          <a:endParaRPr lang="en-US"/>
        </a:p>
      </dgm:t>
    </dgm:pt>
    <dgm:pt modelId="{2D62BAC5-C8AF-4E1B-9838-57ED26E9185F}" type="pres">
      <dgm:prSet presAssocID="{F46212EA-F093-49C2-A172-D4D61FBE58C9}" presName="spacing" presStyleCnt="0"/>
      <dgm:spPr/>
    </dgm:pt>
    <dgm:pt modelId="{2215E343-D46A-44A3-A47C-40AFD88935C7}" type="pres">
      <dgm:prSet presAssocID="{62540369-2667-4292-8C09-E24E8CFB4ACB}" presName="composite" presStyleCnt="0"/>
      <dgm:spPr/>
    </dgm:pt>
    <dgm:pt modelId="{2A97F6EF-A9A5-4D9F-B312-FB372FC9DE02}" type="pres">
      <dgm:prSet presAssocID="{62540369-2667-4292-8C09-E24E8CFB4ACB}" presName="imgShp" presStyleLbl="fgImgPlace1" presStyleIdx="2" presStyleCnt="5" custLinFactX="-100000" custLinFactNeighborX="-131019"/>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w="28575">
          <a:solidFill>
            <a:srgbClr val="C00000"/>
          </a:solidFill>
        </a:ln>
      </dgm:spPr>
      <dgm:extLst>
        <a:ext uri="{E40237B7-FDA0-4F09-8148-C483321AD2D9}">
          <dgm14:cNvPr xmlns:dgm14="http://schemas.microsoft.com/office/drawing/2010/diagram" id="0" name="" descr="Heart with pulse"/>
        </a:ext>
      </dgm:extLst>
    </dgm:pt>
    <dgm:pt modelId="{920BEB9A-8997-466E-8954-0DE6471EC055}" type="pres">
      <dgm:prSet presAssocID="{62540369-2667-4292-8C09-E24E8CFB4ACB}" presName="txShp" presStyleLbl="node1" presStyleIdx="2" presStyleCnt="5" custScaleX="148042" custLinFactNeighborX="0" custLinFactNeighborY="-1146">
        <dgm:presLayoutVars>
          <dgm:bulletEnabled val="1"/>
        </dgm:presLayoutVars>
      </dgm:prSet>
      <dgm:spPr/>
      <dgm:t>
        <a:bodyPr/>
        <a:lstStyle/>
        <a:p>
          <a:endParaRPr lang="en-US"/>
        </a:p>
      </dgm:t>
    </dgm:pt>
    <dgm:pt modelId="{77AEDEA9-FFFD-4DBC-BA73-2CB7075EA368}" type="pres">
      <dgm:prSet presAssocID="{D819E237-FD80-4AED-9EEC-4A0860BC3156}" presName="spacing" presStyleCnt="0"/>
      <dgm:spPr/>
    </dgm:pt>
    <dgm:pt modelId="{4BC85873-BA75-4727-945A-367396E0F1ED}" type="pres">
      <dgm:prSet presAssocID="{BACB2FE7-FA50-4B46-A025-F5BE3B53CD85}" presName="composite" presStyleCnt="0"/>
      <dgm:spPr/>
    </dgm:pt>
    <dgm:pt modelId="{00BD3671-5AFA-49FE-8CC8-94C826FB6A9B}" type="pres">
      <dgm:prSet presAssocID="{BACB2FE7-FA50-4B46-A025-F5BE3B53CD85}" presName="imgShp" presStyleLbl="fgImgPlace1" presStyleIdx="3" presStyleCnt="5" custLinFactX="-100000" custLinFactNeighborX="-128754" custLinFactNeighborY="1600"/>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w="28575">
          <a:solidFill>
            <a:srgbClr val="C00000"/>
          </a:solidFill>
        </a:ln>
      </dgm:spPr>
      <dgm:extLst>
        <a:ext uri="{E40237B7-FDA0-4F09-8148-C483321AD2D9}">
          <dgm14:cNvPr xmlns:dgm14="http://schemas.microsoft.com/office/drawing/2010/diagram" id="0" name="" descr="Sleep"/>
        </a:ext>
      </dgm:extLst>
    </dgm:pt>
    <dgm:pt modelId="{B0B3FDAF-DB9D-483E-A978-3B1F5FFAA142}" type="pres">
      <dgm:prSet presAssocID="{BACB2FE7-FA50-4B46-A025-F5BE3B53CD85}" presName="txShp" presStyleLbl="node1" presStyleIdx="3" presStyleCnt="5" custScaleX="146802" custScaleY="186970" custLinFactNeighborY="-7363">
        <dgm:presLayoutVars>
          <dgm:bulletEnabled val="1"/>
        </dgm:presLayoutVars>
      </dgm:prSet>
      <dgm:spPr/>
      <dgm:t>
        <a:bodyPr/>
        <a:lstStyle/>
        <a:p>
          <a:endParaRPr lang="en-US"/>
        </a:p>
      </dgm:t>
    </dgm:pt>
    <dgm:pt modelId="{F3B72F19-D15B-4FBA-A880-2811653A11B6}" type="pres">
      <dgm:prSet presAssocID="{637D9CAC-A129-4165-BC39-ADF35ED0A7AD}" presName="spacing" presStyleCnt="0"/>
      <dgm:spPr/>
    </dgm:pt>
    <dgm:pt modelId="{92CB557B-135A-4698-9197-C8D7C753D444}" type="pres">
      <dgm:prSet presAssocID="{4C29CDBA-F1E7-4A46-A424-B1FFC0EC7140}" presName="composite" presStyleCnt="0"/>
      <dgm:spPr/>
    </dgm:pt>
    <dgm:pt modelId="{D468431F-0D19-4B2D-BDA1-33E5885AE29C}" type="pres">
      <dgm:prSet presAssocID="{4C29CDBA-F1E7-4A46-A424-B1FFC0EC7140}" presName="imgShp" presStyleLbl="fgImgPlace1" presStyleIdx="4" presStyleCnt="5" custLinFactX="-100000" custLinFactNeighborX="-104596" custLinFactNeighborY="5081"/>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rcRect/>
          <a:stretch>
            <a:fillRect/>
          </a:stretch>
        </a:blipFill>
        <a:ln w="28575">
          <a:solidFill>
            <a:srgbClr val="C00000"/>
          </a:solidFill>
        </a:ln>
      </dgm:spPr>
      <dgm:extLst>
        <a:ext uri="{E40237B7-FDA0-4F09-8148-C483321AD2D9}">
          <dgm14:cNvPr xmlns:dgm14="http://schemas.microsoft.com/office/drawing/2010/diagram" id="0" name="" descr="Soccer"/>
        </a:ext>
      </dgm:extLst>
    </dgm:pt>
    <dgm:pt modelId="{3E2C72C5-3237-463C-8752-9701767E07F7}" type="pres">
      <dgm:prSet presAssocID="{4C29CDBA-F1E7-4A46-A424-B1FFC0EC7140}" presName="txShp" presStyleLbl="node1" presStyleIdx="4" presStyleCnt="5" custScaleX="145373" custScaleY="166398" custLinFactNeighborX="417" custLinFactNeighborY="8621">
        <dgm:presLayoutVars>
          <dgm:bulletEnabled val="1"/>
        </dgm:presLayoutVars>
      </dgm:prSet>
      <dgm:spPr/>
      <dgm:t>
        <a:bodyPr/>
        <a:lstStyle/>
        <a:p>
          <a:endParaRPr lang="en-US"/>
        </a:p>
      </dgm:t>
    </dgm:pt>
  </dgm:ptLst>
  <dgm:cxnLst>
    <dgm:cxn modelId="{E7F7AC61-738B-4798-B999-C8657DF3EC9B}" type="presOf" srcId="{9BFF1BAC-22EA-4CBF-A757-7898B0B74437}" destId="{F81A4A32-E236-43F1-9921-1F65059F8217}" srcOrd="0" destOrd="0" presId="urn:microsoft.com/office/officeart/2005/8/layout/vList3"/>
    <dgm:cxn modelId="{FB27833D-7860-4DAD-BA68-213CB89A5200}" type="presOf" srcId="{BACB2FE7-FA50-4B46-A025-F5BE3B53CD85}" destId="{B0B3FDAF-DB9D-483E-A978-3B1F5FFAA142}" srcOrd="0" destOrd="0" presId="urn:microsoft.com/office/officeart/2005/8/layout/vList3"/>
    <dgm:cxn modelId="{B376F2D2-6A53-425D-98A7-68C0DA5111AF}" type="presOf" srcId="{4C29CDBA-F1E7-4A46-A424-B1FFC0EC7140}" destId="{3E2C72C5-3237-463C-8752-9701767E07F7}" srcOrd="0" destOrd="0" presId="urn:microsoft.com/office/officeart/2005/8/layout/vList3"/>
    <dgm:cxn modelId="{338F6A15-7BCF-4DD6-AFE1-3363C1C9DD61}" srcId="{A239BF41-978D-4D4F-8052-3A7069948971}" destId="{9BFF1BAC-22EA-4CBF-A757-7898B0B74437}" srcOrd="0" destOrd="0" parTransId="{7FE4280D-4B0E-4EF7-A051-A3CA2D9EDF96}" sibTransId="{7C8CD773-DABE-4021-8A18-81F71081384A}"/>
    <dgm:cxn modelId="{DC3C00D4-FB57-48F7-9DA8-D6109B392764}" srcId="{A239BF41-978D-4D4F-8052-3A7069948971}" destId="{4C29CDBA-F1E7-4A46-A424-B1FFC0EC7140}" srcOrd="4" destOrd="0" parTransId="{2E6D46AD-6464-4EF3-9141-57CD766CF8C5}" sibTransId="{43AB2568-478D-476C-BCED-B91F84909457}"/>
    <dgm:cxn modelId="{3E562600-9FFA-48B8-99F0-432438F07AAC}" type="presOf" srcId="{3C23E4A3-3CB4-4F31-B994-AD5F7079EA3D}" destId="{7AF4B4D3-5220-4503-85C3-76D0C30FB8A5}" srcOrd="0" destOrd="0" presId="urn:microsoft.com/office/officeart/2005/8/layout/vList3"/>
    <dgm:cxn modelId="{D5F22DFF-B26D-4BBB-8EF9-85B716CB35D8}" srcId="{A239BF41-978D-4D4F-8052-3A7069948971}" destId="{3C23E4A3-3CB4-4F31-B994-AD5F7079EA3D}" srcOrd="1" destOrd="0" parTransId="{92C82BC5-1B78-4814-820C-202DB746F14C}" sibTransId="{F46212EA-F093-49C2-A172-D4D61FBE58C9}"/>
    <dgm:cxn modelId="{0E70F86A-70DA-41DF-82DF-6AC1D0C5DCE0}" srcId="{A239BF41-978D-4D4F-8052-3A7069948971}" destId="{62540369-2667-4292-8C09-E24E8CFB4ACB}" srcOrd="2" destOrd="0" parTransId="{AD20CD27-C45C-4AC3-A06B-DE99663CEFC7}" sibTransId="{D819E237-FD80-4AED-9EEC-4A0860BC3156}"/>
    <dgm:cxn modelId="{E3D7137B-59C1-4BDA-A14F-8A07180F07F2}" type="presOf" srcId="{62540369-2667-4292-8C09-E24E8CFB4ACB}" destId="{920BEB9A-8997-466E-8954-0DE6471EC055}" srcOrd="0" destOrd="0" presId="urn:microsoft.com/office/officeart/2005/8/layout/vList3"/>
    <dgm:cxn modelId="{F2A66CC0-A462-4137-9CF6-1D293D2802E3}" type="presOf" srcId="{A239BF41-978D-4D4F-8052-3A7069948971}" destId="{57DFC7EB-242D-455D-9693-2E8DE825DDC5}" srcOrd="0" destOrd="0" presId="urn:microsoft.com/office/officeart/2005/8/layout/vList3"/>
    <dgm:cxn modelId="{0777B49A-76EC-4207-938C-A7730B333D44}" srcId="{A239BF41-978D-4D4F-8052-3A7069948971}" destId="{BACB2FE7-FA50-4B46-A025-F5BE3B53CD85}" srcOrd="3" destOrd="0" parTransId="{62CD3C12-DDA0-4844-A52A-270D36667A72}" sibTransId="{637D9CAC-A129-4165-BC39-ADF35ED0A7AD}"/>
    <dgm:cxn modelId="{ACC04FED-7D95-4459-8D55-A6CD5F1BC7A6}" type="presParOf" srcId="{57DFC7EB-242D-455D-9693-2E8DE825DDC5}" destId="{DFF3E66E-62C9-4102-8CD6-2A951B8C88F3}" srcOrd="0" destOrd="0" presId="urn:microsoft.com/office/officeart/2005/8/layout/vList3"/>
    <dgm:cxn modelId="{2849F16F-C1C2-4F0F-B4E2-7D67B54902BD}" type="presParOf" srcId="{DFF3E66E-62C9-4102-8CD6-2A951B8C88F3}" destId="{3E21F24B-C417-4349-8EC4-271B5DBC5ACB}" srcOrd="0" destOrd="0" presId="urn:microsoft.com/office/officeart/2005/8/layout/vList3"/>
    <dgm:cxn modelId="{3540D762-1E58-4FC1-9E2C-2ED65CD8B9C4}" type="presParOf" srcId="{DFF3E66E-62C9-4102-8CD6-2A951B8C88F3}" destId="{F81A4A32-E236-43F1-9921-1F65059F8217}" srcOrd="1" destOrd="0" presId="urn:microsoft.com/office/officeart/2005/8/layout/vList3"/>
    <dgm:cxn modelId="{B71A951C-4F5E-4958-AE83-41FFC0BDB244}" type="presParOf" srcId="{57DFC7EB-242D-455D-9693-2E8DE825DDC5}" destId="{1C0557BB-DBAA-46FF-BB73-F5CBF51D72F0}" srcOrd="1" destOrd="0" presId="urn:microsoft.com/office/officeart/2005/8/layout/vList3"/>
    <dgm:cxn modelId="{12BFBA40-715A-4783-892A-84FFFD8009F8}" type="presParOf" srcId="{57DFC7EB-242D-455D-9693-2E8DE825DDC5}" destId="{BF6CAEF1-D6EF-43B8-83FD-B44AA771CBFF}" srcOrd="2" destOrd="0" presId="urn:microsoft.com/office/officeart/2005/8/layout/vList3"/>
    <dgm:cxn modelId="{795EDDB7-DDF0-408F-A37D-0E43ED848341}" type="presParOf" srcId="{BF6CAEF1-D6EF-43B8-83FD-B44AA771CBFF}" destId="{52273280-A62D-4CCC-8100-316E8EDDC57E}" srcOrd="0" destOrd="0" presId="urn:microsoft.com/office/officeart/2005/8/layout/vList3"/>
    <dgm:cxn modelId="{BCAD46C8-9911-44FB-9A68-79EB0057D7F4}" type="presParOf" srcId="{BF6CAEF1-D6EF-43B8-83FD-B44AA771CBFF}" destId="{7AF4B4D3-5220-4503-85C3-76D0C30FB8A5}" srcOrd="1" destOrd="0" presId="urn:microsoft.com/office/officeart/2005/8/layout/vList3"/>
    <dgm:cxn modelId="{AE36D90A-48D2-4043-992E-0CB0396C5161}" type="presParOf" srcId="{57DFC7EB-242D-455D-9693-2E8DE825DDC5}" destId="{2D62BAC5-C8AF-4E1B-9838-57ED26E9185F}" srcOrd="3" destOrd="0" presId="urn:microsoft.com/office/officeart/2005/8/layout/vList3"/>
    <dgm:cxn modelId="{26F55E91-7085-4DBC-B753-FC2A7BEB9487}" type="presParOf" srcId="{57DFC7EB-242D-455D-9693-2E8DE825DDC5}" destId="{2215E343-D46A-44A3-A47C-40AFD88935C7}" srcOrd="4" destOrd="0" presId="urn:microsoft.com/office/officeart/2005/8/layout/vList3"/>
    <dgm:cxn modelId="{D254BA4A-8AE6-4077-950C-46E32B322B0B}" type="presParOf" srcId="{2215E343-D46A-44A3-A47C-40AFD88935C7}" destId="{2A97F6EF-A9A5-4D9F-B312-FB372FC9DE02}" srcOrd="0" destOrd="0" presId="urn:microsoft.com/office/officeart/2005/8/layout/vList3"/>
    <dgm:cxn modelId="{C937245A-6B5A-4B1E-A43E-3804D0FC6CB6}" type="presParOf" srcId="{2215E343-D46A-44A3-A47C-40AFD88935C7}" destId="{920BEB9A-8997-466E-8954-0DE6471EC055}" srcOrd="1" destOrd="0" presId="urn:microsoft.com/office/officeart/2005/8/layout/vList3"/>
    <dgm:cxn modelId="{7F12CAD9-0007-4B63-96FA-A8E5A5389A73}" type="presParOf" srcId="{57DFC7EB-242D-455D-9693-2E8DE825DDC5}" destId="{77AEDEA9-FFFD-4DBC-BA73-2CB7075EA368}" srcOrd="5" destOrd="0" presId="urn:microsoft.com/office/officeart/2005/8/layout/vList3"/>
    <dgm:cxn modelId="{7B26FE3A-10C7-4CF1-96CC-2837E802BE87}" type="presParOf" srcId="{57DFC7EB-242D-455D-9693-2E8DE825DDC5}" destId="{4BC85873-BA75-4727-945A-367396E0F1ED}" srcOrd="6" destOrd="0" presId="urn:microsoft.com/office/officeart/2005/8/layout/vList3"/>
    <dgm:cxn modelId="{C421C83C-639C-4EA3-A9D3-07032531F22C}" type="presParOf" srcId="{4BC85873-BA75-4727-945A-367396E0F1ED}" destId="{00BD3671-5AFA-49FE-8CC8-94C826FB6A9B}" srcOrd="0" destOrd="0" presId="urn:microsoft.com/office/officeart/2005/8/layout/vList3"/>
    <dgm:cxn modelId="{DAF8BF72-292F-464D-9957-E5E9CD3239DD}" type="presParOf" srcId="{4BC85873-BA75-4727-945A-367396E0F1ED}" destId="{B0B3FDAF-DB9D-483E-A978-3B1F5FFAA142}" srcOrd="1" destOrd="0" presId="urn:microsoft.com/office/officeart/2005/8/layout/vList3"/>
    <dgm:cxn modelId="{1A8CEC5F-8F81-4742-8470-44791AAF9E90}" type="presParOf" srcId="{57DFC7EB-242D-455D-9693-2E8DE825DDC5}" destId="{F3B72F19-D15B-4FBA-A880-2811653A11B6}" srcOrd="7" destOrd="0" presId="urn:microsoft.com/office/officeart/2005/8/layout/vList3"/>
    <dgm:cxn modelId="{B5804B82-09BB-4BDB-AA9C-DC3FD8F4CDE1}" type="presParOf" srcId="{57DFC7EB-242D-455D-9693-2E8DE825DDC5}" destId="{92CB557B-135A-4698-9197-C8D7C753D444}" srcOrd="8" destOrd="0" presId="urn:microsoft.com/office/officeart/2005/8/layout/vList3"/>
    <dgm:cxn modelId="{9E4FCCE6-019C-4C5D-8A3C-D154DEB00B15}" type="presParOf" srcId="{92CB557B-135A-4698-9197-C8D7C753D444}" destId="{D468431F-0D19-4B2D-BDA1-33E5885AE29C}" srcOrd="0" destOrd="0" presId="urn:microsoft.com/office/officeart/2005/8/layout/vList3"/>
    <dgm:cxn modelId="{D99FB415-9443-4C39-8FB7-2CAF6F11B392}" type="presParOf" srcId="{92CB557B-135A-4698-9197-C8D7C753D444}" destId="{3E2C72C5-3237-463C-8752-9701767E07F7}" srcOrd="1" destOrd="0" presId="urn:microsoft.com/office/officeart/2005/8/layout/vList3"/>
  </dgm:cxnLst>
  <dgm:bg>
    <a:noFill/>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14053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195805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5080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874912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7671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730846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53105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2706713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61191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F740D-196A-4CAE-82BB-408554ED1555}"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409130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AF740D-196A-4CAE-82BB-408554ED1555}"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287130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AF740D-196A-4CAE-82BB-408554ED1555}" type="datetimeFigureOut">
              <a:rPr lang="en-US" smtClean="0"/>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313725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AF740D-196A-4CAE-82BB-408554ED1555}"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1200144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F740D-196A-4CAE-82BB-408554ED1555}" type="datetimeFigureOut">
              <a:rPr lang="en-US" smtClean="0"/>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91296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AF740D-196A-4CAE-82BB-408554ED1555}"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69083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F740D-196A-4CAE-82BB-408554ED1555}"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9F3B4-A42D-4FB7-B750-35DC62D2CB07}" type="slidenum">
              <a:rPr lang="en-US" smtClean="0"/>
              <a:t>‹#›</a:t>
            </a:fld>
            <a:endParaRPr lang="en-US"/>
          </a:p>
        </p:txBody>
      </p:sp>
    </p:spTree>
    <p:extLst>
      <p:ext uri="{BB962C8B-B14F-4D97-AF65-F5344CB8AC3E}">
        <p14:creationId xmlns:p14="http://schemas.microsoft.com/office/powerpoint/2010/main" val="443548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AF740D-196A-4CAE-82BB-408554ED1555}" type="datetimeFigureOut">
              <a:rPr lang="en-US" smtClean="0"/>
              <a:t>5/16/2023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B9F3B4-A42D-4FB7-B750-35DC62D2CB07}" type="slidenum">
              <a:rPr lang="en-US" smtClean="0"/>
              <a:t>‹#›</a:t>
            </a:fld>
            <a:endParaRPr lang="en-US"/>
          </a:p>
        </p:txBody>
      </p:sp>
    </p:spTree>
    <p:extLst>
      <p:ext uri="{BB962C8B-B14F-4D97-AF65-F5344CB8AC3E}">
        <p14:creationId xmlns:p14="http://schemas.microsoft.com/office/powerpoint/2010/main" val="2985065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tn.hms.harvard.edu/flash/2020/high-fat-diets-can-affect-often-snac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chaos-lasfinge.blogspot.com/2015/10/obesity-day-2015.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delweisspublications.com/keyword/32/1897/Obesity-depression-" TargetMode="External"/><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expertfightingtips.com/es/calorias-quemadas-con-deportes-de-combate/" TargetMode="External"/><Relationship Id="rId7" Type="http://schemas.openxmlformats.org/officeDocument/2006/relationships/hyperlink" Target="https://www.tasnimnews.com/ar/news/2018/06/02/1741246/%D9%82%D9%84%D8%A9-%D8%A7%D9%84%D9%86%D9%88%D9%85-%D8%AA%D9%84%D8%AA%D9%87%D9%85-%D8%A7%D9%84%D8%B5%D8%AD%D8%A9-%D8%A7%D9%84%D8%A8%D8%AF%D9%86%DB%8C%D8%A9" TargetMode="Externa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hyperlink" Target="https://gahag.net/004715-vegetable-egg/" TargetMode="External"/><Relationship Id="rId4" Type="http://schemas.openxmlformats.org/officeDocument/2006/relationships/image" Target="../media/image12.jpg"/><Relationship Id="rId9" Type="http://schemas.openxmlformats.org/officeDocument/2006/relationships/hyperlink" Target="https://svgsilh.com/ar/673ab7/image/2090184.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moh.gov.sa/awarenessplateform/ChronicDisease/Pages/Obesity.aspx" TargetMode="External"/><Relationship Id="rId7" Type="http://schemas.openxmlformats.org/officeDocument/2006/relationships/hyperlink" Target="https://www.webteb.com/articles/%D8%A7%D9%84%D9%88%D9%82%D8%A7%D9%8A%D8%A9-%D9%85%D9%86-%D8%A7%D9%84%D8%B3%D9%85%D9%86%D8%A9_34746" TargetMode="External"/><Relationship Id="rId2" Type="http://schemas.openxmlformats.org/officeDocument/2006/relationships/hyperlink" Target="https://www.who.int/ar/health-topics/obesity#tab=tab_1" TargetMode="External"/><Relationship Id="rId1" Type="http://schemas.openxmlformats.org/officeDocument/2006/relationships/slideLayout" Target="../slideLayouts/slideLayout2.xml"/><Relationship Id="rId6" Type="http://schemas.openxmlformats.org/officeDocument/2006/relationships/hyperlink" Target="https://www.webteb.com/diet/diseases/%D8%A7%D9%84%D8%B3%D9%85%D9%86%D8%A9" TargetMode="External"/><Relationship Id="rId5" Type="http://schemas.openxmlformats.org/officeDocument/2006/relationships/hyperlink" Target="https://bunean.com/u/%D9%85%D8%A7-%D9%87%D9%8A-%D8%A2%D8%AB%D8%A7%D8%B1-%D8%A7%D9%84%D8%B3%D9%85%D9%86%D8%A9-%D8%B9%D9%84%D9%89-%D8%A7%D9%84%D9%85%D8%AC%D8%AA%D9%85%D8%B9-%D9%88%D8%A7%D9%84%D9%81%D8%B1%D8%AF" TargetMode="External"/><Relationship Id="rId4" Type="http://schemas.openxmlformats.org/officeDocument/2006/relationships/hyperlink" Target="https://www.aljazeera.net/health/2021/11/8/%D9%85%D8%A7-%D9%87%D9%88-%D9%85%D8%B1%D8%B6-%D8%A7%D9%84%D8%B3%D9%85%D9%86%D8%A9%D8%9F-%D9%88%D9%85%D8%A7-%D8%A2%D8%AB%D8%A7%D8%B1%D9%87-%D8%A7%D9%84%D8%B5%D8%AD%D9%8A%D8%A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ACC668-0A43-DE94-62EF-F2598CBFD8D6}"/>
              </a:ext>
            </a:extLst>
          </p:cNvPr>
          <p:cNvSpPr>
            <a:spLocks noGrp="1"/>
          </p:cNvSpPr>
          <p:nvPr>
            <p:ph type="ctrTitle"/>
          </p:nvPr>
        </p:nvSpPr>
        <p:spPr>
          <a:xfrm>
            <a:off x="1611934" y="688275"/>
            <a:ext cx="7766936" cy="510938"/>
          </a:xfrm>
        </p:spPr>
        <p:txBody>
          <a:bodyPr/>
          <a:lstStyle/>
          <a:p>
            <a:pPr algn="ctr"/>
            <a:r>
              <a:rPr lang="ar-JO" sz="3000" dirty="0">
                <a:solidFill>
                  <a:schemeClr val="tx1"/>
                </a:solidFill>
              </a:rPr>
              <a:t/>
            </a:r>
            <a:br>
              <a:rPr lang="ar-JO" sz="3000" dirty="0">
                <a:solidFill>
                  <a:schemeClr val="tx1"/>
                </a:solidFill>
              </a:rPr>
            </a:br>
            <a:r>
              <a:rPr lang="ar-JO" sz="3000" dirty="0">
                <a:solidFill>
                  <a:schemeClr val="tx1"/>
                </a:solidFill>
              </a:rPr>
              <a:t>مشروع الشهر الثالث</a:t>
            </a:r>
            <a:br>
              <a:rPr lang="ar-JO" sz="3000" dirty="0">
                <a:solidFill>
                  <a:schemeClr val="tx1"/>
                </a:solidFill>
              </a:rPr>
            </a:br>
            <a:r>
              <a:rPr lang="ar-JO" sz="3000" dirty="0">
                <a:solidFill>
                  <a:schemeClr val="tx1"/>
                </a:solidFill>
              </a:rPr>
              <a:t>اللغة العربية والتربية الاجتماعية</a:t>
            </a:r>
            <a:endParaRPr lang="en-US" sz="3000" dirty="0">
              <a:solidFill>
                <a:schemeClr val="tx1"/>
              </a:solidFill>
            </a:endParaRPr>
          </a:p>
        </p:txBody>
      </p:sp>
      <p:sp>
        <p:nvSpPr>
          <p:cNvPr id="3" name="Subtitle 2">
            <a:extLst>
              <a:ext uri="{FF2B5EF4-FFF2-40B4-BE49-F238E27FC236}">
                <a16:creationId xmlns:a16="http://schemas.microsoft.com/office/drawing/2014/main" xmlns="" id="{2834247D-D49F-4B64-CA2D-D2723F67591B}"/>
              </a:ext>
            </a:extLst>
          </p:cNvPr>
          <p:cNvSpPr>
            <a:spLocks noGrp="1"/>
          </p:cNvSpPr>
          <p:nvPr>
            <p:ph type="subTitle" idx="1"/>
          </p:nvPr>
        </p:nvSpPr>
        <p:spPr>
          <a:xfrm>
            <a:off x="1887522" y="1776349"/>
            <a:ext cx="7766936" cy="1096899"/>
          </a:xfrm>
        </p:spPr>
        <p:txBody>
          <a:bodyPr>
            <a:normAutofit/>
          </a:bodyPr>
          <a:lstStyle/>
          <a:p>
            <a:pPr algn="ctr"/>
            <a:r>
              <a:rPr lang="ar-JO" sz="3500" b="1" dirty="0">
                <a:solidFill>
                  <a:schemeClr val="tx1"/>
                </a:solidFill>
              </a:rPr>
              <a:t>السمنة والزيادة المفرطة في الوزن </a:t>
            </a:r>
            <a:endParaRPr lang="en-US" sz="3500" b="1" dirty="0">
              <a:solidFill>
                <a:schemeClr val="tx1"/>
              </a:solidFill>
            </a:endParaRPr>
          </a:p>
        </p:txBody>
      </p:sp>
      <p:sp>
        <p:nvSpPr>
          <p:cNvPr id="4" name="TextBox 3">
            <a:extLst>
              <a:ext uri="{FF2B5EF4-FFF2-40B4-BE49-F238E27FC236}">
                <a16:creationId xmlns:a16="http://schemas.microsoft.com/office/drawing/2014/main" xmlns="" id="{C9216D6B-978D-F078-952A-AA1D76E27C82}"/>
              </a:ext>
            </a:extLst>
          </p:cNvPr>
          <p:cNvSpPr txBox="1"/>
          <p:nvPr/>
        </p:nvSpPr>
        <p:spPr>
          <a:xfrm>
            <a:off x="639505" y="5147732"/>
            <a:ext cx="1944858" cy="1200329"/>
          </a:xfrm>
          <a:prstGeom prst="rect">
            <a:avLst/>
          </a:prstGeom>
          <a:noFill/>
        </p:spPr>
        <p:txBody>
          <a:bodyPr wrap="square" rtlCol="0">
            <a:spAutoFit/>
          </a:bodyPr>
          <a:lstStyle/>
          <a:p>
            <a:pPr algn="r" rtl="1"/>
            <a:r>
              <a:rPr lang="ar-JO" b="1" dirty="0"/>
              <a:t>         يــزن نـيــنو    </a:t>
            </a:r>
          </a:p>
          <a:p>
            <a:r>
              <a:rPr lang="ar-JO" b="1" dirty="0"/>
              <a:t>عاصم خوري</a:t>
            </a:r>
          </a:p>
          <a:p>
            <a:r>
              <a:rPr lang="ar-JO" b="1" dirty="0"/>
              <a:t>سند الخليل</a:t>
            </a:r>
          </a:p>
          <a:p>
            <a:r>
              <a:rPr lang="ar-JO" b="1" dirty="0"/>
              <a:t>غازي حسين</a:t>
            </a:r>
            <a:endParaRPr lang="en-US" b="1" dirty="0"/>
          </a:p>
        </p:txBody>
      </p:sp>
      <p:pic>
        <p:nvPicPr>
          <p:cNvPr id="5" name="Picture 4">
            <a:extLst>
              <a:ext uri="{FF2B5EF4-FFF2-40B4-BE49-F238E27FC236}">
                <a16:creationId xmlns:a16="http://schemas.microsoft.com/office/drawing/2014/main" xmlns="" id="{293228F8-D319-5013-346F-C4C011B551B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777385" y="3164233"/>
            <a:ext cx="6601485" cy="3183828"/>
          </a:xfrm>
          <a:prstGeom prst="rect">
            <a:avLst/>
          </a:prstGeom>
          <a:solidFill>
            <a:schemeClr val="accent2"/>
          </a:solidFill>
          <a:ln>
            <a:solidFill>
              <a:schemeClr val="accent1"/>
            </a:solidFill>
          </a:ln>
          <a:effectLst>
            <a:glow rad="228600">
              <a:schemeClr val="accent2">
                <a:satMod val="175000"/>
                <a:alpha val="40000"/>
              </a:schemeClr>
            </a:glow>
          </a:effectLst>
        </p:spPr>
      </p:pic>
    </p:spTree>
    <p:extLst>
      <p:ext uri="{BB962C8B-B14F-4D97-AF65-F5344CB8AC3E}">
        <p14:creationId xmlns:p14="http://schemas.microsoft.com/office/powerpoint/2010/main" val="271849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a:extLst>
              <a:ext uri="{FF2B5EF4-FFF2-40B4-BE49-F238E27FC236}">
                <a16:creationId xmlns:a16="http://schemas.microsoft.com/office/drawing/2014/main" xmlns="" id="{DE65ABC5-AA27-A49F-EC9C-86FEA12D44CD}"/>
              </a:ext>
            </a:extLst>
          </p:cNvPr>
          <p:cNvSpPr/>
          <p:nvPr/>
        </p:nvSpPr>
        <p:spPr>
          <a:xfrm flipH="1">
            <a:off x="3953021" y="1797147"/>
            <a:ext cx="3868616" cy="290146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5400" b="1" dirty="0">
                <a:solidFill>
                  <a:schemeClr val="tx1"/>
                </a:solidFill>
              </a:rPr>
              <a:t>شكراً</a:t>
            </a:r>
            <a:endParaRPr lang="en-US" sz="5400" b="1" dirty="0">
              <a:solidFill>
                <a:schemeClr val="tx1"/>
              </a:solidFill>
            </a:endParaRPr>
          </a:p>
        </p:txBody>
      </p:sp>
    </p:spTree>
    <p:extLst>
      <p:ext uri="{BB962C8B-B14F-4D97-AF65-F5344CB8AC3E}">
        <p14:creationId xmlns:p14="http://schemas.microsoft.com/office/powerpoint/2010/main" val="126236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F10D9C-A753-7246-108C-FD0A0FC5396A}"/>
              </a:ext>
            </a:extLst>
          </p:cNvPr>
          <p:cNvSpPr>
            <a:spLocks noGrp="1"/>
          </p:cNvSpPr>
          <p:nvPr>
            <p:ph type="title"/>
          </p:nvPr>
        </p:nvSpPr>
        <p:spPr>
          <a:xfrm>
            <a:off x="677334" y="609600"/>
            <a:ext cx="8596668" cy="619593"/>
          </a:xfrm>
        </p:spPr>
        <p:txBody>
          <a:bodyPr>
            <a:normAutofit fontScale="90000"/>
          </a:bodyPr>
          <a:lstStyle/>
          <a:p>
            <a:pPr algn="ctr"/>
            <a:r>
              <a:rPr lang="ar-JO" b="1" dirty="0">
                <a:solidFill>
                  <a:schemeClr val="tx1"/>
                </a:solidFill>
              </a:rPr>
              <a:t>تعريف السمنة وزيادة الوزن المفرطة</a:t>
            </a:r>
            <a:endParaRPr lang="en-US" b="1" dirty="0">
              <a:solidFill>
                <a:schemeClr val="tx1"/>
              </a:solidFill>
            </a:endParaRPr>
          </a:p>
        </p:txBody>
      </p:sp>
      <p:sp>
        <p:nvSpPr>
          <p:cNvPr id="3" name="Content Placeholder 2">
            <a:extLst>
              <a:ext uri="{FF2B5EF4-FFF2-40B4-BE49-F238E27FC236}">
                <a16:creationId xmlns:a16="http://schemas.microsoft.com/office/drawing/2014/main" xmlns="" id="{E3FE94AF-8C59-7D9E-6D6A-81B29EEB96BA}"/>
              </a:ext>
            </a:extLst>
          </p:cNvPr>
          <p:cNvSpPr>
            <a:spLocks noGrp="1"/>
          </p:cNvSpPr>
          <p:nvPr>
            <p:ph idx="1"/>
          </p:nvPr>
        </p:nvSpPr>
        <p:spPr>
          <a:xfrm>
            <a:off x="389744" y="1396855"/>
            <a:ext cx="10546921" cy="867509"/>
          </a:xfrm>
        </p:spPr>
        <p:txBody>
          <a:bodyPr>
            <a:noAutofit/>
          </a:bodyPr>
          <a:lstStyle/>
          <a:p>
            <a:pPr algn="r" rtl="1"/>
            <a:r>
              <a:rPr lang="ar-JO" sz="2300" dirty="0">
                <a:solidFill>
                  <a:schemeClr val="tx1"/>
                </a:solidFill>
              </a:rPr>
              <a:t>السُّمنة هي تراكم غير طبيعي أو مفرط للدهون على نحو يشكل خطراً على الصّحة.</a:t>
            </a:r>
          </a:p>
          <a:p>
            <a:pPr marL="0" indent="0" algn="r" rtl="1">
              <a:buNone/>
            </a:pPr>
            <a:endParaRPr lang="ar-JO" sz="2300" dirty="0">
              <a:solidFill>
                <a:schemeClr val="tx1"/>
              </a:solidFill>
            </a:endParaRPr>
          </a:p>
          <a:p>
            <a:pPr algn="r" rtl="1"/>
            <a:r>
              <a:rPr lang="ar-JO" sz="2300" dirty="0">
                <a:solidFill>
                  <a:schemeClr val="tx1"/>
                </a:solidFill>
              </a:rPr>
              <a:t> يموت أكثر من 4 ملايين شخص كل عام جرّاء الوزن الزائد أو السمنة وفقًا لآخر الدراسات العالمية.</a:t>
            </a:r>
          </a:p>
          <a:p>
            <a:pPr algn="r" rtl="1"/>
            <a:r>
              <a:rPr lang="ar-JO" sz="2300" dirty="0">
                <a:solidFill>
                  <a:schemeClr val="tx1"/>
                </a:solidFill>
                <a:latin typeface="Tahoma" panose="020B0604030504040204" pitchFamily="34" charset="0"/>
                <a:ea typeface="Tahoma" panose="020B0604030504040204" pitchFamily="34" charset="0"/>
                <a:cs typeface="Tahoma" panose="020B0604030504040204" pitchFamily="34" charset="0"/>
              </a:rPr>
              <a:t>يتم </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تشخيص السمنة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عندما</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يكون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مؤشر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كتلة</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الجسم30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أو</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أعلى</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لتحديد</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مؤشر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كتلة</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جسمك</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اقسم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وزنك</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بالكيلوغرام</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على</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طولك</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بالمتر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المربع</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الجدول</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الآتي</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يوضح</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مؤشر</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كتلة</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300" dirty="0" err="1">
                <a:solidFill>
                  <a:schemeClr val="tx1"/>
                </a:solidFill>
                <a:latin typeface="Tahoma" panose="020B0604030504040204" pitchFamily="34" charset="0"/>
                <a:ea typeface="Tahoma" panose="020B0604030504040204" pitchFamily="34" charset="0"/>
                <a:cs typeface="Tahoma" panose="020B0604030504040204" pitchFamily="34" charset="0"/>
              </a:rPr>
              <a:t>الجسم</a:t>
            </a:r>
            <a:r>
              <a:rPr lang="en-US" sz="23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graphicFrame>
        <p:nvGraphicFramePr>
          <p:cNvPr id="8" name="Table 8">
            <a:extLst>
              <a:ext uri="{FF2B5EF4-FFF2-40B4-BE49-F238E27FC236}">
                <a16:creationId xmlns:a16="http://schemas.microsoft.com/office/drawing/2014/main" xmlns="" id="{188B4004-A2FD-C28D-A64A-BB7B37840239}"/>
              </a:ext>
            </a:extLst>
          </p:cNvPr>
          <p:cNvGraphicFramePr>
            <a:graphicFrameLocks noGrp="1"/>
          </p:cNvGraphicFramePr>
          <p:nvPr>
            <p:extLst>
              <p:ext uri="{D42A27DB-BD31-4B8C-83A1-F6EECF244321}">
                <p14:modId xmlns:p14="http://schemas.microsoft.com/office/powerpoint/2010/main" val="4240047634"/>
              </p:ext>
            </p:extLst>
          </p:nvPr>
        </p:nvGraphicFramePr>
        <p:xfrm>
          <a:off x="1778321" y="4461667"/>
          <a:ext cx="8128000" cy="199895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1213599576"/>
                    </a:ext>
                  </a:extLst>
                </a:gridCol>
                <a:gridCol w="4064000">
                  <a:extLst>
                    <a:ext uri="{9D8B030D-6E8A-4147-A177-3AD203B41FA5}">
                      <a16:colId xmlns:a16="http://schemas.microsoft.com/office/drawing/2014/main" xmlns="" val="284678569"/>
                    </a:ext>
                  </a:extLst>
                </a:gridCol>
              </a:tblGrid>
              <a:tr h="326934">
                <a:tc>
                  <a:txBody>
                    <a:bodyPr/>
                    <a:lstStyle/>
                    <a:p>
                      <a:pPr algn="ctr"/>
                      <a:r>
                        <a:rPr lang="ar-JO" dirty="0">
                          <a:solidFill>
                            <a:schemeClr val="tx1"/>
                          </a:solidFill>
                        </a:rPr>
                        <a:t>مؤشر كتلة الجسم</a:t>
                      </a:r>
                      <a:endParaRPr lang="en-US" dirty="0">
                        <a:solidFill>
                          <a:schemeClr val="tx1"/>
                        </a:solidFill>
                      </a:endParaRPr>
                    </a:p>
                  </a:txBody>
                  <a:tcPr/>
                </a:tc>
                <a:tc>
                  <a:txBody>
                    <a:bodyPr/>
                    <a:lstStyle/>
                    <a:p>
                      <a:pPr algn="ctr"/>
                      <a:r>
                        <a:rPr lang="ar-JO" dirty="0">
                          <a:solidFill>
                            <a:schemeClr val="tx1"/>
                          </a:solidFill>
                        </a:rPr>
                        <a:t>حالة الجسم</a:t>
                      </a:r>
                      <a:endParaRPr lang="en-US" dirty="0">
                        <a:solidFill>
                          <a:schemeClr val="tx1"/>
                        </a:solidFill>
                      </a:endParaRPr>
                    </a:p>
                  </a:txBody>
                  <a:tcPr/>
                </a:tc>
                <a:extLst>
                  <a:ext uri="{0D108BD9-81ED-4DB2-BD59-A6C34878D82A}">
                    <a16:rowId xmlns:a16="http://schemas.microsoft.com/office/drawing/2014/main" xmlns="" val="302807073"/>
                  </a:ext>
                </a:extLst>
              </a:tr>
              <a:tr h="326934">
                <a:tc>
                  <a:txBody>
                    <a:bodyPr/>
                    <a:lstStyle/>
                    <a:p>
                      <a:pPr algn="ctr"/>
                      <a:r>
                        <a:rPr lang="ar-JO" dirty="0"/>
                        <a:t>18.5</a:t>
                      </a:r>
                      <a:endParaRPr lang="en-US" dirty="0"/>
                    </a:p>
                  </a:txBody>
                  <a:tcPr/>
                </a:tc>
                <a:tc>
                  <a:txBody>
                    <a:bodyPr/>
                    <a:lstStyle/>
                    <a:p>
                      <a:pPr algn="ctr"/>
                      <a:r>
                        <a:rPr lang="ar-JO" dirty="0"/>
                        <a:t>وزن منخفض</a:t>
                      </a:r>
                      <a:endParaRPr lang="en-US" dirty="0"/>
                    </a:p>
                  </a:txBody>
                  <a:tcPr/>
                </a:tc>
                <a:extLst>
                  <a:ext uri="{0D108BD9-81ED-4DB2-BD59-A6C34878D82A}">
                    <a16:rowId xmlns:a16="http://schemas.microsoft.com/office/drawing/2014/main" xmlns="" val="2490056150"/>
                  </a:ext>
                </a:extLst>
              </a:tr>
              <a:tr h="326934">
                <a:tc>
                  <a:txBody>
                    <a:bodyPr/>
                    <a:lstStyle/>
                    <a:p>
                      <a:pPr algn="ctr"/>
                      <a:r>
                        <a:rPr lang="ar-JO" dirty="0"/>
                        <a:t>18.5 -24.9</a:t>
                      </a:r>
                      <a:endParaRPr lang="en-US" dirty="0"/>
                    </a:p>
                  </a:txBody>
                  <a:tcPr/>
                </a:tc>
                <a:tc>
                  <a:txBody>
                    <a:bodyPr/>
                    <a:lstStyle/>
                    <a:p>
                      <a:pPr algn="ctr"/>
                      <a:r>
                        <a:rPr lang="ar-JO" dirty="0"/>
                        <a:t>مزن طبيعي </a:t>
                      </a:r>
                      <a:endParaRPr lang="en-US" dirty="0"/>
                    </a:p>
                  </a:txBody>
                  <a:tcPr/>
                </a:tc>
                <a:extLst>
                  <a:ext uri="{0D108BD9-81ED-4DB2-BD59-A6C34878D82A}">
                    <a16:rowId xmlns:a16="http://schemas.microsoft.com/office/drawing/2014/main" xmlns="" val="1704419157"/>
                  </a:ext>
                </a:extLst>
              </a:tr>
              <a:tr h="326934">
                <a:tc>
                  <a:txBody>
                    <a:bodyPr/>
                    <a:lstStyle/>
                    <a:p>
                      <a:pPr algn="ctr"/>
                      <a:r>
                        <a:rPr lang="ar-JO" dirty="0"/>
                        <a:t>25-29.9</a:t>
                      </a:r>
                      <a:endParaRPr lang="en-US" dirty="0"/>
                    </a:p>
                  </a:txBody>
                  <a:tcPr/>
                </a:tc>
                <a:tc>
                  <a:txBody>
                    <a:bodyPr/>
                    <a:lstStyle/>
                    <a:p>
                      <a:pPr algn="ctr"/>
                      <a:r>
                        <a:rPr lang="ar-JO" dirty="0"/>
                        <a:t>وزن زائد</a:t>
                      </a:r>
                      <a:endParaRPr lang="en-US" dirty="0"/>
                    </a:p>
                  </a:txBody>
                  <a:tcPr/>
                </a:tc>
                <a:extLst>
                  <a:ext uri="{0D108BD9-81ED-4DB2-BD59-A6C34878D82A}">
                    <a16:rowId xmlns:a16="http://schemas.microsoft.com/office/drawing/2014/main" xmlns="" val="931515148"/>
                  </a:ext>
                </a:extLst>
              </a:tr>
              <a:tr h="535916">
                <a:tc>
                  <a:txBody>
                    <a:bodyPr/>
                    <a:lstStyle/>
                    <a:p>
                      <a:pPr algn="ctr"/>
                      <a:r>
                        <a:rPr lang="ar-JO" dirty="0"/>
                        <a:t>30 فما فوق</a:t>
                      </a:r>
                      <a:endParaRPr lang="en-US" dirty="0"/>
                    </a:p>
                  </a:txBody>
                  <a:tcPr/>
                </a:tc>
                <a:tc>
                  <a:txBody>
                    <a:bodyPr/>
                    <a:lstStyle/>
                    <a:p>
                      <a:pPr algn="ctr"/>
                      <a:r>
                        <a:rPr lang="ar-JO" dirty="0"/>
                        <a:t>سمنة</a:t>
                      </a:r>
                      <a:endParaRPr lang="en-US" dirty="0"/>
                    </a:p>
                  </a:txBody>
                  <a:tcPr/>
                </a:tc>
                <a:extLst>
                  <a:ext uri="{0D108BD9-81ED-4DB2-BD59-A6C34878D82A}">
                    <a16:rowId xmlns:a16="http://schemas.microsoft.com/office/drawing/2014/main" xmlns="" val="4017526836"/>
                  </a:ext>
                </a:extLst>
              </a:tr>
            </a:tbl>
          </a:graphicData>
        </a:graphic>
      </p:graphicFrame>
    </p:spTree>
    <p:extLst>
      <p:ext uri="{BB962C8B-B14F-4D97-AF65-F5344CB8AC3E}">
        <p14:creationId xmlns:p14="http://schemas.microsoft.com/office/powerpoint/2010/main" val="277341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6DB47D61-ED8C-6DEC-97BC-C2E3A170D83A}"/>
              </a:ext>
            </a:extLst>
          </p:cNvPr>
          <p:cNvSpPr>
            <a:spLocks noGrp="1"/>
          </p:cNvSpPr>
          <p:nvPr>
            <p:ph type="title"/>
          </p:nvPr>
        </p:nvSpPr>
        <p:spPr>
          <a:xfrm>
            <a:off x="1797844" y="260251"/>
            <a:ext cx="8596312" cy="457201"/>
          </a:xfrm>
        </p:spPr>
        <p:txBody>
          <a:bodyPr>
            <a:normAutofit fontScale="90000"/>
          </a:bodyPr>
          <a:lstStyle/>
          <a:p>
            <a:pPr algn="ctr" rtl="1"/>
            <a:r>
              <a:rPr lang="ar-JO" b="1" dirty="0">
                <a:solidFill>
                  <a:schemeClr val="tx1"/>
                </a:solidFill>
              </a:rPr>
              <a:t>الأسباب الرئيسية للسُّمنة</a:t>
            </a:r>
            <a:endParaRPr lang="en-US" b="1" dirty="0">
              <a:solidFill>
                <a:schemeClr val="tx1"/>
              </a:solidFill>
            </a:endParaRPr>
          </a:p>
        </p:txBody>
      </p:sp>
      <p:graphicFrame>
        <p:nvGraphicFramePr>
          <p:cNvPr id="11" name="Content Placeholder 10">
            <a:extLst>
              <a:ext uri="{FF2B5EF4-FFF2-40B4-BE49-F238E27FC236}">
                <a16:creationId xmlns:a16="http://schemas.microsoft.com/office/drawing/2014/main" xmlns="" id="{8B1D675E-35C9-131B-B660-A77ED9EEDA5C}"/>
              </a:ext>
            </a:extLst>
          </p:cNvPr>
          <p:cNvGraphicFramePr>
            <a:graphicFrameLocks noGrp="1"/>
          </p:cNvGraphicFramePr>
          <p:nvPr>
            <p:ph idx="1"/>
            <p:extLst>
              <p:ext uri="{D42A27DB-BD31-4B8C-83A1-F6EECF244321}">
                <p14:modId xmlns:p14="http://schemas.microsoft.com/office/powerpoint/2010/main" val="3998655835"/>
              </p:ext>
            </p:extLst>
          </p:nvPr>
        </p:nvGraphicFramePr>
        <p:xfrm>
          <a:off x="646076" y="984739"/>
          <a:ext cx="10899848" cy="5711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65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BAB3179C-9CD6-3497-23BA-E841CC14D6B1}"/>
              </a:ext>
            </a:extLst>
          </p:cNvPr>
          <p:cNvSpPr/>
          <p:nvPr/>
        </p:nvSpPr>
        <p:spPr>
          <a:xfrm rot="10800000" flipH="1" flipV="1">
            <a:off x="2056560" y="1035832"/>
            <a:ext cx="1816166"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100" dirty="0">
                <a:solidFill>
                  <a:schemeClr val="tx1"/>
                </a:solidFill>
              </a:rPr>
              <a:t>أمراض القلب والشرايين</a:t>
            </a:r>
            <a:endParaRPr lang="en-US" sz="2100" dirty="0">
              <a:solidFill>
                <a:schemeClr val="tx1"/>
              </a:solidFill>
            </a:endParaRPr>
          </a:p>
        </p:txBody>
      </p:sp>
      <p:sp>
        <p:nvSpPr>
          <p:cNvPr id="5" name="Oval 4">
            <a:extLst>
              <a:ext uri="{FF2B5EF4-FFF2-40B4-BE49-F238E27FC236}">
                <a16:creationId xmlns:a16="http://schemas.microsoft.com/office/drawing/2014/main" xmlns="" id="{E7AC8F1F-FC55-04DF-242D-4F4233A2D914}"/>
              </a:ext>
            </a:extLst>
          </p:cNvPr>
          <p:cNvSpPr/>
          <p:nvPr/>
        </p:nvSpPr>
        <p:spPr>
          <a:xfrm rot="10800000" flipH="1" flipV="1">
            <a:off x="1617902" y="3543163"/>
            <a:ext cx="1626252"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ارتفاع ضغط الدم</a:t>
            </a:r>
            <a:endParaRPr lang="en-US" sz="2300" dirty="0">
              <a:solidFill>
                <a:schemeClr val="tx1"/>
              </a:solidFill>
            </a:endParaRPr>
          </a:p>
        </p:txBody>
      </p:sp>
      <p:sp>
        <p:nvSpPr>
          <p:cNvPr id="6" name="Oval 5">
            <a:extLst>
              <a:ext uri="{FF2B5EF4-FFF2-40B4-BE49-F238E27FC236}">
                <a16:creationId xmlns:a16="http://schemas.microsoft.com/office/drawing/2014/main" xmlns="" id="{2C4D3911-CDAB-9221-607D-D53BE5DC3931}"/>
              </a:ext>
            </a:extLst>
          </p:cNvPr>
          <p:cNvSpPr/>
          <p:nvPr/>
        </p:nvSpPr>
        <p:spPr>
          <a:xfrm rot="10800000" flipH="1" flipV="1">
            <a:off x="5187917" y="129929"/>
            <a:ext cx="1816166"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مرض السكري</a:t>
            </a:r>
            <a:endParaRPr lang="en-US" sz="2300" dirty="0">
              <a:solidFill>
                <a:schemeClr val="tx1"/>
              </a:solidFill>
            </a:endParaRPr>
          </a:p>
        </p:txBody>
      </p:sp>
      <p:sp>
        <p:nvSpPr>
          <p:cNvPr id="7" name="Oval 6">
            <a:extLst>
              <a:ext uri="{FF2B5EF4-FFF2-40B4-BE49-F238E27FC236}">
                <a16:creationId xmlns:a16="http://schemas.microsoft.com/office/drawing/2014/main" xmlns="" id="{C61E221B-8832-8DAC-DA6B-7A4ED520F2B7}"/>
              </a:ext>
            </a:extLst>
          </p:cNvPr>
          <p:cNvSpPr/>
          <p:nvPr/>
        </p:nvSpPr>
        <p:spPr>
          <a:xfrm rot="10800000" flipH="1" flipV="1">
            <a:off x="8024418" y="962731"/>
            <a:ext cx="1816166"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السكتة الدماغية</a:t>
            </a:r>
            <a:endParaRPr lang="en-US" sz="2300" dirty="0">
              <a:solidFill>
                <a:schemeClr val="tx1"/>
              </a:solidFill>
            </a:endParaRPr>
          </a:p>
        </p:txBody>
      </p:sp>
      <p:sp>
        <p:nvSpPr>
          <p:cNvPr id="8" name="Oval 7">
            <a:extLst>
              <a:ext uri="{FF2B5EF4-FFF2-40B4-BE49-F238E27FC236}">
                <a16:creationId xmlns:a16="http://schemas.microsoft.com/office/drawing/2014/main" xmlns="" id="{69042875-5DD8-3C3C-C478-5F6CF9568414}"/>
              </a:ext>
            </a:extLst>
          </p:cNvPr>
          <p:cNvSpPr/>
          <p:nvPr/>
        </p:nvSpPr>
        <p:spPr>
          <a:xfrm rot="10800000" flipH="1" flipV="1">
            <a:off x="8793489" y="3444686"/>
            <a:ext cx="1822814"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التهاب المفاصل</a:t>
            </a:r>
            <a:endParaRPr lang="en-US" sz="2300" dirty="0">
              <a:solidFill>
                <a:schemeClr val="tx1"/>
              </a:solidFill>
            </a:endParaRPr>
          </a:p>
        </p:txBody>
      </p:sp>
      <p:sp>
        <p:nvSpPr>
          <p:cNvPr id="10" name="Oval 9">
            <a:extLst>
              <a:ext uri="{FF2B5EF4-FFF2-40B4-BE49-F238E27FC236}">
                <a16:creationId xmlns:a16="http://schemas.microsoft.com/office/drawing/2014/main" xmlns="" id="{460DF1F7-E8CA-3DE5-43B0-E31B25B07878}"/>
              </a:ext>
            </a:extLst>
          </p:cNvPr>
          <p:cNvSpPr/>
          <p:nvPr/>
        </p:nvSpPr>
        <p:spPr>
          <a:xfrm rot="10800000" flipH="1" flipV="1">
            <a:off x="6745852" y="5118738"/>
            <a:ext cx="1822814"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انقطاع النفس النومي</a:t>
            </a:r>
            <a:endParaRPr lang="en-US" sz="2300" dirty="0">
              <a:solidFill>
                <a:schemeClr val="tx1"/>
              </a:solidFill>
            </a:endParaRPr>
          </a:p>
        </p:txBody>
      </p:sp>
      <p:sp>
        <p:nvSpPr>
          <p:cNvPr id="11" name="Oval 10">
            <a:extLst>
              <a:ext uri="{FF2B5EF4-FFF2-40B4-BE49-F238E27FC236}">
                <a16:creationId xmlns:a16="http://schemas.microsoft.com/office/drawing/2014/main" xmlns="" id="{EEA0B01F-A08E-7B55-F4E7-1F86A2F4E7FE}"/>
              </a:ext>
            </a:extLst>
          </p:cNvPr>
          <p:cNvSpPr/>
          <p:nvPr/>
        </p:nvSpPr>
        <p:spPr>
          <a:xfrm rot="10800000" flipH="1" flipV="1">
            <a:off x="3623335" y="5192396"/>
            <a:ext cx="1822814" cy="1665604"/>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300" dirty="0">
                <a:solidFill>
                  <a:schemeClr val="tx1"/>
                </a:solidFill>
              </a:rPr>
              <a:t>مشكلات الجهاز الهضمي</a:t>
            </a:r>
            <a:endParaRPr lang="en-US" sz="2300" dirty="0">
              <a:solidFill>
                <a:schemeClr val="tx1"/>
              </a:solidFill>
            </a:endParaRPr>
          </a:p>
        </p:txBody>
      </p:sp>
      <p:sp>
        <p:nvSpPr>
          <p:cNvPr id="14" name="Oval 13">
            <a:extLst>
              <a:ext uri="{FF2B5EF4-FFF2-40B4-BE49-F238E27FC236}">
                <a16:creationId xmlns:a16="http://schemas.microsoft.com/office/drawing/2014/main" xmlns="" id="{34926C1C-C411-7D71-AABE-368DD70CB404}"/>
              </a:ext>
            </a:extLst>
          </p:cNvPr>
          <p:cNvSpPr/>
          <p:nvPr/>
        </p:nvSpPr>
        <p:spPr>
          <a:xfrm rot="10800000" flipV="1">
            <a:off x="4051494" y="2039815"/>
            <a:ext cx="4023359" cy="30704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500" b="1" dirty="0">
                <a:solidFill>
                  <a:schemeClr val="tx1"/>
                </a:solidFill>
              </a:rPr>
              <a:t>مضاعفات السُّمنة وزيادة الوزن المفرطة على صحة الجسم</a:t>
            </a:r>
            <a:endParaRPr lang="en-US" sz="2500" dirty="0"/>
          </a:p>
        </p:txBody>
      </p:sp>
    </p:spTree>
    <p:extLst>
      <p:ext uri="{BB962C8B-B14F-4D97-AF65-F5344CB8AC3E}">
        <p14:creationId xmlns:p14="http://schemas.microsoft.com/office/powerpoint/2010/main" val="466940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048E49-C40C-9589-F7D2-318568CC3BE8}"/>
              </a:ext>
            </a:extLst>
          </p:cNvPr>
          <p:cNvSpPr>
            <a:spLocks noGrp="1"/>
          </p:cNvSpPr>
          <p:nvPr>
            <p:ph type="title"/>
          </p:nvPr>
        </p:nvSpPr>
        <p:spPr>
          <a:xfrm>
            <a:off x="1400078" y="76003"/>
            <a:ext cx="8596668" cy="660400"/>
          </a:xfrm>
        </p:spPr>
        <p:txBody>
          <a:bodyPr>
            <a:normAutofit fontScale="90000"/>
          </a:bodyPr>
          <a:lstStyle/>
          <a:p>
            <a:r>
              <a:rPr lang="ar-JO" b="1" dirty="0">
                <a:solidFill>
                  <a:schemeClr val="tx1"/>
                </a:solidFill>
              </a:rPr>
              <a:t>الآثار النفسية والمعنوية للسمنة على الفرد</a:t>
            </a:r>
            <a:endParaRPr lang="en-US" b="1" dirty="0">
              <a:solidFill>
                <a:schemeClr val="tx1"/>
              </a:solidFill>
            </a:endParaRPr>
          </a:p>
        </p:txBody>
      </p:sp>
      <p:sp>
        <p:nvSpPr>
          <p:cNvPr id="3" name="Content Placeholder 2">
            <a:extLst>
              <a:ext uri="{FF2B5EF4-FFF2-40B4-BE49-F238E27FC236}">
                <a16:creationId xmlns:a16="http://schemas.microsoft.com/office/drawing/2014/main" xmlns="" id="{51970D3D-614A-4A23-5248-CEE9E26B9FF9}"/>
              </a:ext>
            </a:extLst>
          </p:cNvPr>
          <p:cNvSpPr>
            <a:spLocks noGrp="1"/>
          </p:cNvSpPr>
          <p:nvPr>
            <p:ph idx="1"/>
          </p:nvPr>
        </p:nvSpPr>
        <p:spPr>
          <a:xfrm>
            <a:off x="-101600" y="1070242"/>
            <a:ext cx="9319659" cy="3880773"/>
          </a:xfrm>
        </p:spPr>
        <p:txBody>
          <a:bodyPr>
            <a:noAutofit/>
          </a:bodyPr>
          <a:lstStyle/>
          <a:p>
            <a:pPr algn="r" rtl="1"/>
            <a:r>
              <a:rPr lang="ar-JO" sz="2300" b="1" dirty="0">
                <a:solidFill>
                  <a:schemeClr val="tx1"/>
                </a:solidFill>
                <a:highlight>
                  <a:srgbClr val="C0C0C0"/>
                </a:highlight>
              </a:rPr>
              <a:t>عدم احترام الذات: </a:t>
            </a:r>
            <a:r>
              <a:rPr lang="ar-JO" sz="2300" dirty="0">
                <a:solidFill>
                  <a:schemeClr val="tx1"/>
                </a:solidFill>
              </a:rPr>
              <a:t>إذ يفتقد معظم الذين يعانون من السمنة احترامهم لأنفسهم نظرًا لهجانة الأمر عند أفراد المجتمعات جميعها.</a:t>
            </a:r>
          </a:p>
          <a:p>
            <a:pPr algn="r" rtl="1"/>
            <a:endParaRPr lang="ar-JO" sz="1500" dirty="0">
              <a:solidFill>
                <a:schemeClr val="tx1"/>
              </a:solidFill>
            </a:endParaRPr>
          </a:p>
          <a:p>
            <a:pPr algn="r" rtl="1"/>
            <a:r>
              <a:rPr lang="ar-JO" sz="2300" b="1" dirty="0">
                <a:solidFill>
                  <a:schemeClr val="tx1"/>
                </a:solidFill>
                <a:highlight>
                  <a:srgbClr val="C0C0C0"/>
                </a:highlight>
              </a:rPr>
              <a:t>اضطرابات الأكل: </a:t>
            </a:r>
            <a:r>
              <a:rPr lang="ar-JO" sz="2300" dirty="0">
                <a:solidFill>
                  <a:schemeClr val="tx1"/>
                </a:solidFill>
              </a:rPr>
              <a:t>مثل الشراهة عند تناول الطعام، والشره المرضي.</a:t>
            </a:r>
          </a:p>
          <a:p>
            <a:pPr algn="r" rtl="1"/>
            <a:endParaRPr lang="ar-JO" sz="1500" dirty="0">
              <a:solidFill>
                <a:schemeClr val="tx1"/>
              </a:solidFill>
            </a:endParaRPr>
          </a:p>
          <a:p>
            <a:pPr algn="r" rtl="1"/>
            <a:r>
              <a:rPr lang="ar-JO" sz="2300" b="1" dirty="0">
                <a:solidFill>
                  <a:schemeClr val="tx1"/>
                </a:solidFill>
                <a:highlight>
                  <a:srgbClr val="C0C0C0"/>
                </a:highlight>
              </a:rPr>
              <a:t>الضيق والقلق والاكتئاب: </a:t>
            </a:r>
            <a:r>
              <a:rPr lang="ar-JO" sz="2300" dirty="0">
                <a:solidFill>
                  <a:schemeClr val="tx1"/>
                </a:solidFill>
              </a:rPr>
              <a:t>بسبب نظرة معظم أفراد المجتمع وإعجابهم الشديد بالأجسام الممشوقة.</a:t>
            </a:r>
          </a:p>
          <a:p>
            <a:pPr algn="r" rtl="1"/>
            <a:endParaRPr lang="ar-JO" sz="1500" dirty="0">
              <a:solidFill>
                <a:schemeClr val="tx1"/>
              </a:solidFill>
            </a:endParaRPr>
          </a:p>
          <a:p>
            <a:pPr algn="r" rtl="1"/>
            <a:r>
              <a:rPr lang="ar-JO" sz="2300" b="1" dirty="0">
                <a:solidFill>
                  <a:schemeClr val="tx1"/>
                </a:solidFill>
                <a:highlight>
                  <a:srgbClr val="C0C0C0"/>
                </a:highlight>
              </a:rPr>
              <a:t>فقدان الطاقة والفرح في الحياة: </a:t>
            </a:r>
            <a:r>
              <a:rPr lang="ar-JO" sz="2300" dirty="0">
                <a:solidFill>
                  <a:schemeClr val="tx1"/>
                </a:solidFill>
              </a:rPr>
              <a:t>فالذين يعانون من زيادة في الوزن يفتقدون للطاقة فيميلون إلى العُزلة، وعدم الاستمتاع بالحياة.</a:t>
            </a:r>
          </a:p>
          <a:p>
            <a:pPr algn="r" rtl="1"/>
            <a:endParaRPr lang="ar-JO" sz="1500" dirty="0">
              <a:solidFill>
                <a:schemeClr val="tx1"/>
              </a:solidFill>
            </a:endParaRPr>
          </a:p>
          <a:p>
            <a:pPr algn="r" rtl="1"/>
            <a:r>
              <a:rPr lang="ar-JO" sz="2300" b="1" dirty="0">
                <a:solidFill>
                  <a:schemeClr val="tx1"/>
                </a:solidFill>
                <a:highlight>
                  <a:srgbClr val="C0C0C0"/>
                </a:highlight>
              </a:rPr>
              <a:t>الشعور بالشيخوخة المُبكرة: </a:t>
            </a:r>
            <a:r>
              <a:rPr lang="ar-JO" sz="2300" dirty="0">
                <a:solidFill>
                  <a:schemeClr val="tx1"/>
                </a:solidFill>
              </a:rPr>
              <a:t>تجنب أيّ تمرين أو أيّ مجهود بسيط يمكن أن يتعرضوا له أثناء تأدية المهام اليومية كصعود الدرج.</a:t>
            </a:r>
          </a:p>
          <a:p>
            <a:pPr algn="r" rtl="1"/>
            <a:r>
              <a:rPr lang="ar-JO" sz="2300" b="1" dirty="0">
                <a:solidFill>
                  <a:schemeClr val="tx1"/>
                </a:solidFill>
                <a:highlight>
                  <a:srgbClr val="C0C0C0"/>
                </a:highlight>
              </a:rPr>
              <a:t>عدم الرضا عن شكل الجسد وعدم الثقة بالنفس.</a:t>
            </a:r>
            <a:endParaRPr lang="en-US" sz="2300" b="1" dirty="0">
              <a:solidFill>
                <a:schemeClr val="tx1"/>
              </a:solidFill>
              <a:highlight>
                <a:srgbClr val="C0C0C0"/>
              </a:highlight>
            </a:endParaRPr>
          </a:p>
        </p:txBody>
      </p:sp>
      <p:pic>
        <p:nvPicPr>
          <p:cNvPr id="4" name="Picture 2" descr="ما هي أسباب السمنة المفرطة؟">
            <a:extLst>
              <a:ext uri="{FF2B5EF4-FFF2-40B4-BE49-F238E27FC236}">
                <a16:creationId xmlns:a16="http://schemas.microsoft.com/office/drawing/2014/main" xmlns="" id="{7B9F54C4-0FE9-6C8F-B7A0-5E7D3F4BF4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01622">
            <a:off x="9161014" y="565712"/>
            <a:ext cx="2874275" cy="1955208"/>
          </a:xfrm>
          <a:prstGeom prst="rect">
            <a:avLst/>
          </a:prstGeom>
          <a:noFill/>
          <a:ln>
            <a:solidFill>
              <a:schemeClr val="accent1"/>
            </a:solidFill>
          </a:ln>
          <a:effectLst>
            <a:innerShdw blurRad="63500" dist="50800" dir="135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xmlns="" id="{6513562F-CAD8-C7B8-CEF7-8FF26D8E571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9218060" y="3314032"/>
            <a:ext cx="2828798" cy="3017157"/>
          </a:xfrm>
          <a:prstGeom prst="rect">
            <a:avLst/>
          </a:prstGeom>
          <a:ln>
            <a:solidFill>
              <a:schemeClr val="accent1"/>
            </a:solidFill>
          </a:ln>
        </p:spPr>
      </p:pic>
      <p:sp>
        <p:nvSpPr>
          <p:cNvPr id="7" name="TextBox 6">
            <a:extLst>
              <a:ext uri="{FF2B5EF4-FFF2-40B4-BE49-F238E27FC236}">
                <a16:creationId xmlns:a16="http://schemas.microsoft.com/office/drawing/2014/main" xmlns="" id="{B03E71DE-20A3-3E32-523F-9067AED196A6}"/>
              </a:ext>
            </a:extLst>
          </p:cNvPr>
          <p:cNvSpPr txBox="1"/>
          <p:nvPr/>
        </p:nvSpPr>
        <p:spPr>
          <a:xfrm>
            <a:off x="9218059" y="6488668"/>
            <a:ext cx="3017157" cy="369332"/>
          </a:xfrm>
          <a:prstGeom prst="rect">
            <a:avLst/>
          </a:prstGeom>
          <a:noFill/>
          <a:ln>
            <a:solidFill>
              <a:schemeClr val="accent1"/>
            </a:solidFill>
          </a:ln>
        </p:spPr>
        <p:txBody>
          <a:bodyPr wrap="square" rtlCol="0">
            <a:spAutoFit/>
          </a:bodyPr>
          <a:lstStyle/>
          <a:p>
            <a:r>
              <a:rPr lang="en-US" sz="900">
                <a:hlinkClick r:id="rId4" tooltip="https://chaos-lasfinge.blogspot.com/2015/10/obesity-day-2015.html"/>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325479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FF4056-9F21-19AA-5E66-185F92F3F3A3}"/>
              </a:ext>
            </a:extLst>
          </p:cNvPr>
          <p:cNvSpPr>
            <a:spLocks noGrp="1"/>
          </p:cNvSpPr>
          <p:nvPr>
            <p:ph type="title"/>
          </p:nvPr>
        </p:nvSpPr>
        <p:spPr>
          <a:xfrm>
            <a:off x="2745284" y="494523"/>
            <a:ext cx="8596668" cy="1320800"/>
          </a:xfrm>
        </p:spPr>
        <p:txBody>
          <a:bodyPr/>
          <a:lstStyle/>
          <a:p>
            <a:pPr algn="ctr"/>
            <a:r>
              <a:rPr lang="ar-JO" b="1" dirty="0">
                <a:solidFill>
                  <a:schemeClr val="tx1"/>
                </a:solidFill>
              </a:rPr>
              <a:t>الآثار الاجتماعية للسمنة</a:t>
            </a:r>
            <a:endParaRPr lang="en-US" dirty="0"/>
          </a:p>
        </p:txBody>
      </p:sp>
      <p:sp>
        <p:nvSpPr>
          <p:cNvPr id="3" name="Content Placeholder 2">
            <a:extLst>
              <a:ext uri="{FF2B5EF4-FFF2-40B4-BE49-F238E27FC236}">
                <a16:creationId xmlns:a16="http://schemas.microsoft.com/office/drawing/2014/main" xmlns="" id="{33F59A85-7811-BD9C-2EEE-9904337C534F}"/>
              </a:ext>
            </a:extLst>
          </p:cNvPr>
          <p:cNvSpPr>
            <a:spLocks noGrp="1"/>
          </p:cNvSpPr>
          <p:nvPr>
            <p:ph idx="1"/>
          </p:nvPr>
        </p:nvSpPr>
        <p:spPr>
          <a:xfrm>
            <a:off x="2113737" y="1161534"/>
            <a:ext cx="9859761" cy="5389445"/>
          </a:xfrm>
          <a:solidFill>
            <a:schemeClr val="bg1"/>
          </a:solidFill>
        </p:spPr>
        <p:txBody>
          <a:bodyPr>
            <a:normAutofit lnSpcReduction="10000"/>
          </a:bodyPr>
          <a:lstStyle/>
          <a:p>
            <a:pPr algn="just" rtl="1"/>
            <a:r>
              <a:rPr lang="ar-JO" sz="2300" dirty="0">
                <a:solidFill>
                  <a:schemeClr val="tx1"/>
                </a:solidFill>
              </a:rPr>
              <a:t>تعرض الفرد </a:t>
            </a:r>
            <a:r>
              <a:rPr lang="ar-JO" sz="2300" b="1" dirty="0">
                <a:solidFill>
                  <a:schemeClr val="tx1"/>
                </a:solidFill>
              </a:rPr>
              <a:t>للرفض المجتمعي</a:t>
            </a:r>
            <a:r>
              <a:rPr lang="ar-JO" sz="2300" dirty="0">
                <a:solidFill>
                  <a:schemeClr val="tx1"/>
                </a:solidFill>
              </a:rPr>
              <a:t>، وخاصة الأطفال إلى ضغوط </a:t>
            </a:r>
          </a:p>
          <a:p>
            <a:pPr marL="0" indent="0" algn="just" rtl="1">
              <a:buNone/>
            </a:pPr>
            <a:r>
              <a:rPr lang="ar-JO" sz="2300" dirty="0">
                <a:solidFill>
                  <a:schemeClr val="tx1"/>
                </a:solidFill>
              </a:rPr>
              <a:t>مجتمعية فيما يتعلق بالعواقب الاجتماعية المثالية للنحالة والرشاقة.</a:t>
            </a:r>
          </a:p>
          <a:p>
            <a:pPr algn="just" rtl="1"/>
            <a:endParaRPr lang="ar-JO" sz="2300" dirty="0">
              <a:solidFill>
                <a:schemeClr val="tx1"/>
              </a:solidFill>
            </a:endParaRPr>
          </a:p>
          <a:p>
            <a:pPr algn="just" rtl="1"/>
            <a:r>
              <a:rPr lang="ar-JO" sz="2300" b="1" dirty="0">
                <a:solidFill>
                  <a:schemeClr val="tx1"/>
                </a:solidFill>
              </a:rPr>
              <a:t>خسائر عاطفية: </a:t>
            </a:r>
            <a:r>
              <a:rPr lang="ar-JO" sz="2300" dirty="0">
                <a:solidFill>
                  <a:schemeClr val="tx1"/>
                </a:solidFill>
              </a:rPr>
              <a:t>تؤدي السمنة إلى الاكتئاب والعزلة، مما يعني فقد الكثير من العلاقات الاجتماعية، والعيش في حياة غير سوية.</a:t>
            </a:r>
          </a:p>
          <a:p>
            <a:pPr algn="just" rtl="1"/>
            <a:endParaRPr lang="ar-JO" sz="2300" dirty="0">
              <a:solidFill>
                <a:schemeClr val="tx1"/>
              </a:solidFill>
            </a:endParaRPr>
          </a:p>
          <a:p>
            <a:pPr algn="just" rtl="1"/>
            <a:r>
              <a:rPr lang="ar-JO" sz="2300" dirty="0">
                <a:solidFill>
                  <a:schemeClr val="tx1"/>
                </a:solidFill>
              </a:rPr>
              <a:t>التعرض </a:t>
            </a:r>
            <a:r>
              <a:rPr lang="ar-JO" sz="2300" b="1" dirty="0">
                <a:solidFill>
                  <a:schemeClr val="tx1"/>
                </a:solidFill>
              </a:rPr>
              <a:t>للتنمر أو الإهانة أو التخويف </a:t>
            </a:r>
            <a:r>
              <a:rPr lang="ar-JO" sz="2300" dirty="0">
                <a:solidFill>
                  <a:schemeClr val="tx1"/>
                </a:solidFill>
              </a:rPr>
              <a:t>أو النبذ من قبل المجتمعات.</a:t>
            </a:r>
          </a:p>
          <a:p>
            <a:pPr algn="just" rtl="1"/>
            <a:endParaRPr lang="ar-JO" sz="2300" dirty="0">
              <a:solidFill>
                <a:schemeClr val="tx1"/>
              </a:solidFill>
            </a:endParaRPr>
          </a:p>
          <a:p>
            <a:pPr algn="just" rtl="1"/>
            <a:r>
              <a:rPr lang="ar-JO" sz="2300" b="1" dirty="0">
                <a:solidFill>
                  <a:schemeClr val="tx1"/>
                </a:solidFill>
              </a:rPr>
              <a:t>الوحدة والإحباط: </a:t>
            </a:r>
            <a:r>
              <a:rPr lang="ar-JO" sz="2300" dirty="0">
                <a:solidFill>
                  <a:schemeClr val="tx1"/>
                </a:solidFill>
              </a:rPr>
              <a:t>قد يشعر الأشخاص الذين يعانون من السمنة بنقص الثقة بالنفس لعدم قدرتهم على ممارسة أغلب النشاطات اليومية.</a:t>
            </a:r>
          </a:p>
          <a:p>
            <a:pPr marL="0" indent="0" algn="just" rtl="1">
              <a:buNone/>
            </a:pPr>
            <a:endParaRPr lang="ar-JO" sz="2300" dirty="0">
              <a:solidFill>
                <a:schemeClr val="tx1"/>
              </a:solidFill>
            </a:endParaRPr>
          </a:p>
          <a:p>
            <a:pPr algn="just" rtl="1"/>
            <a:r>
              <a:rPr lang="ar-JO" sz="2300" b="1" dirty="0">
                <a:solidFill>
                  <a:schemeClr val="tx1"/>
                </a:solidFill>
              </a:rPr>
              <a:t>صعوبات في العمل أو مقاعد الدراسة أو لدى استعمال وسائل النقل المختلفة أو توفير ملابس ملائمة.</a:t>
            </a:r>
            <a:endParaRPr lang="en-US" sz="2300" b="1" dirty="0">
              <a:solidFill>
                <a:schemeClr val="tx1"/>
              </a:solidFill>
            </a:endParaRPr>
          </a:p>
        </p:txBody>
      </p:sp>
      <p:pic>
        <p:nvPicPr>
          <p:cNvPr id="5" name="Picture 4">
            <a:extLst>
              <a:ext uri="{FF2B5EF4-FFF2-40B4-BE49-F238E27FC236}">
                <a16:creationId xmlns:a16="http://schemas.microsoft.com/office/drawing/2014/main" xmlns="" id="{14151278-65C8-5C8C-CC88-E777D667B04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rot="20423084">
            <a:off x="241618" y="495791"/>
            <a:ext cx="3301244" cy="2010161"/>
          </a:xfrm>
          <a:prstGeom prst="rect">
            <a:avLst/>
          </a:prstGeom>
          <a:ln>
            <a:solidFill>
              <a:srgbClr val="182D09"/>
            </a:solidFill>
          </a:ln>
        </p:spPr>
      </p:pic>
      <p:sp>
        <p:nvSpPr>
          <p:cNvPr id="6" name="TextBox 5">
            <a:extLst>
              <a:ext uri="{FF2B5EF4-FFF2-40B4-BE49-F238E27FC236}">
                <a16:creationId xmlns:a16="http://schemas.microsoft.com/office/drawing/2014/main" xmlns="" id="{585AEA60-D124-91C9-B41D-2750D1D9D12D}"/>
              </a:ext>
            </a:extLst>
          </p:cNvPr>
          <p:cNvSpPr txBox="1"/>
          <p:nvPr/>
        </p:nvSpPr>
        <p:spPr>
          <a:xfrm>
            <a:off x="1460500" y="7040140"/>
            <a:ext cx="3941494" cy="230832"/>
          </a:xfrm>
          <a:prstGeom prst="rect">
            <a:avLst/>
          </a:prstGeom>
          <a:noFill/>
        </p:spPr>
        <p:txBody>
          <a:bodyPr wrap="square" rtlCol="0">
            <a:spAutoFit/>
          </a:bodyPr>
          <a:lstStyle/>
          <a:p>
            <a:r>
              <a:rPr lang="en-US" sz="900">
                <a:hlinkClick r:id="rId3" tooltip="https://edelweisspublications.com/keyword/32/1897/Obesity-depression-"/>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21820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نسبة السمنة في السعودية 2019, الدوائية في المملكة العربية | 2022-27 | حصة  الصناعة ، الحجم ، النمو - Mordor Intelligence - yoursvirtually.co.uk">
            <a:extLst>
              <a:ext uri="{FF2B5EF4-FFF2-40B4-BE49-F238E27FC236}">
                <a16:creationId xmlns:a16="http://schemas.microsoft.com/office/drawing/2014/main" xmlns="" id="{F3139593-C714-DF12-D2B6-211154347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23" y="365760"/>
            <a:ext cx="7990449" cy="6217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316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DD1F1D-A46F-DF92-447F-8AF8F7F13A49}"/>
              </a:ext>
            </a:extLst>
          </p:cNvPr>
          <p:cNvSpPr>
            <a:spLocks noGrp="1"/>
          </p:cNvSpPr>
          <p:nvPr>
            <p:ph type="title"/>
          </p:nvPr>
        </p:nvSpPr>
        <p:spPr>
          <a:xfrm>
            <a:off x="978803" y="247218"/>
            <a:ext cx="8596668" cy="684242"/>
          </a:xfrm>
        </p:spPr>
        <p:txBody>
          <a:bodyPr/>
          <a:lstStyle/>
          <a:p>
            <a:pPr algn="ctr"/>
            <a:r>
              <a:rPr lang="ar-JO" dirty="0">
                <a:solidFill>
                  <a:schemeClr val="tx1"/>
                </a:solidFill>
              </a:rPr>
              <a:t>طرق الوقاية من السمنة</a:t>
            </a:r>
            <a:endParaRPr lang="en-US" dirty="0">
              <a:solidFill>
                <a:schemeClr val="tx1"/>
              </a:solidFill>
            </a:endParaRPr>
          </a:p>
        </p:txBody>
      </p:sp>
      <p:pic>
        <p:nvPicPr>
          <p:cNvPr id="6" name="Picture 5">
            <a:extLst>
              <a:ext uri="{FF2B5EF4-FFF2-40B4-BE49-F238E27FC236}">
                <a16:creationId xmlns:a16="http://schemas.microsoft.com/office/drawing/2014/main" xmlns="" id="{5A2A3130-23AD-ECD7-CE48-F2DC6E2C4B3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6907238" y="1257245"/>
            <a:ext cx="3871465" cy="2130010"/>
          </a:xfrm>
          <a:prstGeom prst="rect">
            <a:avLst/>
          </a:prstGeom>
          <a:solidFill>
            <a:schemeClr val="bg1"/>
          </a:solidFill>
          <a:ln>
            <a:solidFill>
              <a:schemeClr val="accent1"/>
            </a:solidFill>
          </a:ln>
        </p:spPr>
      </p:pic>
      <p:sp>
        <p:nvSpPr>
          <p:cNvPr id="10" name="TextBox 9">
            <a:extLst>
              <a:ext uri="{FF2B5EF4-FFF2-40B4-BE49-F238E27FC236}">
                <a16:creationId xmlns:a16="http://schemas.microsoft.com/office/drawing/2014/main" xmlns="" id="{BE6E9EEC-9184-E206-3CBE-C2E79A0EADEC}"/>
              </a:ext>
            </a:extLst>
          </p:cNvPr>
          <p:cNvSpPr txBox="1"/>
          <p:nvPr/>
        </p:nvSpPr>
        <p:spPr>
          <a:xfrm>
            <a:off x="6639951" y="3566380"/>
            <a:ext cx="4138752" cy="800219"/>
          </a:xfrm>
          <a:prstGeom prst="rect">
            <a:avLst/>
          </a:prstGeom>
          <a:solidFill>
            <a:schemeClr val="bg1"/>
          </a:solidFill>
        </p:spPr>
        <p:txBody>
          <a:bodyPr wrap="square" rtlCol="0">
            <a:spAutoFit/>
          </a:bodyPr>
          <a:lstStyle/>
          <a:p>
            <a:pPr algn="ctr"/>
            <a:r>
              <a:rPr lang="ar-JO" sz="2300" dirty="0"/>
              <a:t>عمل موازنة بين السعرات الحرارية المتناولة والتي ستحرق.</a:t>
            </a:r>
            <a:endParaRPr lang="en-US" sz="2300" dirty="0"/>
          </a:p>
        </p:txBody>
      </p:sp>
      <p:sp>
        <p:nvSpPr>
          <p:cNvPr id="11" name="TextBox 10">
            <a:extLst>
              <a:ext uri="{FF2B5EF4-FFF2-40B4-BE49-F238E27FC236}">
                <a16:creationId xmlns:a16="http://schemas.microsoft.com/office/drawing/2014/main" xmlns="" id="{465587E5-ED66-3235-E76F-821F62594554}"/>
              </a:ext>
            </a:extLst>
          </p:cNvPr>
          <p:cNvSpPr txBox="1"/>
          <p:nvPr/>
        </p:nvSpPr>
        <p:spPr>
          <a:xfrm>
            <a:off x="1021620" y="3531651"/>
            <a:ext cx="5074380" cy="800219"/>
          </a:xfrm>
          <a:prstGeom prst="rect">
            <a:avLst/>
          </a:prstGeom>
          <a:noFill/>
        </p:spPr>
        <p:txBody>
          <a:bodyPr wrap="square" rtlCol="0">
            <a:spAutoFit/>
          </a:bodyPr>
          <a:lstStyle/>
          <a:p>
            <a:pPr algn="ctr" rtl="1"/>
            <a:r>
              <a:rPr lang="ar-JO" sz="2300" dirty="0"/>
              <a:t>تقليل استهلاك الدهون غير الصحية وتناول الأطعمة التي تحتوي على الألياف</a:t>
            </a:r>
            <a:endParaRPr lang="en-US" sz="2300" dirty="0"/>
          </a:p>
        </p:txBody>
      </p:sp>
      <p:sp>
        <p:nvSpPr>
          <p:cNvPr id="12" name="TextBox 11">
            <a:extLst>
              <a:ext uri="{FF2B5EF4-FFF2-40B4-BE49-F238E27FC236}">
                <a16:creationId xmlns:a16="http://schemas.microsoft.com/office/drawing/2014/main" xmlns="" id="{A0A02C57-7C9D-C156-1441-823A3F60C5A2}"/>
              </a:ext>
            </a:extLst>
          </p:cNvPr>
          <p:cNvSpPr txBox="1"/>
          <p:nvPr/>
        </p:nvSpPr>
        <p:spPr>
          <a:xfrm>
            <a:off x="1744959" y="6386034"/>
            <a:ext cx="3463989" cy="446276"/>
          </a:xfrm>
          <a:prstGeom prst="rect">
            <a:avLst/>
          </a:prstGeom>
          <a:noFill/>
        </p:spPr>
        <p:txBody>
          <a:bodyPr wrap="square" rtlCol="0">
            <a:spAutoFit/>
          </a:bodyPr>
          <a:lstStyle/>
          <a:p>
            <a:r>
              <a:rPr lang="ar-JO" sz="2300" dirty="0"/>
              <a:t>ممارسة النشاط البدني</a:t>
            </a:r>
            <a:endParaRPr lang="en-US" sz="2300" dirty="0"/>
          </a:p>
        </p:txBody>
      </p:sp>
      <p:sp>
        <p:nvSpPr>
          <p:cNvPr id="13" name="TextBox 12">
            <a:extLst>
              <a:ext uri="{FF2B5EF4-FFF2-40B4-BE49-F238E27FC236}">
                <a16:creationId xmlns:a16="http://schemas.microsoft.com/office/drawing/2014/main" xmlns="" id="{F86D1E73-FE1C-9F4A-C3A7-BA76ECD501AE}"/>
              </a:ext>
            </a:extLst>
          </p:cNvPr>
          <p:cNvSpPr txBox="1"/>
          <p:nvPr/>
        </p:nvSpPr>
        <p:spPr>
          <a:xfrm>
            <a:off x="7444918" y="6386034"/>
            <a:ext cx="3150905" cy="446276"/>
          </a:xfrm>
          <a:prstGeom prst="rect">
            <a:avLst/>
          </a:prstGeom>
          <a:solidFill>
            <a:schemeClr val="bg1"/>
          </a:solidFill>
        </p:spPr>
        <p:txBody>
          <a:bodyPr wrap="square" rtlCol="0">
            <a:spAutoFit/>
          </a:bodyPr>
          <a:lstStyle/>
          <a:p>
            <a:r>
              <a:rPr lang="ar-JO" sz="2300" dirty="0"/>
              <a:t>النوم لعدد ساعات كافي</a:t>
            </a:r>
            <a:endParaRPr lang="en-US" sz="2300" dirty="0"/>
          </a:p>
        </p:txBody>
      </p:sp>
      <p:pic>
        <p:nvPicPr>
          <p:cNvPr id="17" name="Picture 16">
            <a:extLst>
              <a:ext uri="{FF2B5EF4-FFF2-40B4-BE49-F238E27FC236}">
                <a16:creationId xmlns:a16="http://schemas.microsoft.com/office/drawing/2014/main" xmlns="" id="{DAD30250-4CBA-EBA8-6542-216DB483A851}"/>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1408834" y="1147249"/>
            <a:ext cx="4401123" cy="2267683"/>
          </a:xfrm>
          <a:prstGeom prst="rect">
            <a:avLst/>
          </a:prstGeom>
          <a:ln>
            <a:solidFill>
              <a:schemeClr val="accent1"/>
            </a:solidFill>
          </a:ln>
        </p:spPr>
      </p:pic>
      <p:pic>
        <p:nvPicPr>
          <p:cNvPr id="19" name="Picture 18">
            <a:extLst>
              <a:ext uri="{FF2B5EF4-FFF2-40B4-BE49-F238E27FC236}">
                <a16:creationId xmlns:a16="http://schemas.microsoft.com/office/drawing/2014/main" xmlns="" id="{E1F469BB-B1DF-687B-30A2-F2982C87D930}"/>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xmlns="" r:id="rId7"/>
              </a:ext>
            </a:extLst>
          </a:blip>
          <a:stretch>
            <a:fillRect/>
          </a:stretch>
        </p:blipFill>
        <p:spPr>
          <a:xfrm>
            <a:off x="6907238" y="4512093"/>
            <a:ext cx="3871465" cy="1873941"/>
          </a:xfrm>
          <a:prstGeom prst="rect">
            <a:avLst/>
          </a:prstGeom>
          <a:ln>
            <a:solidFill>
              <a:schemeClr val="accent1"/>
            </a:solidFill>
          </a:ln>
        </p:spPr>
      </p:pic>
      <p:pic>
        <p:nvPicPr>
          <p:cNvPr id="22" name="Picture 21">
            <a:extLst>
              <a:ext uri="{FF2B5EF4-FFF2-40B4-BE49-F238E27FC236}">
                <a16:creationId xmlns:a16="http://schemas.microsoft.com/office/drawing/2014/main" xmlns="" id="{D79D2F7F-C448-D5E9-C4F4-985E19BFC57D}"/>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xmlns="" r:id="rId9"/>
              </a:ext>
            </a:extLst>
          </a:blip>
          <a:stretch>
            <a:fillRect/>
          </a:stretch>
        </p:blipFill>
        <p:spPr>
          <a:xfrm>
            <a:off x="1408834" y="4512093"/>
            <a:ext cx="4401123" cy="1873941"/>
          </a:xfrm>
          <a:prstGeom prst="rect">
            <a:avLst/>
          </a:prstGeom>
          <a:ln>
            <a:solidFill>
              <a:schemeClr val="accent1"/>
            </a:solidFill>
          </a:ln>
        </p:spPr>
      </p:pic>
    </p:spTree>
    <p:extLst>
      <p:ext uri="{BB962C8B-B14F-4D97-AF65-F5344CB8AC3E}">
        <p14:creationId xmlns:p14="http://schemas.microsoft.com/office/powerpoint/2010/main" val="3535807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8BFE4C-056A-B0CC-E491-18E17B8056F8}"/>
              </a:ext>
            </a:extLst>
          </p:cNvPr>
          <p:cNvSpPr>
            <a:spLocks noGrp="1"/>
          </p:cNvSpPr>
          <p:nvPr>
            <p:ph type="title"/>
          </p:nvPr>
        </p:nvSpPr>
        <p:spPr>
          <a:xfrm>
            <a:off x="1651694" y="167813"/>
            <a:ext cx="8596668" cy="611676"/>
          </a:xfrm>
        </p:spPr>
        <p:txBody>
          <a:bodyPr>
            <a:normAutofit fontScale="90000"/>
          </a:bodyPr>
          <a:lstStyle/>
          <a:p>
            <a:pPr algn="ctr"/>
            <a:r>
              <a:rPr lang="ar-JO" dirty="0"/>
              <a:t>المصادر</a:t>
            </a:r>
            <a:endParaRPr lang="en-US" dirty="0"/>
          </a:p>
        </p:txBody>
      </p:sp>
      <p:sp>
        <p:nvSpPr>
          <p:cNvPr id="3" name="Content Placeholder 2">
            <a:extLst>
              <a:ext uri="{FF2B5EF4-FFF2-40B4-BE49-F238E27FC236}">
                <a16:creationId xmlns:a16="http://schemas.microsoft.com/office/drawing/2014/main" xmlns="" id="{23DF3F19-F216-D200-0824-012FF656F969}"/>
              </a:ext>
            </a:extLst>
          </p:cNvPr>
          <p:cNvSpPr>
            <a:spLocks noGrp="1"/>
          </p:cNvSpPr>
          <p:nvPr>
            <p:ph idx="1"/>
          </p:nvPr>
        </p:nvSpPr>
        <p:spPr>
          <a:xfrm>
            <a:off x="962145" y="779489"/>
            <a:ext cx="10820124" cy="3880773"/>
          </a:xfrm>
        </p:spPr>
        <p:txBody>
          <a:bodyPr>
            <a:noAutofit/>
          </a:bodyPr>
          <a:lstStyle/>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https://www.who.int/ar/health-topics/obesity#tab=tab_1</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xmlns="" val="tx"/>
                    </a:ext>
                  </a:extLst>
                </a:hlinkClick>
              </a:rPr>
              <a:t>https://www.moh.gov.sa/awarenessplateform/ChronicDisease/Pages/Obesity.aspx</a:t>
            </a:r>
            <a:r>
              <a:rPr lang="ar-JO"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xmlns="" val="tx"/>
                    </a:ext>
                  </a:extLst>
                </a:hlinkClick>
              </a:rPr>
              <a:t>https://www.aljazeera.net/health/2021/11/8/%D9%85%D8%A7-%D9%87%D9%88-%D9%85%D8%B1%D8%B6-%D8%A7%D9%84%D8%B3%D9%85%D9%86%D8%A9%D8%9F-%D9%88%D9%85%D8%A7-%D8%A2%D8%AB%D8%A7%D8%B1%D9%87-%D8%A7%D9%84%D8%B5%D8%AD%D9%8A%D8%A9</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xmlns="" val="tx"/>
                    </a:ext>
                  </a:extLst>
                </a:hlinkClick>
              </a:rPr>
              <a:t>https://bunean.com/u/%D9%85%D8%A7-%D9%87%D9%8A-%D8%A2%D8%AB%D8%A7%D8%B1-%D8%A7%D9%84%D8%B3%D9%85%D9%86%D8%A9-%D8%B9%D9%84%D9%89-%D8%A7%D9%84%D9%85%D8%AC%D8%AA%D9%85%D8%B9-%D9%88%D8%A7%D9%84%D9%81%D8%B1%D8%AF</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xmlns="" val="tx"/>
                    </a:ext>
                  </a:extLst>
                </a:hlinkClick>
              </a:rPr>
              <a:t>https://www.webteb.com/diet/diseases/%D8%A7%D9%84%D8%B3%D9%85%D9%86%D8%A9</a:t>
            </a: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xmlns="" val="tx"/>
                    </a:ext>
                  </a:extLst>
                </a:hlinkClick>
              </a:rPr>
              <a:t>https://www.webteb.com/articles/%D8%A7%D9%84%D9%88%D9%82%D8%A7%D9%8A%D8%A9-%D9%85%D9%86-%D8%A7%D9%84%D8%B3%D9%85%D9%86%D8%A9_34746</a:t>
            </a:r>
            <a:endParaRPr lang="ar-JO"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u="sng"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Google images</a:t>
            </a:r>
          </a:p>
          <a:p>
            <a:pPr marL="0" marR="0" indent="0">
              <a:lnSpc>
                <a:spcPct val="107000"/>
              </a:lnSpc>
              <a:spcBef>
                <a:spcPts val="0"/>
              </a:spcBef>
              <a:spcAft>
                <a:spcPts val="800"/>
              </a:spcAft>
              <a:buNone/>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3193074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207</TotalTime>
  <Words>526</Words>
  <Application>Microsoft Office PowerPoint</Application>
  <PresentationFormat>Widescreen</PresentationFormat>
  <Paragraphs>78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vt:lpstr>
      <vt:lpstr>Calibri</vt:lpstr>
      <vt:lpstr>Tahoma</vt:lpstr>
      <vt:lpstr>Trebuchet MS</vt:lpstr>
      <vt:lpstr>Wingdings 3</vt:lpstr>
      <vt:lpstr>Facet</vt:lpstr>
      <vt:lpstr> مشروع الشهر الثالث اللغة العربية والتربية الاجتماعية</vt:lpstr>
      <vt:lpstr>تعريف السمنة وزيادة الوزن المفرطة</vt:lpstr>
      <vt:lpstr>الأسباب الرئيسية للسُّمنة</vt:lpstr>
      <vt:lpstr>PowerPoint Presentation</vt:lpstr>
      <vt:lpstr>الآثار النفسية والمعنوية للسمنة على الفرد</vt:lpstr>
      <vt:lpstr>الآثار الاجتماعية للسمنة</vt:lpstr>
      <vt:lpstr>PowerPoint Presentation</vt:lpstr>
      <vt:lpstr>طرق الوقاية من السمنة</vt:lpstr>
      <vt:lpstr>المصادر</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الشهر الثالث</dc:title>
  <dc:creator>DELL</dc:creator>
  <cp:lastModifiedBy>windows</cp:lastModifiedBy>
  <cp:revision>57</cp:revision>
  <dcterms:created xsi:type="dcterms:W3CDTF">2023-05-01T17:54:07Z</dcterms:created>
  <dcterms:modified xsi:type="dcterms:W3CDTF">2023-05-16T16:46:22Z</dcterms:modified>
</cp:coreProperties>
</file>