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66" r:id="rId5"/>
    <p:sldId id="264" r:id="rId6"/>
    <p:sldId id="26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544" autoAdjust="0"/>
    <p:restoredTop sz="94660"/>
  </p:normalViewPr>
  <p:slideViewPr>
    <p:cSldViewPr snapToGrid="0">
      <p:cViewPr varScale="1">
        <p:scale>
          <a:sx n="73" d="100"/>
          <a:sy n="73" d="100"/>
        </p:scale>
        <p:origin x="55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EB77-6B78-47EF-AFF4-43E0433CC013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AAC9B38-209F-4782-8D70-7518F2B59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948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EB77-6B78-47EF-AFF4-43E0433CC013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AAC9B38-209F-4782-8D70-7518F2B59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102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EB77-6B78-47EF-AFF4-43E0433CC013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AAC9B38-209F-4782-8D70-7518F2B59085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148749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EB77-6B78-47EF-AFF4-43E0433CC013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AAC9B38-209F-4782-8D70-7518F2B59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8702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EB77-6B78-47EF-AFF4-43E0433CC013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AAC9B38-209F-4782-8D70-7518F2B59085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799445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EB77-6B78-47EF-AFF4-43E0433CC013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AAC9B38-209F-4782-8D70-7518F2B59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1224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EB77-6B78-47EF-AFF4-43E0433CC013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C9B38-209F-4782-8D70-7518F2B59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4565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EB77-6B78-47EF-AFF4-43E0433CC013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C9B38-209F-4782-8D70-7518F2B59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031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EB77-6B78-47EF-AFF4-43E0433CC013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C9B38-209F-4782-8D70-7518F2B59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393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EB77-6B78-47EF-AFF4-43E0433CC013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AAC9B38-209F-4782-8D70-7518F2B59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625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EB77-6B78-47EF-AFF4-43E0433CC013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AAC9B38-209F-4782-8D70-7518F2B59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312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EB77-6B78-47EF-AFF4-43E0433CC013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AAC9B38-209F-4782-8D70-7518F2B59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739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EB77-6B78-47EF-AFF4-43E0433CC013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C9B38-209F-4782-8D70-7518F2B59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404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EB77-6B78-47EF-AFF4-43E0433CC013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C9B38-209F-4782-8D70-7518F2B59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055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EB77-6B78-47EF-AFF4-43E0433CC013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C9B38-209F-4782-8D70-7518F2B59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357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EB77-6B78-47EF-AFF4-43E0433CC013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AAC9B38-209F-4782-8D70-7518F2B59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001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58EB77-6B78-47EF-AFF4-43E0433CC013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AAC9B38-209F-4782-8D70-7518F2B59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772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03905"/>
            <a:ext cx="9144000" cy="2387600"/>
          </a:xfrm>
        </p:spPr>
        <p:txBody>
          <a:bodyPr>
            <a:normAutofit/>
          </a:bodyPr>
          <a:lstStyle/>
          <a:p>
            <a:r>
              <a:rPr lang="en-US" sz="7000" b="1" dirty="0" smtClean="0"/>
              <a:t>Obesity</a:t>
            </a:r>
            <a:endParaRPr lang="en-US" sz="7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661512"/>
            <a:ext cx="9144000" cy="1655762"/>
          </a:xfrm>
        </p:spPr>
        <p:txBody>
          <a:bodyPr/>
          <a:lstStyle/>
          <a:p>
            <a:r>
              <a:rPr lang="en-US" b="1" dirty="0" smtClean="0"/>
              <a:t>By: Omar </a:t>
            </a:r>
            <a:r>
              <a:rPr lang="en-US" b="1" dirty="0" err="1" smtClean="0"/>
              <a:t>Fityani</a:t>
            </a:r>
            <a:r>
              <a:rPr lang="en-US" b="1" dirty="0" smtClean="0"/>
              <a:t> and </a:t>
            </a:r>
            <a:r>
              <a:rPr lang="en-US" b="1" dirty="0" err="1" smtClean="0"/>
              <a:t>Hisham</a:t>
            </a:r>
            <a:r>
              <a:rPr lang="en-US" b="1" dirty="0" smtClean="0"/>
              <a:t> al </a:t>
            </a:r>
            <a:r>
              <a:rPr lang="en-US" b="1" dirty="0" err="1" smtClean="0"/>
              <a:t>zaghmouri</a:t>
            </a:r>
            <a:r>
              <a:rPr lang="en-US" b="1" dirty="0" smtClean="0"/>
              <a:t> 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079424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is obesity?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2925" y="1702525"/>
            <a:ext cx="8915400" cy="377762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3000" dirty="0"/>
              <a:t>Overweight and obesity are defined as abnormal or excessive fat accumulation that presents a risk to health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021076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0756" y="325471"/>
            <a:ext cx="8915400" cy="566738"/>
          </a:xfrm>
        </p:spPr>
        <p:txBody>
          <a:bodyPr/>
          <a:lstStyle/>
          <a:p>
            <a:r>
              <a:rPr lang="en-US" sz="3000" b="1" dirty="0"/>
              <a:t>What are the causes of obesity</a:t>
            </a:r>
            <a:r>
              <a:rPr lang="en-US" b="1" dirty="0"/>
              <a:t>?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63779" y="1190786"/>
            <a:ext cx="9222377" cy="507831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i="1" dirty="0" smtClean="0"/>
              <a:t>Genetics</a:t>
            </a:r>
            <a:r>
              <a:rPr lang="en-US" sz="3000" i="1" dirty="0"/>
              <a:t>. Obesity has a strong genetic </a:t>
            </a:r>
            <a:r>
              <a:rPr lang="en-US" sz="3000" i="1" dirty="0" smtClean="0"/>
              <a:t>component</a:t>
            </a:r>
            <a:endParaRPr lang="en-US" sz="3000" i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i="1" dirty="0"/>
              <a:t>Engineered Junk Foods. </a:t>
            </a:r>
            <a:endParaRPr lang="en-US" sz="3000" i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i="1" dirty="0" smtClean="0"/>
              <a:t>Food Addiction</a:t>
            </a:r>
            <a:endParaRPr lang="en-US" sz="3000" i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i="1" dirty="0"/>
              <a:t>Aggressive </a:t>
            </a:r>
            <a:r>
              <a:rPr lang="en-US" sz="3000" i="1" dirty="0" smtClean="0"/>
              <a:t>Marketing</a:t>
            </a:r>
            <a:endParaRPr lang="en-US" sz="3000" i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i="1" dirty="0" smtClean="0"/>
              <a:t>Insulin</a:t>
            </a:r>
            <a:endParaRPr lang="en-US" sz="3000" i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i="1" dirty="0"/>
              <a:t>Certain </a:t>
            </a:r>
            <a:r>
              <a:rPr lang="en-US" sz="3000" i="1" dirty="0" smtClean="0"/>
              <a:t>Medications</a:t>
            </a:r>
            <a:endParaRPr lang="en-US" sz="3000" i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i="1" dirty="0"/>
              <a:t>Leptin </a:t>
            </a:r>
            <a:r>
              <a:rPr lang="en-US" sz="3000" i="1" dirty="0" smtClean="0"/>
              <a:t>Resistance</a:t>
            </a:r>
            <a:endParaRPr lang="en-US" sz="3000" i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i="1" dirty="0"/>
              <a:t>Food Availability</a:t>
            </a:r>
            <a:r>
              <a:rPr lang="en-US" i="1" dirty="0"/>
              <a:t>.</a:t>
            </a:r>
          </a:p>
          <a:p>
            <a:pPr marL="685800" indent="-685800" algn="ctr">
              <a:buFont typeface="Arial" panose="020B0604020202020204" pitchFamily="34" charset="0"/>
              <a:buChar char="•"/>
            </a:pP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74061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0207" y="530862"/>
            <a:ext cx="8915400" cy="566738"/>
          </a:xfrm>
        </p:spPr>
        <p:txBody>
          <a:bodyPr>
            <a:normAutofit fontScale="90000"/>
          </a:bodyPr>
          <a:lstStyle/>
          <a:p>
            <a:r>
              <a:rPr lang="en-US" sz="3300" b="1" dirty="0"/>
              <a:t>What are the Consequences / impacts</a:t>
            </a:r>
            <a:br>
              <a:rPr lang="en-US" sz="3300" b="1" dirty="0"/>
            </a:br>
            <a:r>
              <a:rPr lang="en-US" sz="3300" b="1" dirty="0"/>
              <a:t> of obesity</a:t>
            </a:r>
            <a:r>
              <a:rPr lang="en-US" b="1" dirty="0"/>
              <a:t>?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61322" y="1459344"/>
            <a:ext cx="12599924" cy="4154984"/>
          </a:xfrm>
          <a:prstGeom prst="rect">
            <a:avLst/>
          </a:prstGeom>
          <a:noFill/>
        </p:spPr>
        <p:txBody>
          <a:bodyPr wrap="none" lIns="91440" tIns="45720" rIns="91440" bIns="45720" anchor="ctr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/>
              <a:t>All-causes of death (mortality).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/>
              <a:t>High blood pressure (hypertension).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/>
              <a:t>High LDL </a:t>
            </a:r>
            <a:r>
              <a:rPr lang="en-US" sz="3000" dirty="0" smtClean="0"/>
              <a:t>cholesterol, </a:t>
            </a:r>
            <a:r>
              <a:rPr lang="en-US" sz="3000" dirty="0"/>
              <a:t>or high levels of triglycerides (dyslipidemia).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/>
              <a:t>Type 2 diabetes.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/>
              <a:t>Coronary heart disease.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/>
              <a:t>Stroke.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/>
              <a:t>Gallbladder disease</a:t>
            </a:r>
          </a:p>
          <a:p>
            <a:pPr algn="ctr"/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85172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9137" y="217710"/>
            <a:ext cx="8911687" cy="1280890"/>
          </a:xfrm>
        </p:spPr>
        <p:txBody>
          <a:bodyPr/>
          <a:lstStyle/>
          <a:p>
            <a:r>
              <a:rPr lang="en-US" b="1" dirty="0" smtClean="0"/>
              <a:t>Obesity Solutions</a:t>
            </a: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666206" y="1498600"/>
            <a:ext cx="12004766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3000" dirty="0"/>
              <a:t>Common treatments for overweight and obesity include losing weight through healthy eating, being more physically active, and making other changes to your usual habits. Weight-management programs may help some people lose weight or keep from regaining lost weight.</a:t>
            </a:r>
            <a:endParaRPr lang="en-US" sz="3000" b="0" i="0" dirty="0">
              <a:solidFill>
                <a:srgbClr val="000000"/>
              </a:solidFill>
              <a:effectLst/>
              <a:latin typeface="Avenir W01"/>
            </a:endParaRPr>
          </a:p>
        </p:txBody>
      </p:sp>
    </p:spTree>
    <p:extLst>
      <p:ext uri="{BB962C8B-B14F-4D97-AF65-F5344CB8AC3E}">
        <p14:creationId xmlns:p14="http://schemas.microsoft.com/office/powerpoint/2010/main" val="2520100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728651"/>
            <a:ext cx="8915400" cy="377762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World Health Organization. (</a:t>
            </a:r>
            <a:r>
              <a:rPr lang="en-US" dirty="0" err="1"/>
              <a:t>n.d.</a:t>
            </a:r>
            <a:r>
              <a:rPr lang="en-US" dirty="0"/>
              <a:t>). </a:t>
            </a:r>
            <a:r>
              <a:rPr lang="en-US" i="1" dirty="0"/>
              <a:t>Obesity</a:t>
            </a:r>
            <a:r>
              <a:rPr lang="en-US" dirty="0"/>
              <a:t>. World Health Organization. https://www.who.int/health-topics/obesity#:~:text=Overweight%20and%20obesity%20are%20defined,and%20over%2030%20is%20obese. </a:t>
            </a:r>
          </a:p>
          <a:p>
            <a:r>
              <a:rPr lang="en-US" dirty="0"/>
              <a:t>Gunnars, K. (2018, May 4). </a:t>
            </a:r>
            <a:r>
              <a:rPr lang="en-US" i="1" dirty="0"/>
              <a:t>10 leading causes of weight gain and obesity</a:t>
            </a:r>
            <a:r>
              <a:rPr lang="en-US" dirty="0"/>
              <a:t>. Healthline. https://www.healthline.com/nutrition/10-causes-of-weight-gain </a:t>
            </a:r>
            <a:endParaRPr lang="en-US" dirty="0" smtClean="0"/>
          </a:p>
          <a:p>
            <a:r>
              <a:rPr lang="en-US" dirty="0"/>
              <a:t>Centers for Disease Control and Prevention. (2022, September 24). </a:t>
            </a:r>
            <a:r>
              <a:rPr lang="en-US" i="1" dirty="0"/>
              <a:t>Health effects of overweight and obesity</a:t>
            </a:r>
            <a:r>
              <a:rPr lang="en-US" dirty="0"/>
              <a:t>. Centers for Disease Control and Prevention. https://www.cdc.gov/healthyweight/effects/index.html </a:t>
            </a:r>
            <a:endParaRPr lang="en-US" dirty="0" smtClean="0"/>
          </a:p>
          <a:p>
            <a:r>
              <a:rPr lang="en-US" dirty="0"/>
              <a:t>U.S. Department of Health and Human Services. (</a:t>
            </a:r>
            <a:r>
              <a:rPr lang="en-US" dirty="0" err="1"/>
              <a:t>n.d.</a:t>
            </a:r>
            <a:r>
              <a:rPr lang="en-US" dirty="0"/>
              <a:t>). </a:t>
            </a:r>
            <a:r>
              <a:rPr lang="en-US" i="1" dirty="0"/>
              <a:t>Treatment for overweight &amp; obesity - </a:t>
            </a:r>
            <a:r>
              <a:rPr lang="en-US" i="1" dirty="0" err="1"/>
              <a:t>niddk</a:t>
            </a:r>
            <a:r>
              <a:rPr lang="en-US" dirty="0"/>
              <a:t>. National Institute of Diabetes and Digestive and Kidney Diseases. https://www.niddk.nih.gov/health-information/weight-management/adult-overweight-obesity/treatment#:~:text=Common%20treatments%20for%20overweight%20and,keep%20from%20regaining%20lost%20weight.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65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164</TotalTime>
  <Words>246</Words>
  <Application>Microsoft Office PowerPoint</Application>
  <PresentationFormat>Widescreen</PresentationFormat>
  <Paragraphs>29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Avenir W01</vt:lpstr>
      <vt:lpstr>Century Gothic</vt:lpstr>
      <vt:lpstr>Wingdings 3</vt:lpstr>
      <vt:lpstr>Wisp</vt:lpstr>
      <vt:lpstr>Obesity</vt:lpstr>
      <vt:lpstr>What is obesity?</vt:lpstr>
      <vt:lpstr>What are the causes of obesity?</vt:lpstr>
      <vt:lpstr>What are the Consequences / impacts  of obesity?</vt:lpstr>
      <vt:lpstr>Obesity Solutions</vt:lpstr>
      <vt:lpstr>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Obesity</dc:title>
  <dc:creator>O&amp;M</dc:creator>
  <cp:lastModifiedBy>O&amp;M</cp:lastModifiedBy>
  <cp:revision>36</cp:revision>
  <dcterms:created xsi:type="dcterms:W3CDTF">2023-04-24T19:22:24Z</dcterms:created>
  <dcterms:modified xsi:type="dcterms:W3CDTF">2023-05-15T17:16:10Z</dcterms:modified>
</cp:coreProperties>
</file>