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66FFFF"/>
    <a:srgbClr val="CCCCFF"/>
    <a:srgbClr val="FFFFFF"/>
    <a:srgbClr val="B89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36F5D-D99F-42F1-AF8E-D59736EE137E}" v="26" dt="2023-05-16T03:54:43.629"/>
    <p1510:client id="{B6C93C69-4711-4136-A493-E0DC221FFC2F}" v="10" dt="2023-05-15T20:15:59.074"/>
    <p1510:client id="{D5F72078-3B28-407B-8655-C85CECA67168}" v="10" dt="2023-05-15T15:47:52.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1" d="100"/>
          <a:sy n="61" d="100"/>
        </p:scale>
        <p:origin x="-1416" y="-1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32365-2FF5-4626-A0AA-1F28C29D22B9}" type="datetimeFigureOut">
              <a:rPr lang="en-US" smtClean="0"/>
              <a:t>5/15/2023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3CE5A-F0C6-4F39-854F-631C8F3EB7FC}" type="slidenum">
              <a:rPr lang="en-US" smtClean="0"/>
              <a:t>‹#›</a:t>
            </a:fld>
            <a:endParaRPr lang="en-US" dirty="0"/>
          </a:p>
        </p:txBody>
      </p:sp>
    </p:spTree>
    <p:extLst>
      <p:ext uri="{BB962C8B-B14F-4D97-AF65-F5344CB8AC3E}">
        <p14:creationId xmlns:p14="http://schemas.microsoft.com/office/powerpoint/2010/main" val="170893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3CE5A-F0C6-4F39-854F-631C8F3EB7FC}" type="slidenum">
              <a:rPr lang="en-US" smtClean="0"/>
              <a:t>1</a:t>
            </a:fld>
            <a:endParaRPr lang="en-US" dirty="0"/>
          </a:p>
        </p:txBody>
      </p:sp>
    </p:spTree>
    <p:extLst>
      <p:ext uri="{BB962C8B-B14F-4D97-AF65-F5344CB8AC3E}">
        <p14:creationId xmlns:p14="http://schemas.microsoft.com/office/powerpoint/2010/main" val="398152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D9A04-2730-498A-AECB-EF3DA25BDE53}"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D9A04-2730-498A-AECB-EF3DA25BDE5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D9A04-2730-498A-AECB-EF3DA25BDE5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D9A04-2730-498A-AECB-EF3DA25BDE53}"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D9A04-2730-498A-AECB-EF3DA25BDE5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D9A04-2730-498A-AECB-EF3DA25BDE53}"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CD9A04-2730-498A-AECB-EF3DA25BDE53}"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CD9A04-2730-498A-AECB-EF3DA25BDE5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CD9A04-2730-498A-AECB-EF3DA25BDE5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D9A04-2730-498A-AECB-EF3DA25BDE5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A69A7-A8A7-488F-A6ED-423D267C1AB4}"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D9A04-2730-498A-AECB-EF3DA25BDE53}"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14A69A7-A8A7-488F-A6ED-423D267C1AB4}" type="datetimeFigureOut">
              <a:rPr lang="en-US" smtClean="0"/>
              <a:t>5/15/2023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BCD9A04-2730-498A-AECB-EF3DA25BDE5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healthyweight/effects/index.html" TargetMode="External"/><Relationship Id="rId2" Type="http://schemas.openxmlformats.org/officeDocument/2006/relationships/hyperlink" Target="http://www.niddk.nih.gov/health-information/weight-management/adult-overweight-obesity/treatment" TargetMode="External"/><Relationship Id="rId1" Type="http://schemas.openxmlformats.org/officeDocument/2006/relationships/slideLayout" Target="../slideLayouts/slideLayout2.xml"/><Relationship Id="rId5" Type="http://schemas.openxmlformats.org/officeDocument/2006/relationships/hyperlink" Target="http://www.cdc.gov/obesity/basics/causes.html#:~:text=Obesity%20is%20a%20complex%20disease,activity%20levels%2C%20and%20sleep%20routines" TargetMode="External"/><Relationship Id="rId4" Type="http://schemas.openxmlformats.org/officeDocument/2006/relationships/hyperlink" Target="http://www.cdc.gov/obesity/basics/consequences.html#:~:text=Adults%20with%20obesity%20have%20higher,as%20clinical%20depression%20and%20anxie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9ED4">
            <a:alpha val="19000"/>
          </a:srgbClr>
        </a:solidFill>
        <a:effectLst/>
      </p:bgPr>
    </p:bg>
    <p:spTree>
      <p:nvGrpSpPr>
        <p:cNvPr id="1" name=""/>
        <p:cNvGrpSpPr/>
        <p:nvPr/>
      </p:nvGrpSpPr>
      <p:grpSpPr>
        <a:xfrm>
          <a:off x="0" y="0"/>
          <a:ext cx="0" cy="0"/>
          <a:chOff x="0" y="0"/>
          <a:chExt cx="0" cy="0"/>
        </a:xfrm>
      </p:grpSpPr>
      <p:grpSp>
        <p:nvGrpSpPr>
          <p:cNvPr id="17" name="Group 16"/>
          <p:cNvGrpSpPr/>
          <p:nvPr/>
        </p:nvGrpSpPr>
        <p:grpSpPr>
          <a:xfrm>
            <a:off x="569068" y="0"/>
            <a:ext cx="8270132" cy="6877455"/>
            <a:chOff x="569068" y="0"/>
            <a:chExt cx="8270132" cy="6877455"/>
          </a:xfrm>
          <a:blipFill>
            <a:blip r:embed="rId3"/>
            <a:stretch>
              <a:fillRect/>
            </a:stretch>
          </a:blipFill>
        </p:grpSpPr>
        <p:sp>
          <p:nvSpPr>
            <p:cNvPr id="10" name="Rounded Rectangle 9"/>
            <p:cNvSpPr/>
            <p:nvPr/>
          </p:nvSpPr>
          <p:spPr>
            <a:xfrm>
              <a:off x="3429000" y="0"/>
              <a:ext cx="1066800" cy="5867400"/>
            </a:xfrm>
            <a:prstGeom prst="roundRect">
              <a:avLst>
                <a:gd name="adj" fmla="val 4698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Demi" panose="020E0802020502020306" pitchFamily="34" charset="0"/>
              </a:endParaRPr>
            </a:p>
          </p:txBody>
        </p:sp>
        <p:sp>
          <p:nvSpPr>
            <p:cNvPr id="11" name="Rounded Rectangle 10"/>
            <p:cNvSpPr/>
            <p:nvPr/>
          </p:nvSpPr>
          <p:spPr>
            <a:xfrm>
              <a:off x="4876800" y="990600"/>
              <a:ext cx="1066800" cy="5867400"/>
            </a:xfrm>
            <a:prstGeom prst="roundRect">
              <a:avLst>
                <a:gd name="adj" fmla="val 4698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Demi" panose="020E0802020502020306" pitchFamily="34" charset="0"/>
              </a:endParaRPr>
            </a:p>
          </p:txBody>
        </p:sp>
        <p:sp>
          <p:nvSpPr>
            <p:cNvPr id="12" name="Rounded Rectangle 11"/>
            <p:cNvSpPr/>
            <p:nvPr/>
          </p:nvSpPr>
          <p:spPr>
            <a:xfrm>
              <a:off x="6334328" y="0"/>
              <a:ext cx="1066800" cy="5867400"/>
            </a:xfrm>
            <a:prstGeom prst="roundRect">
              <a:avLst>
                <a:gd name="adj" fmla="val 4698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Demi" panose="020E0802020502020306" pitchFamily="34" charset="0"/>
              </a:endParaRPr>
            </a:p>
          </p:txBody>
        </p:sp>
        <p:sp>
          <p:nvSpPr>
            <p:cNvPr id="14" name="Rounded Rectangle 13"/>
            <p:cNvSpPr/>
            <p:nvPr/>
          </p:nvSpPr>
          <p:spPr>
            <a:xfrm>
              <a:off x="1981200" y="1010055"/>
              <a:ext cx="1066800" cy="5867400"/>
            </a:xfrm>
            <a:prstGeom prst="roundRect">
              <a:avLst>
                <a:gd name="adj" fmla="val 4698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Demi" panose="020E0802020502020306" pitchFamily="34" charset="0"/>
              </a:endParaRPr>
            </a:p>
          </p:txBody>
        </p:sp>
        <p:sp>
          <p:nvSpPr>
            <p:cNvPr id="15" name="Rounded Rectangle 14"/>
            <p:cNvSpPr/>
            <p:nvPr/>
          </p:nvSpPr>
          <p:spPr>
            <a:xfrm>
              <a:off x="569068" y="0"/>
              <a:ext cx="1066800" cy="5867400"/>
            </a:xfrm>
            <a:prstGeom prst="roundRect">
              <a:avLst>
                <a:gd name="adj" fmla="val 4698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Demi" panose="020E0802020502020306" pitchFamily="34" charset="0"/>
              </a:endParaRPr>
            </a:p>
          </p:txBody>
        </p:sp>
        <p:sp>
          <p:nvSpPr>
            <p:cNvPr id="16" name="Rounded Rectangle 15"/>
            <p:cNvSpPr/>
            <p:nvPr/>
          </p:nvSpPr>
          <p:spPr>
            <a:xfrm>
              <a:off x="7772400" y="990600"/>
              <a:ext cx="1066800" cy="5867400"/>
            </a:xfrm>
            <a:prstGeom prst="roundRect">
              <a:avLst>
                <a:gd name="adj" fmla="val 4698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Demi" panose="020E0802020502020306" pitchFamily="34" charset="0"/>
              </a:endParaRPr>
            </a:p>
          </p:txBody>
        </p:sp>
      </p:grpSp>
      <p:sp>
        <p:nvSpPr>
          <p:cNvPr id="18" name="TextBox 17"/>
          <p:cNvSpPr txBox="1"/>
          <p:nvPr/>
        </p:nvSpPr>
        <p:spPr>
          <a:xfrm>
            <a:off x="76200" y="1717119"/>
            <a:ext cx="9220200" cy="2092881"/>
          </a:xfrm>
          <a:prstGeom prst="rect">
            <a:avLst/>
          </a:prstGeom>
          <a:noFill/>
        </p:spPr>
        <p:txBody>
          <a:bodyPr wrap="square" rtlCol="0">
            <a:prstTxWarp prst="textArchUp">
              <a:avLst/>
            </a:prstTxWarp>
            <a:spAutoFit/>
            <a:scene3d>
              <a:camera prst="orthographicFront"/>
              <a:lightRig rig="threePt" dir="t"/>
            </a:scene3d>
            <a:sp3d extrusionH="57150">
              <a:bevelT h="25400" prst="softRound"/>
            </a:sp3d>
          </a:bodyPr>
          <a:lstStyle/>
          <a:p>
            <a:pPr algn="ctr"/>
            <a:r>
              <a:rPr lang="en-US" sz="15000" b="1" dirty="0">
                <a:solidFill>
                  <a:srgbClr val="66CCFF"/>
                </a:solidFill>
                <a:effectLst>
                  <a:glow rad="63500">
                    <a:schemeClr val="accent4">
                      <a:satMod val="175000"/>
                      <a:alpha val="40000"/>
                    </a:schemeClr>
                  </a:glow>
                  <a:outerShdw blurRad="60007" dist="200025" dir="15000000" sy="30000" kx="-1800000" algn="bl" rotWithShape="0">
                    <a:prstClr val="black">
                      <a:alpha val="32000"/>
                    </a:prstClr>
                  </a:outerShdw>
                </a:effectLst>
                <a:latin typeface="Tw Cen MT" panose="020B0602020104020603" pitchFamily="34" charset="0"/>
              </a:rPr>
              <a:t>OBESITY</a:t>
            </a:r>
          </a:p>
        </p:txBody>
      </p:sp>
    </p:spTree>
    <p:extLst>
      <p:ext uri="{BB962C8B-B14F-4D97-AF65-F5344CB8AC3E}">
        <p14:creationId xmlns:p14="http://schemas.microsoft.com/office/powerpoint/2010/main" val="292879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1371600" y="762000"/>
            <a:ext cx="45719" cy="4571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p:cNvGrpSpPr/>
          <p:nvPr/>
        </p:nvGrpSpPr>
        <p:grpSpPr>
          <a:xfrm>
            <a:off x="4419600" y="0"/>
            <a:ext cx="4963390" cy="6858000"/>
            <a:chOff x="5410200" y="597669"/>
            <a:chExt cx="3884468" cy="6291888"/>
          </a:xfrm>
          <a:blipFill>
            <a:blip r:embed="rId2"/>
            <a:stretch>
              <a:fillRect/>
            </a:stretch>
          </a:blipFill>
        </p:grpSpPr>
        <p:sp>
          <p:nvSpPr>
            <p:cNvPr id="5" name="Parallelogram 4"/>
            <p:cNvSpPr/>
            <p:nvPr/>
          </p:nvSpPr>
          <p:spPr>
            <a:xfrm>
              <a:off x="5410200" y="5898957"/>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p:cNvSpPr/>
            <p:nvPr/>
          </p:nvSpPr>
          <p:spPr>
            <a:xfrm>
              <a:off x="6324600" y="5888566"/>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p:cNvSpPr/>
            <p:nvPr/>
          </p:nvSpPr>
          <p:spPr>
            <a:xfrm>
              <a:off x="7239000" y="5884333"/>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8156864" y="5888566"/>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p:nvSpPr>
          <p:spPr>
            <a:xfrm flipH="1">
              <a:off x="7222067" y="4825999"/>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5434445" y="4825999"/>
              <a:ext cx="3785755" cy="1038322"/>
              <a:chOff x="5434445" y="4825999"/>
              <a:chExt cx="3785755" cy="1038322"/>
            </a:xfrm>
            <a:grpFill/>
          </p:grpSpPr>
          <p:sp>
            <p:nvSpPr>
              <p:cNvPr id="9" name="Parallelogram 8"/>
              <p:cNvSpPr/>
              <p:nvPr/>
            </p:nvSpPr>
            <p:spPr>
              <a:xfrm flipH="1">
                <a:off x="5434445" y="4873721"/>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flipH="1">
                <a:off x="6334991" y="4837544"/>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p:cNvSpPr/>
              <p:nvPr/>
            </p:nvSpPr>
            <p:spPr>
              <a:xfrm flipH="1">
                <a:off x="8153400" y="4825999"/>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5427517" y="3774208"/>
              <a:ext cx="3792683" cy="1017155"/>
              <a:chOff x="5427517" y="3774208"/>
              <a:chExt cx="3792683" cy="1017155"/>
            </a:xfrm>
            <a:grpFill/>
          </p:grpSpPr>
          <p:sp>
            <p:nvSpPr>
              <p:cNvPr id="15" name="Parallelogram 14"/>
              <p:cNvSpPr/>
              <p:nvPr/>
            </p:nvSpPr>
            <p:spPr>
              <a:xfrm>
                <a:off x="5427517" y="3800763"/>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p:cNvSpPr/>
              <p:nvPr/>
            </p:nvSpPr>
            <p:spPr>
              <a:xfrm>
                <a:off x="6324600" y="3800763"/>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9"/>
              <p:cNvSpPr/>
              <p:nvPr/>
            </p:nvSpPr>
            <p:spPr>
              <a:xfrm>
                <a:off x="7222067" y="3774208"/>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8153400" y="3774208"/>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5498522" y="2712022"/>
              <a:ext cx="3785755" cy="1002532"/>
              <a:chOff x="5434445" y="2735499"/>
              <a:chExt cx="3785755" cy="1002532"/>
            </a:xfrm>
            <a:grpFill/>
          </p:grpSpPr>
          <p:sp>
            <p:nvSpPr>
              <p:cNvPr id="24" name="Parallelogram 23"/>
              <p:cNvSpPr/>
              <p:nvPr/>
            </p:nvSpPr>
            <p:spPr>
              <a:xfrm flipH="1">
                <a:off x="5434445" y="2735499"/>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flipH="1">
                <a:off x="6334991" y="2747431"/>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flipH="1">
                <a:off x="8153400" y="2735886"/>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flipH="1">
                <a:off x="7222067" y="2735499"/>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5478125" y="1657927"/>
              <a:ext cx="3745539" cy="990601"/>
              <a:chOff x="5427517" y="3831935"/>
              <a:chExt cx="3745539" cy="990601"/>
            </a:xfrm>
            <a:grpFill/>
          </p:grpSpPr>
          <p:sp>
            <p:nvSpPr>
              <p:cNvPr id="33" name="Parallelogram 32"/>
              <p:cNvSpPr/>
              <p:nvPr/>
            </p:nvSpPr>
            <p:spPr>
              <a:xfrm>
                <a:off x="5427517" y="3831936"/>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arallelogram 33"/>
              <p:cNvSpPr/>
              <p:nvPr/>
            </p:nvSpPr>
            <p:spPr>
              <a:xfrm>
                <a:off x="6324600" y="3831936"/>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arallelogram 34"/>
              <p:cNvSpPr/>
              <p:nvPr/>
            </p:nvSpPr>
            <p:spPr>
              <a:xfrm>
                <a:off x="7202247" y="3831935"/>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arallelogram 35"/>
              <p:cNvSpPr/>
              <p:nvPr/>
            </p:nvSpPr>
            <p:spPr>
              <a:xfrm>
                <a:off x="8106256" y="3831935"/>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a:off x="5508913" y="597669"/>
              <a:ext cx="3785755" cy="1002532"/>
              <a:chOff x="5434445" y="2735499"/>
              <a:chExt cx="3785755" cy="1002532"/>
            </a:xfrm>
            <a:grpFill/>
          </p:grpSpPr>
          <p:sp>
            <p:nvSpPr>
              <p:cNvPr id="48" name="Parallelogram 47"/>
              <p:cNvSpPr/>
              <p:nvPr/>
            </p:nvSpPr>
            <p:spPr>
              <a:xfrm flipH="1">
                <a:off x="5434445" y="2735499"/>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arallelogram 48"/>
              <p:cNvSpPr/>
              <p:nvPr/>
            </p:nvSpPr>
            <p:spPr>
              <a:xfrm flipH="1">
                <a:off x="6334991" y="2747431"/>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arallelogram 49"/>
              <p:cNvSpPr/>
              <p:nvPr/>
            </p:nvSpPr>
            <p:spPr>
              <a:xfrm flipH="1">
                <a:off x="8153400" y="2735886"/>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Parallelogram 50"/>
              <p:cNvSpPr/>
              <p:nvPr/>
            </p:nvSpPr>
            <p:spPr>
              <a:xfrm flipH="1">
                <a:off x="7222067" y="2735499"/>
                <a:ext cx="1066800" cy="9906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3" name="TextBox 52"/>
          <p:cNvSpPr txBox="1"/>
          <p:nvPr/>
        </p:nvSpPr>
        <p:spPr>
          <a:xfrm>
            <a:off x="457200" y="1676400"/>
            <a:ext cx="4022722" cy="4832092"/>
          </a:xfrm>
          <a:prstGeom prst="rect">
            <a:avLst/>
          </a:prstGeom>
          <a:noFill/>
        </p:spPr>
        <p:txBody>
          <a:bodyPr wrap="square" lIns="91440" tIns="45720" rIns="91440" bIns="45720" rtlCol="0" anchor="t">
            <a:spAutoFit/>
          </a:bodyPr>
          <a:lstStyle/>
          <a:p>
            <a:pPr algn="just"/>
            <a:r>
              <a:rPr lang="en-US" sz="2200" dirty="0">
                <a:latin typeface="Tw Cen MT"/>
              </a:rPr>
              <a:t>Obesity is characterized as abnormal or build up of excessive body fat. It is a growing heath concern world wide as people with obesity are more likely to develop a wide range of significant illnesses and medical disorders than people with a healthy weight, numerous psychological, social, and physical issues are among them.</a:t>
            </a:r>
          </a:p>
          <a:p>
            <a:pPr algn="just"/>
            <a:endParaRPr lang="en-US" sz="2200" dirty="0">
              <a:latin typeface="Tw Cen MT" panose="020B0602020104020603" pitchFamily="34" charset="0"/>
            </a:endParaRPr>
          </a:p>
          <a:p>
            <a:pPr algn="just"/>
            <a:endParaRPr lang="en-US" sz="2200" dirty="0">
              <a:latin typeface="Tw Cen MT" panose="020B0602020104020603" pitchFamily="34" charset="0"/>
            </a:endParaRPr>
          </a:p>
          <a:p>
            <a:pPr algn="just"/>
            <a:endParaRPr lang="en-US" sz="2200" dirty="0">
              <a:latin typeface="Tw Cen MT" panose="020B0602020104020603" pitchFamily="34" charset="0"/>
            </a:endParaRPr>
          </a:p>
        </p:txBody>
      </p:sp>
      <p:sp>
        <p:nvSpPr>
          <p:cNvPr id="37" name="Title 1"/>
          <p:cNvSpPr>
            <a:spLocks noGrp="1"/>
          </p:cNvSpPr>
          <p:nvPr>
            <p:ph type="title"/>
          </p:nvPr>
        </p:nvSpPr>
        <p:spPr>
          <a:xfrm>
            <a:off x="-685800" y="304800"/>
            <a:ext cx="6512511" cy="1143000"/>
          </a:xfrm>
        </p:spPr>
        <p:txBody>
          <a:bodyPr/>
          <a:lstStyle/>
          <a:p>
            <a:pPr marL="0" indent="0" algn="ctr">
              <a:buNone/>
            </a:pPr>
            <a:r>
              <a:rPr lang="en-US" sz="5000" dirty="0">
                <a:effectLst>
                  <a:outerShdw blurRad="38100" dist="38100" dir="2700000" algn="tl">
                    <a:srgbClr val="000000">
                      <a:alpha val="43137"/>
                    </a:srgbClr>
                  </a:outerShdw>
                  <a:reflection blurRad="6350" stA="55000" endA="300" endPos="45500" dir="5400000" sy="-100000" algn="bl" rotWithShape="0"/>
                </a:effectLst>
                <a:latin typeface="Tw Cen MT" panose="020B0602020104020603" pitchFamily="34" charset="0"/>
              </a:rPr>
              <a:t>What is obesity</a:t>
            </a:r>
          </a:p>
        </p:txBody>
      </p:sp>
    </p:spTree>
    <p:extLst>
      <p:ext uri="{BB962C8B-B14F-4D97-AF65-F5344CB8AC3E}">
        <p14:creationId xmlns:p14="http://schemas.microsoft.com/office/powerpoint/2010/main" val="199222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1298" y="1865503"/>
            <a:ext cx="5472921" cy="415498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2200" dirty="0">
                <a:latin typeface="Tw Cen MT"/>
              </a:rPr>
              <a:t>Obesity can be caused by a variety of factors, including genetics, lifestyle choices and environmental influences as living alone, poverty, low level of education and unemployment. These have all been linked to an increased rates of obesity.</a:t>
            </a:r>
          </a:p>
          <a:p>
            <a:pPr marL="285750" indent="-285750">
              <a:buFont typeface="Arial" panose="020B0604020202020204" pitchFamily="34" charset="0"/>
              <a:buChar char="•"/>
            </a:pPr>
            <a:endParaRPr lang="en-US" sz="2200" dirty="0">
              <a:latin typeface="Tw Cen MT" panose="020B0602020104020603" pitchFamily="34" charset="0"/>
            </a:endParaRPr>
          </a:p>
          <a:p>
            <a:r>
              <a:rPr lang="en-US" sz="2200" dirty="0">
                <a:latin typeface="Tw Cen MT"/>
              </a:rPr>
              <a:t> Examples such as: </a:t>
            </a:r>
          </a:p>
          <a:p>
            <a:pPr marL="342900" indent="-342900">
              <a:buFont typeface="Arial"/>
              <a:buChar char="•"/>
            </a:pPr>
            <a:r>
              <a:rPr lang="en-US" sz="2200" dirty="0">
                <a:latin typeface="Tw Cen MT"/>
              </a:rPr>
              <a:t>engineered junk foods</a:t>
            </a:r>
            <a:endParaRPr lang="en-US" dirty="0">
              <a:latin typeface="Tw Cen MT"/>
            </a:endParaRPr>
          </a:p>
          <a:p>
            <a:pPr marL="285750" indent="-285750">
              <a:buFont typeface="Arial" panose="020B0604020202020204" pitchFamily="34" charset="0"/>
              <a:buChar char="•"/>
            </a:pPr>
            <a:r>
              <a:rPr lang="en-US" sz="2200" dirty="0">
                <a:latin typeface="Tw Cen MT" panose="020B0602020104020603" pitchFamily="34" charset="0"/>
              </a:rPr>
              <a:t> food addiction</a:t>
            </a:r>
          </a:p>
          <a:p>
            <a:pPr marL="285750" indent="-285750">
              <a:buFont typeface="Arial" panose="020B0604020202020204" pitchFamily="34" charset="0"/>
              <a:buChar char="•"/>
            </a:pPr>
            <a:r>
              <a:rPr lang="en-US" sz="2200" dirty="0">
                <a:latin typeface="Tw Cen MT" panose="020B0602020104020603" pitchFamily="34" charset="0"/>
              </a:rPr>
              <a:t> aggressive marketing</a:t>
            </a:r>
          </a:p>
          <a:p>
            <a:pPr marL="285750" indent="-285750">
              <a:buFont typeface="Arial" panose="020B0604020202020204" pitchFamily="34" charset="0"/>
              <a:buChar char="•"/>
            </a:pPr>
            <a:r>
              <a:rPr lang="en-US" sz="2200" dirty="0">
                <a:latin typeface="Tw Cen MT" panose="020B0602020104020603" pitchFamily="34" charset="0"/>
              </a:rPr>
              <a:t>Lack of physical activity</a:t>
            </a:r>
          </a:p>
        </p:txBody>
      </p:sp>
      <p:grpSp>
        <p:nvGrpSpPr>
          <p:cNvPr id="8" name="Group 7"/>
          <p:cNvGrpSpPr/>
          <p:nvPr/>
        </p:nvGrpSpPr>
        <p:grpSpPr>
          <a:xfrm>
            <a:off x="-1930497" y="432928"/>
            <a:ext cx="6203317" cy="6175268"/>
            <a:chOff x="-1930497" y="432928"/>
            <a:chExt cx="6203317" cy="6175268"/>
          </a:xfrm>
          <a:blipFill>
            <a:blip r:embed="rId2"/>
            <a:stretch>
              <a:fillRect/>
            </a:stretch>
          </a:blipFill>
        </p:grpSpPr>
        <p:sp>
          <p:nvSpPr>
            <p:cNvPr id="4" name="Flowchart: Terminator 3"/>
            <p:cNvSpPr/>
            <p:nvPr/>
          </p:nvSpPr>
          <p:spPr>
            <a:xfrm rot="12307932">
              <a:off x="-943653" y="1202707"/>
              <a:ext cx="4489115" cy="1169879"/>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Terminator 28"/>
            <p:cNvSpPr/>
            <p:nvPr/>
          </p:nvSpPr>
          <p:spPr>
            <a:xfrm rot="12307932">
              <a:off x="-1930497" y="3540113"/>
              <a:ext cx="4712693" cy="1086883"/>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Terminator 31"/>
            <p:cNvSpPr/>
            <p:nvPr/>
          </p:nvSpPr>
          <p:spPr>
            <a:xfrm rot="12307932">
              <a:off x="-958871" y="2440893"/>
              <a:ext cx="3606162" cy="953245"/>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Terminator 32"/>
            <p:cNvSpPr/>
            <p:nvPr/>
          </p:nvSpPr>
          <p:spPr>
            <a:xfrm rot="12307932">
              <a:off x="666658" y="432928"/>
              <a:ext cx="3606162" cy="953245"/>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90800" y="3429000"/>
              <a:ext cx="775479" cy="72495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90800" y="4953000"/>
              <a:ext cx="914400" cy="838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Terminator 34"/>
            <p:cNvSpPr/>
            <p:nvPr/>
          </p:nvSpPr>
          <p:spPr>
            <a:xfrm rot="12307932">
              <a:off x="-633331" y="5521313"/>
              <a:ext cx="4712693" cy="1086883"/>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itle 1"/>
          <p:cNvSpPr>
            <a:spLocks noGrp="1"/>
          </p:cNvSpPr>
          <p:nvPr>
            <p:ph type="title"/>
          </p:nvPr>
        </p:nvSpPr>
        <p:spPr>
          <a:xfrm>
            <a:off x="1412289" y="457200"/>
            <a:ext cx="6512511" cy="1143000"/>
          </a:xfrm>
        </p:spPr>
        <p:txBody>
          <a:bodyPr/>
          <a:lstStyle/>
          <a:p>
            <a:pPr marL="0" indent="0" algn="ctr">
              <a:buNone/>
            </a:pPr>
            <a:r>
              <a:rPr lang="en-US" sz="5000" dirty="0">
                <a:effectLst>
                  <a:outerShdw blurRad="38100" dist="38100" dir="2700000" algn="tl">
                    <a:srgbClr val="000000">
                      <a:alpha val="43137"/>
                    </a:srgbClr>
                  </a:outerShdw>
                  <a:reflection blurRad="6350" stA="55000" endA="300" endPos="45500" dir="5400000" sy="-100000" algn="bl" rotWithShape="0"/>
                </a:effectLst>
                <a:latin typeface="Tw Cen MT" panose="020B0602020104020603" pitchFamily="34" charset="0"/>
              </a:rPr>
              <a:t>Causes of obesity</a:t>
            </a:r>
          </a:p>
        </p:txBody>
      </p:sp>
    </p:spTree>
    <p:extLst>
      <p:ext uri="{BB962C8B-B14F-4D97-AF65-F5344CB8AC3E}">
        <p14:creationId xmlns:p14="http://schemas.microsoft.com/office/powerpoint/2010/main" val="71664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512511" cy="1143000"/>
          </a:xfrm>
        </p:spPr>
        <p:txBody>
          <a:bodyPr/>
          <a:lstStyle/>
          <a:p>
            <a:pPr marL="0" indent="0" algn="ctr">
              <a:buNone/>
            </a:pPr>
            <a:r>
              <a:rPr lang="en-US" sz="5000" dirty="0">
                <a:effectLst>
                  <a:outerShdw blurRad="38100" dist="38100" dir="2700000" algn="tl">
                    <a:srgbClr val="000000">
                      <a:alpha val="43137"/>
                    </a:srgbClr>
                  </a:outerShdw>
                  <a:reflection blurRad="6350" stA="55000" endA="300" endPos="45500" dir="5400000" sy="-100000" algn="bl" rotWithShape="0"/>
                </a:effectLst>
                <a:latin typeface="Tw Cen MT" panose="020B0602020104020603" pitchFamily="34" charset="0"/>
              </a:rPr>
              <a:t>Consequences</a:t>
            </a:r>
          </a:p>
        </p:txBody>
      </p:sp>
      <p:sp>
        <p:nvSpPr>
          <p:cNvPr id="3" name="Content Placeholder 2"/>
          <p:cNvSpPr>
            <a:spLocks noGrp="1"/>
          </p:cNvSpPr>
          <p:nvPr>
            <p:ph sz="quarter" idx="13"/>
          </p:nvPr>
        </p:nvSpPr>
        <p:spPr>
          <a:xfrm>
            <a:off x="457200" y="1630680"/>
            <a:ext cx="7391400" cy="3474720"/>
          </a:xfrm>
        </p:spPr>
        <p:txBody>
          <a:bodyPr>
            <a:noAutofit/>
          </a:bodyPr>
          <a:lstStyle/>
          <a:p>
            <a:pPr marL="45720" indent="0">
              <a:buNone/>
            </a:pPr>
            <a:r>
              <a:rPr lang="en-US" sz="2000" dirty="0">
                <a:latin typeface="Tw Cen MT" panose="020B0602020104020603" pitchFamily="34" charset="0"/>
              </a:rPr>
              <a:t>Obesity can cause many problems, these problems fit into three main categories. Those categories are: physical, social, and psychological. </a:t>
            </a:r>
          </a:p>
          <a:p>
            <a:pPr marL="45720" indent="0">
              <a:buNone/>
            </a:pPr>
            <a:r>
              <a:rPr lang="en-US" sz="2000" dirty="0">
                <a:latin typeface="Tw Cen MT" panose="020B0602020104020603" pitchFamily="34" charset="0"/>
              </a:rPr>
              <a:t>It can lead to:</a:t>
            </a:r>
          </a:p>
          <a:p>
            <a:pPr>
              <a:buFont typeface="Arial" panose="020B0604020202020204" pitchFamily="34" charset="0"/>
              <a:buChar char="•"/>
            </a:pPr>
            <a:r>
              <a:rPr lang="en-US" sz="2000" dirty="0">
                <a:latin typeface="Tw Cen MT" panose="020B0602020104020603" pitchFamily="34" charset="0"/>
              </a:rPr>
              <a:t>High blood pressure\high cholesterol</a:t>
            </a:r>
          </a:p>
          <a:p>
            <a:pPr>
              <a:buFont typeface="Arial" panose="020B0604020202020204" pitchFamily="34" charset="0"/>
              <a:buChar char="•"/>
            </a:pPr>
            <a:r>
              <a:rPr lang="en-US" sz="2000" dirty="0">
                <a:latin typeface="Tw Cen MT" panose="020B0602020104020603" pitchFamily="34" charset="0"/>
              </a:rPr>
              <a:t>Type 2 diabetes</a:t>
            </a:r>
          </a:p>
          <a:p>
            <a:pPr>
              <a:buFont typeface="Arial" panose="020B0604020202020204" pitchFamily="34" charset="0"/>
              <a:buChar char="•"/>
            </a:pPr>
            <a:r>
              <a:rPr lang="en-US" sz="2000" dirty="0">
                <a:latin typeface="Tw Cen MT" panose="020B0602020104020603" pitchFamily="34" charset="0"/>
              </a:rPr>
              <a:t>Breathing problems, such as asthma</a:t>
            </a:r>
          </a:p>
          <a:p>
            <a:pPr>
              <a:buFont typeface="Arial" panose="020B0604020202020204" pitchFamily="34" charset="0"/>
              <a:buChar char="•"/>
            </a:pPr>
            <a:r>
              <a:rPr lang="en-US" sz="2000" dirty="0">
                <a:latin typeface="Tw Cen MT" panose="020B0602020104020603" pitchFamily="34" charset="0"/>
              </a:rPr>
              <a:t>Lower self-esteem and quality of life</a:t>
            </a:r>
          </a:p>
          <a:p>
            <a:pPr>
              <a:buFont typeface="Arial" panose="020B0604020202020204" pitchFamily="34" charset="0"/>
              <a:buChar char="•"/>
            </a:pPr>
            <a:r>
              <a:rPr lang="en-US" sz="2000" dirty="0">
                <a:latin typeface="Tw Cen MT" panose="020B0602020104020603" pitchFamily="34" charset="0"/>
              </a:rPr>
              <a:t>Anxiety, depression and bullying</a:t>
            </a:r>
          </a:p>
          <a:p>
            <a:pPr>
              <a:buFont typeface="Arial" panose="020B0604020202020204" pitchFamily="34" charset="0"/>
              <a:buChar char="•"/>
            </a:pPr>
            <a:r>
              <a:rPr lang="en-US" sz="2000" dirty="0">
                <a:latin typeface="Tw Cen MT" panose="020B0602020104020603" pitchFamily="34" charset="0"/>
              </a:rPr>
              <a:t>Many types of cancers</a:t>
            </a:r>
          </a:p>
          <a:p>
            <a:pPr>
              <a:buFont typeface="Arial" panose="020B0604020202020204" pitchFamily="34" charset="0"/>
              <a:buChar char="•"/>
            </a:pPr>
            <a:r>
              <a:rPr lang="en-US" sz="2000" dirty="0">
                <a:latin typeface="Tw Cen MT" panose="020B0602020104020603" pitchFamily="34" charset="0"/>
              </a:rPr>
              <a:t>Discrimination </a:t>
            </a:r>
          </a:p>
          <a:p>
            <a:pPr>
              <a:buFont typeface="Arial" panose="020B0604020202020204" pitchFamily="34" charset="0"/>
              <a:buChar char="•"/>
            </a:pPr>
            <a:endParaRPr lang="en-US" sz="2000" dirty="0">
              <a:latin typeface="Tw Cen MT" panose="020B0602020104020603" pitchFamily="34" charset="0"/>
            </a:endParaRPr>
          </a:p>
          <a:p>
            <a:pPr marL="45720" indent="0">
              <a:buNone/>
            </a:pPr>
            <a:endParaRPr lang="en-US" sz="2000" dirty="0">
              <a:latin typeface="Tw Cen MT" panose="020B0602020104020603" pitchFamily="34" charset="0"/>
            </a:endParaRPr>
          </a:p>
          <a:p>
            <a:pPr marL="45720" indent="0">
              <a:buNone/>
            </a:pPr>
            <a:endParaRPr lang="en-US" sz="2000" dirty="0">
              <a:latin typeface="Tw Cen MT" panose="020B0602020104020603" pitchFamily="34" charset="0"/>
            </a:endParaRPr>
          </a:p>
          <a:p>
            <a:pPr marL="45720" indent="0">
              <a:buNone/>
            </a:pPr>
            <a:endParaRPr lang="en-US" sz="2000" dirty="0">
              <a:latin typeface="Tw Cen MT" panose="020B0602020104020603" pitchFamily="34" charset="0"/>
            </a:endParaRPr>
          </a:p>
          <a:p>
            <a:pPr marL="45720" indent="0">
              <a:buNone/>
            </a:pPr>
            <a:endParaRPr lang="en-US" sz="2000" dirty="0">
              <a:latin typeface="Tw Cen MT" panose="020B0602020104020603" pitchFamily="34" charset="0"/>
            </a:endParaRPr>
          </a:p>
        </p:txBody>
      </p:sp>
      <p:grpSp>
        <p:nvGrpSpPr>
          <p:cNvPr id="50" name="Group 49"/>
          <p:cNvGrpSpPr/>
          <p:nvPr/>
        </p:nvGrpSpPr>
        <p:grpSpPr>
          <a:xfrm>
            <a:off x="228600" y="342900"/>
            <a:ext cx="8891155" cy="6362700"/>
            <a:chOff x="228600" y="266700"/>
            <a:chExt cx="8891155" cy="6362700"/>
          </a:xfrm>
          <a:blipFill>
            <a:blip r:embed="rId2"/>
            <a:stretch>
              <a:fillRect/>
            </a:stretch>
          </a:blipFill>
        </p:grpSpPr>
        <p:grpSp>
          <p:nvGrpSpPr>
            <p:cNvPr id="42" name="Group 41"/>
            <p:cNvGrpSpPr/>
            <p:nvPr/>
          </p:nvGrpSpPr>
          <p:grpSpPr>
            <a:xfrm>
              <a:off x="4648200" y="2286000"/>
              <a:ext cx="4471555" cy="4343400"/>
              <a:chOff x="4648200" y="2286000"/>
              <a:chExt cx="4471555" cy="4343400"/>
            </a:xfrm>
            <a:grpFill/>
          </p:grpSpPr>
          <p:sp>
            <p:nvSpPr>
              <p:cNvPr id="4" name="Flowchart: Preparation 3"/>
              <p:cNvSpPr/>
              <p:nvPr/>
            </p:nvSpPr>
            <p:spPr>
              <a:xfrm>
                <a:off x="7086600" y="4876800"/>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eparation 4"/>
              <p:cNvSpPr/>
              <p:nvPr/>
            </p:nvSpPr>
            <p:spPr>
              <a:xfrm>
                <a:off x="8001000" y="4388427"/>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eparation 5"/>
              <p:cNvSpPr/>
              <p:nvPr/>
            </p:nvSpPr>
            <p:spPr>
              <a:xfrm>
                <a:off x="7086600" y="5791200"/>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eparation 6"/>
              <p:cNvSpPr/>
              <p:nvPr/>
            </p:nvSpPr>
            <p:spPr>
              <a:xfrm>
                <a:off x="8052955" y="5295900"/>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eparation 7"/>
              <p:cNvSpPr/>
              <p:nvPr/>
            </p:nvSpPr>
            <p:spPr>
              <a:xfrm>
                <a:off x="7076209" y="3945082"/>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eparation 8"/>
              <p:cNvSpPr/>
              <p:nvPr/>
            </p:nvSpPr>
            <p:spPr>
              <a:xfrm>
                <a:off x="6172200" y="4405747"/>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eparation 9"/>
              <p:cNvSpPr/>
              <p:nvPr/>
            </p:nvSpPr>
            <p:spPr>
              <a:xfrm>
                <a:off x="6172200" y="5295900"/>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eparation 10"/>
              <p:cNvSpPr/>
              <p:nvPr/>
            </p:nvSpPr>
            <p:spPr>
              <a:xfrm>
                <a:off x="7110845" y="3124200"/>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eparation 11"/>
              <p:cNvSpPr/>
              <p:nvPr/>
            </p:nvSpPr>
            <p:spPr>
              <a:xfrm>
                <a:off x="6352307" y="3529445"/>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eparation 12"/>
              <p:cNvSpPr/>
              <p:nvPr/>
            </p:nvSpPr>
            <p:spPr>
              <a:xfrm>
                <a:off x="6298621" y="2667000"/>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eparation 13"/>
              <p:cNvSpPr/>
              <p:nvPr/>
            </p:nvSpPr>
            <p:spPr>
              <a:xfrm>
                <a:off x="7895356" y="2583875"/>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eparation 14"/>
              <p:cNvSpPr/>
              <p:nvPr/>
            </p:nvSpPr>
            <p:spPr>
              <a:xfrm>
                <a:off x="7110845" y="2286000"/>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eparation 15"/>
              <p:cNvSpPr/>
              <p:nvPr/>
            </p:nvSpPr>
            <p:spPr>
              <a:xfrm>
                <a:off x="7949045" y="3429000"/>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paration 20"/>
              <p:cNvSpPr/>
              <p:nvPr/>
            </p:nvSpPr>
            <p:spPr>
              <a:xfrm>
                <a:off x="5408466" y="4062847"/>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eparation 21"/>
              <p:cNvSpPr/>
              <p:nvPr/>
            </p:nvSpPr>
            <p:spPr>
              <a:xfrm>
                <a:off x="5439639" y="5753100"/>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eparation 22"/>
              <p:cNvSpPr/>
              <p:nvPr/>
            </p:nvSpPr>
            <p:spPr>
              <a:xfrm>
                <a:off x="4648200" y="5295900"/>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eparation 23"/>
              <p:cNvSpPr/>
              <p:nvPr/>
            </p:nvSpPr>
            <p:spPr>
              <a:xfrm>
                <a:off x="5408467" y="4866408"/>
                <a:ext cx="890155" cy="7620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lowchart: Preparation 45"/>
            <p:cNvSpPr/>
            <p:nvPr/>
          </p:nvSpPr>
          <p:spPr>
            <a:xfrm>
              <a:off x="381000" y="266700"/>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Preparation 47"/>
            <p:cNvSpPr/>
            <p:nvPr/>
          </p:nvSpPr>
          <p:spPr>
            <a:xfrm>
              <a:off x="228600" y="5628408"/>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Preparation 48"/>
            <p:cNvSpPr/>
            <p:nvPr/>
          </p:nvSpPr>
          <p:spPr>
            <a:xfrm>
              <a:off x="7718711" y="266700"/>
              <a:ext cx="1066800" cy="838200"/>
            </a:xfrm>
            <a:prstGeom prst="flowChartPreparati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2609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512511" cy="1143000"/>
          </a:xfrm>
        </p:spPr>
        <p:txBody>
          <a:bodyPr/>
          <a:lstStyle/>
          <a:p>
            <a:pPr marL="0" indent="0" algn="ctr">
              <a:buNone/>
            </a:pPr>
            <a:r>
              <a:rPr lang="en-US" sz="5000" dirty="0">
                <a:effectLst>
                  <a:outerShdw blurRad="38100" dist="38100" dir="2700000" algn="tl">
                    <a:srgbClr val="000000">
                      <a:alpha val="43137"/>
                    </a:srgbClr>
                  </a:outerShdw>
                  <a:reflection blurRad="6350" stA="55000" endA="300" endPos="45500" dir="5400000" sy="-100000" algn="bl" rotWithShape="0"/>
                </a:effectLst>
                <a:latin typeface="Tw Cen MT" panose="020B0602020104020603" pitchFamily="34" charset="0"/>
              </a:rPr>
              <a:t>Solutions</a:t>
            </a:r>
          </a:p>
        </p:txBody>
      </p:sp>
      <p:sp>
        <p:nvSpPr>
          <p:cNvPr id="3" name="Content Placeholder 2"/>
          <p:cNvSpPr>
            <a:spLocks noGrp="1"/>
          </p:cNvSpPr>
          <p:nvPr>
            <p:ph sz="quarter" idx="13"/>
          </p:nvPr>
        </p:nvSpPr>
        <p:spPr>
          <a:xfrm>
            <a:off x="381000" y="1447800"/>
            <a:ext cx="6629400" cy="4495800"/>
          </a:xfrm>
        </p:spPr>
        <p:txBody>
          <a:bodyPr>
            <a:normAutofit lnSpcReduction="10000"/>
          </a:bodyPr>
          <a:lstStyle/>
          <a:p>
            <a:pPr marL="45720" indent="0" algn="just">
              <a:buNone/>
            </a:pPr>
            <a:r>
              <a:rPr lang="en-US" dirty="0">
                <a:latin typeface="Tw Cen MT" panose="020B0602020104020603" pitchFamily="34" charset="0"/>
              </a:rPr>
              <a:t>There are many ways to control to obesity. One of the most effective ways is maintaining a balanced diet, exercise is also very helpful as it burns calories and speeds up weight loss. You can do this by running or walking for 10k steps a day which makes a big difference. Another way is to seek for medical advice which can help you to organize a treatment plan, medical advice will not only help you lose weight but motivate you mentally.</a:t>
            </a:r>
          </a:p>
          <a:p>
            <a:pPr marL="45720" indent="0" algn="just">
              <a:buNone/>
            </a:pPr>
            <a:r>
              <a:rPr lang="en-US" dirty="0">
                <a:latin typeface="Tw Cen MT" panose="020B0602020104020603" pitchFamily="34" charset="0"/>
              </a:rPr>
              <a:t>Here are some more treatments people go for:</a:t>
            </a:r>
          </a:p>
          <a:p>
            <a:pPr algn="just">
              <a:buFont typeface="Arial" panose="020B0604020202020204" pitchFamily="34" charset="0"/>
              <a:buChar char="•"/>
            </a:pPr>
            <a:r>
              <a:rPr lang="en-US" dirty="0">
                <a:latin typeface="Tw Cen MT" panose="020B0602020104020603" pitchFamily="34" charset="0"/>
              </a:rPr>
              <a:t>Bariatric surgery ( type of surgery done for weight loss)</a:t>
            </a:r>
          </a:p>
          <a:p>
            <a:pPr algn="just">
              <a:buFont typeface="Arial" panose="020B0604020202020204" pitchFamily="34" charset="0"/>
              <a:buChar char="•"/>
            </a:pPr>
            <a:r>
              <a:rPr lang="en-US" dirty="0">
                <a:latin typeface="Tw Cen MT" panose="020B0602020104020603" pitchFamily="34" charset="0"/>
              </a:rPr>
              <a:t>Weight-loss medicines</a:t>
            </a:r>
          </a:p>
          <a:p>
            <a:pPr algn="just">
              <a:buFont typeface="Arial" panose="020B0604020202020204" pitchFamily="34" charset="0"/>
              <a:buChar char="•"/>
            </a:pPr>
            <a:r>
              <a:rPr lang="en-US" dirty="0">
                <a:latin typeface="Tw Cen MT" panose="020B0602020104020603" pitchFamily="34" charset="0"/>
              </a:rPr>
              <a:t>Fiber-rich foods help with weight loss</a:t>
            </a:r>
          </a:p>
          <a:p>
            <a:pPr marL="45720" indent="0" algn="just">
              <a:buNone/>
            </a:pPr>
            <a:endParaRPr lang="en-US" sz="1900" dirty="0"/>
          </a:p>
        </p:txBody>
      </p:sp>
      <p:grpSp>
        <p:nvGrpSpPr>
          <p:cNvPr id="8" name="Group 7"/>
          <p:cNvGrpSpPr/>
          <p:nvPr/>
        </p:nvGrpSpPr>
        <p:grpSpPr>
          <a:xfrm>
            <a:off x="6324600" y="170582"/>
            <a:ext cx="3647208" cy="6496052"/>
            <a:chOff x="5358247" y="228598"/>
            <a:chExt cx="3647208" cy="6496052"/>
          </a:xfrm>
          <a:blipFill>
            <a:blip r:embed="rId2"/>
            <a:stretch>
              <a:fillRect/>
            </a:stretch>
          </a:blipFill>
        </p:grpSpPr>
        <p:sp>
          <p:nvSpPr>
            <p:cNvPr id="4" name="Isosceles Triangle 3"/>
            <p:cNvSpPr/>
            <p:nvPr/>
          </p:nvSpPr>
          <p:spPr>
            <a:xfrm>
              <a:off x="5521036" y="4154632"/>
              <a:ext cx="2362200" cy="257001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6348846" y="3581401"/>
              <a:ext cx="2656609" cy="24384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5358247" y="228598"/>
              <a:ext cx="2656608" cy="2648817"/>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338455" y="1066800"/>
              <a:ext cx="2656609" cy="24384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188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512511" cy="1143000"/>
          </a:xfrm>
        </p:spPr>
        <p:txBody>
          <a:bodyPr/>
          <a:lstStyle/>
          <a:p>
            <a:pPr marL="0" indent="0" algn="ctr">
              <a:buNone/>
            </a:pPr>
            <a:r>
              <a:rPr lang="en-US" sz="5000" dirty="0">
                <a:effectLst>
                  <a:outerShdw blurRad="38100" dist="38100" dir="2700000" algn="tl">
                    <a:srgbClr val="000000">
                      <a:alpha val="43137"/>
                    </a:srgbClr>
                  </a:outerShdw>
                  <a:reflection blurRad="6350" stA="55000" endA="300" endPos="45500" dir="5400000" sy="-100000" algn="bl" rotWithShape="0"/>
                </a:effectLst>
                <a:latin typeface="Tw Cen MT" panose="020B0602020104020603" pitchFamily="34" charset="0"/>
              </a:rPr>
              <a:t>Conclusion</a:t>
            </a:r>
          </a:p>
        </p:txBody>
      </p:sp>
      <p:sp>
        <p:nvSpPr>
          <p:cNvPr id="3" name="Content Placeholder 2"/>
          <p:cNvSpPr>
            <a:spLocks noGrp="1"/>
          </p:cNvSpPr>
          <p:nvPr>
            <p:ph sz="quarter" idx="13"/>
          </p:nvPr>
        </p:nvSpPr>
        <p:spPr>
          <a:xfrm>
            <a:off x="228600" y="1676400"/>
            <a:ext cx="8458200" cy="3474720"/>
          </a:xfrm>
        </p:spPr>
        <p:txBody>
          <a:bodyPr/>
          <a:lstStyle/>
          <a:p>
            <a:pPr algn="just"/>
            <a:r>
              <a:rPr lang="en-US" dirty="0">
                <a:latin typeface="Tw Cen MT" panose="020B0602020104020603" pitchFamily="34" charset="0"/>
              </a:rPr>
              <a:t>To sum up everything that has been stated so far, Obesity is a serious medical condition which can lead to major health problems. On the other hand Obesity can be controlled through various ways. However, It requires time, effort, patience and determination.</a:t>
            </a:r>
          </a:p>
          <a:p>
            <a:pPr marL="45720" indent="0">
              <a:buNone/>
            </a:pPr>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657601"/>
            <a:ext cx="7162800" cy="26669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28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6512511" cy="1143000"/>
          </a:xfrm>
        </p:spPr>
        <p:txBody>
          <a:bodyPr/>
          <a:lstStyle/>
          <a:p>
            <a:pPr marL="0" indent="0" algn="ctr">
              <a:buNone/>
            </a:pPr>
            <a:r>
              <a:rPr lang="en-US" sz="5000" dirty="0">
                <a:effectLst>
                  <a:outerShdw blurRad="38100" dist="38100" dir="2700000" algn="tl">
                    <a:srgbClr val="000000">
                      <a:alpha val="43137"/>
                    </a:srgbClr>
                  </a:outerShdw>
                  <a:reflection blurRad="6350" stA="55000" endA="300" endPos="45500" dir="5400000" sy="-100000" algn="bl" rotWithShape="0"/>
                </a:effectLst>
                <a:latin typeface="Tw Cen MT" panose="020B0602020104020603" pitchFamily="34" charset="0"/>
              </a:rPr>
              <a:t>Citations</a:t>
            </a:r>
          </a:p>
        </p:txBody>
      </p:sp>
      <p:sp>
        <p:nvSpPr>
          <p:cNvPr id="3" name="Content Placeholder 2"/>
          <p:cNvSpPr>
            <a:spLocks noGrp="1"/>
          </p:cNvSpPr>
          <p:nvPr>
            <p:ph sz="quarter" idx="13"/>
          </p:nvPr>
        </p:nvSpPr>
        <p:spPr>
          <a:xfrm>
            <a:off x="685800" y="1447800"/>
            <a:ext cx="7696200" cy="5029200"/>
          </a:xfrm>
        </p:spPr>
        <p:txBody>
          <a:bodyPr vert="horz" lIns="91440" tIns="45720" rIns="91440" bIns="45720" rtlCol="0" anchor="t">
            <a:noAutofit/>
          </a:bodyPr>
          <a:lstStyle/>
          <a:p>
            <a:pPr>
              <a:buFont typeface="Arial" panose="020B0604020202020204" pitchFamily="34" charset="0"/>
              <a:buChar char="•"/>
            </a:pPr>
            <a:r>
              <a:rPr lang="en-US" sz="1600" dirty="0">
                <a:latin typeface="Tw Cen MT"/>
              </a:rPr>
              <a:t>“Treatment for Overweight &amp;amp; Obesity - Niddk.” National Institute of Diabetes and Digestive and Kidney Diseases, U.S. Department of Health and Human Services, </a:t>
            </a:r>
            <a:r>
              <a:rPr lang="en-US" sz="1600" dirty="0">
                <a:latin typeface="Tw Cen MT"/>
                <a:hlinkClick r:id="rId2"/>
              </a:rPr>
              <a:t>www.niddk.nih.gov/health-information/weight-management/adult-overweight-obesity/treatment</a:t>
            </a:r>
            <a:r>
              <a:rPr lang="en-US" sz="1600" dirty="0">
                <a:latin typeface="Tw Cen MT"/>
              </a:rPr>
              <a:t>.</a:t>
            </a:r>
          </a:p>
          <a:p>
            <a:pPr>
              <a:buFont typeface="Arial" panose="020B0604020202020204" pitchFamily="34" charset="0"/>
              <a:buChar char="•"/>
            </a:pPr>
            <a:r>
              <a:rPr lang="en-US" sz="1600" dirty="0">
                <a:latin typeface="Tw Cen MT"/>
              </a:rPr>
              <a:t>"Health Effects of Overweight and </a:t>
            </a:r>
            <a:r>
              <a:rPr lang="en-US" sz="1600" err="1">
                <a:latin typeface="Tw Cen MT"/>
              </a:rPr>
              <a:t>Obesity".Centers</a:t>
            </a:r>
            <a:r>
              <a:rPr lang="en-US" sz="1600" dirty="0">
                <a:latin typeface="Tw Cen MT"/>
              </a:rPr>
              <a:t> for Disease Control and Prevention </a:t>
            </a:r>
            <a:r>
              <a:rPr lang="en-US" sz="1600" dirty="0">
                <a:latin typeface="Tw Cen MT"/>
                <a:hlinkClick r:id="rId3"/>
              </a:rPr>
              <a:t>www.cdc.gov/healthyweight/effects/index.html</a:t>
            </a:r>
            <a:r>
              <a:rPr lang="en-US" sz="1600" dirty="0">
                <a:latin typeface="Tw Cen MT"/>
              </a:rPr>
              <a:t>.</a:t>
            </a:r>
          </a:p>
          <a:p>
            <a:pPr>
              <a:buFont typeface="Arial" panose="020B0604020202020204" pitchFamily="34" charset="0"/>
              <a:buChar char="•"/>
            </a:pPr>
            <a:r>
              <a:rPr lang="en-US" sz="1600" dirty="0">
                <a:latin typeface="Tw Cen MT"/>
              </a:rPr>
              <a:t>"Consequences of Obesity.” Centers for Disease Control and Prevention, 15 July 2022 </a:t>
            </a:r>
            <a:r>
              <a:rPr lang="en-US" sz="1600" dirty="0">
                <a:latin typeface="Tw Cen MT"/>
                <a:hlinkClick r:id="rId4"/>
              </a:rPr>
              <a:t>www.cdc.gov/obesity/basics/consequences.html#:~:text=Adults%20with%20obesity%20have%20higher,as%20clinical%20depression%20and%20anxiety</a:t>
            </a:r>
            <a:r>
              <a:rPr lang="en-US" sz="1600" dirty="0">
                <a:latin typeface="Tw Cen MT"/>
              </a:rPr>
              <a:t>.</a:t>
            </a:r>
          </a:p>
          <a:p>
            <a:pPr>
              <a:buFont typeface="Arial" panose="020B0604020202020204" pitchFamily="34" charset="0"/>
              <a:buChar char="•"/>
            </a:pPr>
            <a:r>
              <a:rPr lang="en-US" sz="1600" dirty="0">
                <a:latin typeface="Tw Cen MT"/>
              </a:rPr>
              <a:t>“Causes of Obesity.” Centers for Disease Control and Prevention, 21 Mar. 2022, </a:t>
            </a:r>
            <a:r>
              <a:rPr lang="en-US" sz="1600" dirty="0">
                <a:latin typeface="Tw Cen MT"/>
                <a:hlinkClick r:id="rId5"/>
              </a:rPr>
              <a:t>www.cdc.gov/obesity/basics/causes.html#:~:text=Obesity%20is%20a%20complex%20disease,activity%20levels%2C%20and%20sleep%20routines</a:t>
            </a:r>
            <a:r>
              <a:rPr lang="en-US" sz="1600" dirty="0">
                <a:latin typeface="Tw Cen MT"/>
              </a:rPr>
              <a:t>.</a:t>
            </a:r>
          </a:p>
          <a:p>
            <a:pPr>
              <a:buFont typeface="Arial" panose="020B0604020202020204" pitchFamily="34" charset="0"/>
              <a:buChar char="•"/>
            </a:pPr>
            <a:r>
              <a:rPr lang="en-US" sz="1600" dirty="0">
                <a:latin typeface="Tw Cen MT"/>
              </a:rPr>
              <a:t>“Treatment for Overweight &amp;amp; Obesity - Niddk.” National Institute of Diabetes and Digestive and Kidney Diseases, U.S. Department of Health and Human Services, </a:t>
            </a:r>
            <a:r>
              <a:rPr lang="en-US" sz="1600" dirty="0">
                <a:latin typeface="Tw Cen MT"/>
                <a:hlinkClick r:id="rId2"/>
              </a:rPr>
              <a:t>www.niddk.nih.gov/health-information/weight-management/adult-overweight-obesity/treatment</a:t>
            </a:r>
            <a:r>
              <a:rPr lang="en-US" sz="1600" dirty="0">
                <a:latin typeface="Tw Cen MT"/>
              </a:rPr>
              <a:t>.</a:t>
            </a:r>
          </a:p>
        </p:txBody>
      </p:sp>
    </p:spTree>
    <p:extLst>
      <p:ext uri="{BB962C8B-B14F-4D97-AF65-F5344CB8AC3E}">
        <p14:creationId xmlns:p14="http://schemas.microsoft.com/office/powerpoint/2010/main" val="226955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59889" y="2057400"/>
            <a:ext cx="6512511" cy="1143000"/>
          </a:xfrm>
        </p:spPr>
        <p:txBody>
          <a:bodyPr/>
          <a:lstStyle/>
          <a:p>
            <a:pPr marL="0" indent="0" algn="ctr">
              <a:buNone/>
            </a:pPr>
            <a:r>
              <a:rPr lang="en-US" sz="10000" dirty="0">
                <a:effectLst>
                  <a:outerShdw blurRad="38100" dist="38100" dir="2700000" algn="tl">
                    <a:srgbClr val="000000">
                      <a:alpha val="43137"/>
                    </a:srgbClr>
                  </a:outerShdw>
                  <a:reflection blurRad="6350" stA="55000" endA="300" endPos="45500" dir="5400000" sy="-100000" algn="bl" rotWithShape="0"/>
                </a:effectLst>
                <a:latin typeface="Tw Cen MT" panose="020B0602020104020603" pitchFamily="34" charset="0"/>
              </a:rPr>
              <a:t>Thank you</a:t>
            </a:r>
          </a:p>
        </p:txBody>
      </p:sp>
    </p:spTree>
    <p:extLst>
      <p:ext uri="{BB962C8B-B14F-4D97-AF65-F5344CB8AC3E}">
        <p14:creationId xmlns:p14="http://schemas.microsoft.com/office/powerpoint/2010/main" val="760094175"/>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4435</TotalTime>
  <Words>386</Words>
  <Application>Microsoft Office PowerPoint</Application>
  <PresentationFormat>On-screen Show (4:3)</PresentationFormat>
  <Paragraphs>43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Slipstream</vt:lpstr>
      <vt:lpstr>PowerPoint Presentation</vt:lpstr>
      <vt:lpstr>What is obesity</vt:lpstr>
      <vt:lpstr>Causes of obesity</vt:lpstr>
      <vt:lpstr>Consequences</vt:lpstr>
      <vt:lpstr>Solutions</vt:lpstr>
      <vt:lpstr>Conclusion</vt:lpstr>
      <vt:lpstr>Citations</vt:lpstr>
      <vt:lpstr>Thank you</vt:lpstr>
    </vt:vector>
  </TitlesOfParts>
  <Company>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Rania Mas'ad</dc:creator>
  <cp:lastModifiedBy>Rania Mas'ad</cp:lastModifiedBy>
  <cp:revision>81</cp:revision>
  <dcterms:created xsi:type="dcterms:W3CDTF">2023-05-10T15:02:44Z</dcterms:created>
  <dcterms:modified xsi:type="dcterms:W3CDTF">2023-05-16T03:55:00Z</dcterms:modified>
</cp:coreProperties>
</file>