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FF"/>
    <a:srgbClr val="CCCCFF"/>
    <a:srgbClr val="FFFFFF"/>
    <a:srgbClr val="B89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F36F5D-D99F-42F1-AF8E-D59736EE137E}" v="8" dt="2023-05-16T03:50:25.562"/>
    <p1510:client id="{B6C93C69-4711-4136-A493-E0DC221FFC2F}" v="10" dt="2023-05-15T20:15:59.074"/>
    <p1510:client id="{D5F72078-3B28-407B-8655-C85CECA67168}" v="10" dt="2023-05-15T15:47:52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416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32365-2FF5-4626-A0AA-1F28C29D22B9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3CE5A-F0C6-4F39-854F-631C8F3EB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3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3CE5A-F0C6-4F39-854F-631C8F3EB7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2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ealthyweight/effects/index.html" TargetMode="External"/><Relationship Id="rId2" Type="http://schemas.openxmlformats.org/officeDocument/2006/relationships/hyperlink" Target="http://www.niddk.nih.gov/health-information/weight-management/adult-overweight-obesity/treatm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c.gov/obesity/basics/causes.html#:~:text=Obesity%20is%20a%20complex%20disease,activity%20levels%2C%20and%20sleep%20routines" TargetMode="External"/><Relationship Id="rId4" Type="http://schemas.openxmlformats.org/officeDocument/2006/relationships/hyperlink" Target="http://www.cdc.gov/obesity/basics/consequences.html#:~:text=Adults%20with%20obesity%20have%20higher,as%20clinical%20depression%20and%20anxiet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ED4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69068" y="0"/>
            <a:ext cx="8270132" cy="6877455"/>
            <a:chOff x="569068" y="0"/>
            <a:chExt cx="8270132" cy="6877455"/>
          </a:xfrm>
          <a:blipFill>
            <a:blip r:embed="rId3"/>
            <a:stretch>
              <a:fillRect/>
            </a:stretch>
          </a:blipFill>
        </p:grpSpPr>
        <p:sp>
          <p:nvSpPr>
            <p:cNvPr id="10" name="Rounded Rectangle 9"/>
            <p:cNvSpPr/>
            <p:nvPr/>
          </p:nvSpPr>
          <p:spPr>
            <a:xfrm>
              <a:off x="3429000" y="0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6800" y="990600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334328" y="0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81200" y="1010055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69068" y="0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772400" y="990600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6200" y="1717119"/>
            <a:ext cx="9220200" cy="209288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5000" b="1" dirty="0">
                <a:solidFill>
                  <a:srgbClr val="66CC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w Cen MT" panose="020B0602020104020603" pitchFamily="34" charset="0"/>
              </a:rPr>
              <a:t>OBESITY</a:t>
            </a:r>
          </a:p>
        </p:txBody>
      </p:sp>
    </p:spTree>
    <p:extLst>
      <p:ext uri="{BB962C8B-B14F-4D97-AF65-F5344CB8AC3E}">
        <p14:creationId xmlns:p14="http://schemas.microsoft.com/office/powerpoint/2010/main" val="292879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-1371600" y="762000"/>
            <a:ext cx="45719" cy="4571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419600" y="0"/>
            <a:ext cx="4963390" cy="6858000"/>
            <a:chOff x="5410200" y="597669"/>
            <a:chExt cx="3884468" cy="6291888"/>
          </a:xfrm>
          <a:blipFill>
            <a:blip r:embed="rId2"/>
            <a:stretch>
              <a:fillRect/>
            </a:stretch>
          </a:blipFill>
        </p:grpSpPr>
        <p:sp>
          <p:nvSpPr>
            <p:cNvPr id="5" name="Parallelogram 4"/>
            <p:cNvSpPr/>
            <p:nvPr/>
          </p:nvSpPr>
          <p:spPr>
            <a:xfrm>
              <a:off x="5410200" y="5898957"/>
              <a:ext cx="1066800" cy="9906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6324600" y="5888566"/>
              <a:ext cx="1066800" cy="9906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7239000" y="5884333"/>
              <a:ext cx="1066800" cy="9906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8156864" y="5888566"/>
              <a:ext cx="1066800" cy="9906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7222067" y="4825999"/>
              <a:ext cx="1066800" cy="9906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434445" y="4825999"/>
              <a:ext cx="3785755" cy="1038322"/>
              <a:chOff x="5434445" y="4825999"/>
              <a:chExt cx="3785755" cy="1038322"/>
            </a:xfrm>
            <a:grpFill/>
          </p:grpSpPr>
          <p:sp>
            <p:nvSpPr>
              <p:cNvPr id="9" name="Parallelogram 8"/>
              <p:cNvSpPr/>
              <p:nvPr/>
            </p:nvSpPr>
            <p:spPr>
              <a:xfrm flipH="1">
                <a:off x="5434445" y="4873721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/>
              <p:cNvSpPr/>
              <p:nvPr/>
            </p:nvSpPr>
            <p:spPr>
              <a:xfrm flipH="1">
                <a:off x="6334991" y="4837544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/>
              <p:cNvSpPr/>
              <p:nvPr/>
            </p:nvSpPr>
            <p:spPr>
              <a:xfrm flipH="1">
                <a:off x="8153400" y="4825999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427517" y="3774208"/>
              <a:ext cx="3792683" cy="1017155"/>
              <a:chOff x="5427517" y="3774208"/>
              <a:chExt cx="3792683" cy="1017155"/>
            </a:xfrm>
            <a:grpFill/>
          </p:grpSpPr>
          <p:sp>
            <p:nvSpPr>
              <p:cNvPr id="15" name="Parallelogram 14"/>
              <p:cNvSpPr/>
              <p:nvPr/>
            </p:nvSpPr>
            <p:spPr>
              <a:xfrm>
                <a:off x="5427517" y="3800763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/>
              <p:cNvSpPr/>
              <p:nvPr/>
            </p:nvSpPr>
            <p:spPr>
              <a:xfrm>
                <a:off x="6324600" y="3800763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/>
              <p:cNvSpPr/>
              <p:nvPr/>
            </p:nvSpPr>
            <p:spPr>
              <a:xfrm>
                <a:off x="7222067" y="3774208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/>
              <p:cNvSpPr/>
              <p:nvPr/>
            </p:nvSpPr>
            <p:spPr>
              <a:xfrm>
                <a:off x="8153400" y="3774208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498522" y="2712022"/>
              <a:ext cx="3785755" cy="1002532"/>
              <a:chOff x="5434445" y="2735499"/>
              <a:chExt cx="3785755" cy="1002532"/>
            </a:xfrm>
            <a:grpFill/>
          </p:grpSpPr>
          <p:sp>
            <p:nvSpPr>
              <p:cNvPr id="24" name="Parallelogram 23"/>
              <p:cNvSpPr/>
              <p:nvPr/>
            </p:nvSpPr>
            <p:spPr>
              <a:xfrm flipH="1">
                <a:off x="5434445" y="2735499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Parallelogram 24"/>
              <p:cNvSpPr/>
              <p:nvPr/>
            </p:nvSpPr>
            <p:spPr>
              <a:xfrm flipH="1">
                <a:off x="6334991" y="2747431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Parallelogram 25"/>
              <p:cNvSpPr/>
              <p:nvPr/>
            </p:nvSpPr>
            <p:spPr>
              <a:xfrm flipH="1">
                <a:off x="8153400" y="2735886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Parallelogram 29"/>
              <p:cNvSpPr/>
              <p:nvPr/>
            </p:nvSpPr>
            <p:spPr>
              <a:xfrm flipH="1">
                <a:off x="7222067" y="2735499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478125" y="1657927"/>
              <a:ext cx="3745539" cy="990601"/>
              <a:chOff x="5427517" y="3831935"/>
              <a:chExt cx="3745539" cy="990601"/>
            </a:xfrm>
            <a:grpFill/>
          </p:grpSpPr>
          <p:sp>
            <p:nvSpPr>
              <p:cNvPr id="33" name="Parallelogram 32"/>
              <p:cNvSpPr/>
              <p:nvPr/>
            </p:nvSpPr>
            <p:spPr>
              <a:xfrm>
                <a:off x="5427517" y="3831936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Parallelogram 33"/>
              <p:cNvSpPr/>
              <p:nvPr/>
            </p:nvSpPr>
            <p:spPr>
              <a:xfrm>
                <a:off x="6324600" y="3831936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Parallelogram 34"/>
              <p:cNvSpPr/>
              <p:nvPr/>
            </p:nvSpPr>
            <p:spPr>
              <a:xfrm>
                <a:off x="7202247" y="3831935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Parallelogram 35"/>
              <p:cNvSpPr/>
              <p:nvPr/>
            </p:nvSpPr>
            <p:spPr>
              <a:xfrm>
                <a:off x="8106256" y="3831935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508913" y="597669"/>
              <a:ext cx="3785755" cy="1002532"/>
              <a:chOff x="5434445" y="2735499"/>
              <a:chExt cx="3785755" cy="1002532"/>
            </a:xfrm>
            <a:grpFill/>
          </p:grpSpPr>
          <p:sp>
            <p:nvSpPr>
              <p:cNvPr id="48" name="Parallelogram 47"/>
              <p:cNvSpPr/>
              <p:nvPr/>
            </p:nvSpPr>
            <p:spPr>
              <a:xfrm flipH="1">
                <a:off x="5434445" y="2735499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Parallelogram 48"/>
              <p:cNvSpPr/>
              <p:nvPr/>
            </p:nvSpPr>
            <p:spPr>
              <a:xfrm flipH="1">
                <a:off x="6334991" y="2747431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Parallelogram 49"/>
              <p:cNvSpPr/>
              <p:nvPr/>
            </p:nvSpPr>
            <p:spPr>
              <a:xfrm flipH="1">
                <a:off x="8153400" y="2735886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Parallelogram 50"/>
              <p:cNvSpPr/>
              <p:nvPr/>
            </p:nvSpPr>
            <p:spPr>
              <a:xfrm flipH="1">
                <a:off x="7222067" y="2735499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457200" y="1676400"/>
            <a:ext cx="4022722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200" dirty="0">
                <a:latin typeface="Tw Cen MT"/>
              </a:rPr>
              <a:t>Obesity is characterized as abnormal or build up of excessive body fat. It is a growing heath concern world wide as people with obesity are more likely to develop a wide range of significant illnesses and medical disorders than people with a healthy weight, numerous psychological, social, and physical issues are among them.</a:t>
            </a:r>
          </a:p>
          <a:p>
            <a:pPr algn="just"/>
            <a:endParaRPr lang="en-US" sz="2200" dirty="0">
              <a:latin typeface="Tw Cen MT" panose="020B0602020104020603" pitchFamily="34" charset="0"/>
            </a:endParaRPr>
          </a:p>
          <a:p>
            <a:pPr algn="just"/>
            <a:endParaRPr lang="en-US" sz="2200" dirty="0">
              <a:latin typeface="Tw Cen MT" panose="020B0602020104020603" pitchFamily="34" charset="0"/>
            </a:endParaRPr>
          </a:p>
          <a:p>
            <a:pPr algn="just"/>
            <a:endParaRPr lang="en-US" sz="2200" dirty="0">
              <a:latin typeface="Tw Cen MT" panose="020B0602020104020603" pitchFamily="34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-6858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What is obesity</a:t>
            </a:r>
          </a:p>
        </p:txBody>
      </p:sp>
    </p:spTree>
    <p:extLst>
      <p:ext uri="{BB962C8B-B14F-4D97-AF65-F5344CB8AC3E}">
        <p14:creationId xmlns:p14="http://schemas.microsoft.com/office/powerpoint/2010/main" val="199222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66279" y="1822371"/>
            <a:ext cx="5472921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/>
              </a:rPr>
              <a:t>Obesity can be caused by a variety of factors, including genetics, lifestyle choices and environmental influences as living alone, poverty, low level of education and unemployment have all been linked to an increased rates of obesity.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Tw Cen MT" panose="020B0602020104020603" pitchFamily="34" charset="0"/>
            </a:endParaRPr>
          </a:p>
          <a:p>
            <a:r>
              <a:rPr lang="en-US" sz="2200" dirty="0">
                <a:latin typeface="Tw Cen MT"/>
              </a:rPr>
              <a:t> Examples such as: 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latin typeface="Tw Cen MT"/>
              </a:rPr>
              <a:t>engineered junk foods</a:t>
            </a:r>
            <a:endParaRPr lang="en-US">
              <a:latin typeface="Tw Cen 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 food addiction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 aggressive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Lack of physical activity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930497" y="432928"/>
            <a:ext cx="6203317" cy="6175268"/>
            <a:chOff x="-1930497" y="432928"/>
            <a:chExt cx="6203317" cy="6175268"/>
          </a:xfrm>
          <a:blipFill>
            <a:blip r:embed="rId2"/>
            <a:stretch>
              <a:fillRect/>
            </a:stretch>
          </a:blipFill>
        </p:grpSpPr>
        <p:sp>
          <p:nvSpPr>
            <p:cNvPr id="4" name="Flowchart: Terminator 3"/>
            <p:cNvSpPr/>
            <p:nvPr/>
          </p:nvSpPr>
          <p:spPr>
            <a:xfrm rot="12307932">
              <a:off x="-943653" y="1202707"/>
              <a:ext cx="4489115" cy="1169879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/>
            <p:cNvSpPr/>
            <p:nvPr/>
          </p:nvSpPr>
          <p:spPr>
            <a:xfrm rot="12307932">
              <a:off x="-1930497" y="3540113"/>
              <a:ext cx="4712693" cy="1086883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/>
            <p:cNvSpPr/>
            <p:nvPr/>
          </p:nvSpPr>
          <p:spPr>
            <a:xfrm rot="12307932">
              <a:off x="-958871" y="2440893"/>
              <a:ext cx="3606162" cy="953245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/>
            <p:cNvSpPr/>
            <p:nvPr/>
          </p:nvSpPr>
          <p:spPr>
            <a:xfrm rot="12307932">
              <a:off x="666658" y="432928"/>
              <a:ext cx="3606162" cy="953245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590800" y="3429000"/>
              <a:ext cx="775479" cy="72495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590800" y="4953000"/>
              <a:ext cx="914400" cy="838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Terminator 34"/>
            <p:cNvSpPr/>
            <p:nvPr/>
          </p:nvSpPr>
          <p:spPr>
            <a:xfrm rot="12307932">
              <a:off x="-633331" y="5521313"/>
              <a:ext cx="4712693" cy="1086883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412289" y="457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Causes of obesity</a:t>
            </a:r>
          </a:p>
        </p:txBody>
      </p:sp>
    </p:spTree>
    <p:extLst>
      <p:ext uri="{BB962C8B-B14F-4D97-AF65-F5344CB8AC3E}">
        <p14:creationId xmlns:p14="http://schemas.microsoft.com/office/powerpoint/2010/main" val="71664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30680"/>
            <a:ext cx="73914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000" dirty="0">
                <a:latin typeface="Tw Cen MT" panose="020B0602020104020603" pitchFamily="34" charset="0"/>
              </a:rPr>
              <a:t>Obesity can cause many problems, these problems fit into three main categories. Those categories are: physical, social, and psychological. </a:t>
            </a:r>
          </a:p>
          <a:p>
            <a:pPr marL="45720" indent="0">
              <a:buNone/>
            </a:pPr>
            <a:r>
              <a:rPr lang="en-US" sz="2000" dirty="0">
                <a:latin typeface="Tw Cen MT" panose="020B0602020104020603" pitchFamily="34" charset="0"/>
              </a:rPr>
              <a:t>It can lead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High blood pressure\high cholesterol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Type 2 diabetes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Breathing problems, such as asthma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Lower self-esteem and quality of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Anxiety, depression and bullying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Many types of cancers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Discrimination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Tw Cen MT" panose="020B0602020104020603" pitchFamily="34" charset="0"/>
            </a:endParaRPr>
          </a:p>
          <a:p>
            <a:pPr marL="45720" indent="0">
              <a:buNone/>
            </a:pPr>
            <a:endParaRPr lang="en-US" sz="2000" dirty="0">
              <a:latin typeface="Tw Cen MT" panose="020B0602020104020603" pitchFamily="34" charset="0"/>
            </a:endParaRPr>
          </a:p>
          <a:p>
            <a:pPr marL="45720" indent="0">
              <a:buNone/>
            </a:pPr>
            <a:endParaRPr lang="en-US" sz="2000" dirty="0">
              <a:latin typeface="Tw Cen MT" panose="020B0602020104020603" pitchFamily="34" charset="0"/>
            </a:endParaRPr>
          </a:p>
          <a:p>
            <a:pPr marL="45720" indent="0">
              <a:buNone/>
            </a:pPr>
            <a:endParaRPr lang="en-US" sz="2000" dirty="0">
              <a:latin typeface="Tw Cen MT" panose="020B0602020104020603" pitchFamily="34" charset="0"/>
            </a:endParaRPr>
          </a:p>
          <a:p>
            <a:pPr marL="45720" indent="0">
              <a:buNone/>
            </a:pPr>
            <a:endParaRPr lang="en-US" sz="2000" dirty="0">
              <a:latin typeface="Tw Cen MT" panose="020B0602020104020603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28600" y="342900"/>
            <a:ext cx="8891155" cy="6362700"/>
            <a:chOff x="228600" y="266700"/>
            <a:chExt cx="8891155" cy="6362700"/>
          </a:xfrm>
          <a:blipFill>
            <a:blip r:embed="rId2"/>
            <a:stretch>
              <a:fillRect/>
            </a:stretch>
          </a:blipFill>
        </p:grpSpPr>
        <p:grpSp>
          <p:nvGrpSpPr>
            <p:cNvPr id="42" name="Group 41"/>
            <p:cNvGrpSpPr/>
            <p:nvPr/>
          </p:nvGrpSpPr>
          <p:grpSpPr>
            <a:xfrm>
              <a:off x="4648200" y="2286000"/>
              <a:ext cx="4471555" cy="4343400"/>
              <a:chOff x="4648200" y="2286000"/>
              <a:chExt cx="4471555" cy="4343400"/>
            </a:xfrm>
            <a:grpFill/>
          </p:grpSpPr>
          <p:sp>
            <p:nvSpPr>
              <p:cNvPr id="4" name="Flowchart: Preparation 3"/>
              <p:cNvSpPr/>
              <p:nvPr/>
            </p:nvSpPr>
            <p:spPr>
              <a:xfrm>
                <a:off x="7086600" y="4876800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Preparation 4"/>
              <p:cNvSpPr/>
              <p:nvPr/>
            </p:nvSpPr>
            <p:spPr>
              <a:xfrm>
                <a:off x="8001000" y="4388427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Preparation 5"/>
              <p:cNvSpPr/>
              <p:nvPr/>
            </p:nvSpPr>
            <p:spPr>
              <a:xfrm>
                <a:off x="7086600" y="5791200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paration 6"/>
              <p:cNvSpPr/>
              <p:nvPr/>
            </p:nvSpPr>
            <p:spPr>
              <a:xfrm>
                <a:off x="8052955" y="5295900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Preparation 7"/>
              <p:cNvSpPr/>
              <p:nvPr/>
            </p:nvSpPr>
            <p:spPr>
              <a:xfrm>
                <a:off x="7076209" y="3945082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Preparation 8"/>
              <p:cNvSpPr/>
              <p:nvPr/>
            </p:nvSpPr>
            <p:spPr>
              <a:xfrm>
                <a:off x="6172200" y="4405747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Preparation 9"/>
              <p:cNvSpPr/>
              <p:nvPr/>
            </p:nvSpPr>
            <p:spPr>
              <a:xfrm>
                <a:off x="6172200" y="5295900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Preparation 10"/>
              <p:cNvSpPr/>
              <p:nvPr/>
            </p:nvSpPr>
            <p:spPr>
              <a:xfrm>
                <a:off x="7110845" y="31242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Preparation 11"/>
              <p:cNvSpPr/>
              <p:nvPr/>
            </p:nvSpPr>
            <p:spPr>
              <a:xfrm>
                <a:off x="6352307" y="3529445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Preparation 12"/>
              <p:cNvSpPr/>
              <p:nvPr/>
            </p:nvSpPr>
            <p:spPr>
              <a:xfrm>
                <a:off x="6298621" y="26670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Preparation 13"/>
              <p:cNvSpPr/>
              <p:nvPr/>
            </p:nvSpPr>
            <p:spPr>
              <a:xfrm>
                <a:off x="7895356" y="2583875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Preparation 14"/>
              <p:cNvSpPr/>
              <p:nvPr/>
            </p:nvSpPr>
            <p:spPr>
              <a:xfrm>
                <a:off x="7110845" y="22860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Preparation 15"/>
              <p:cNvSpPr/>
              <p:nvPr/>
            </p:nvSpPr>
            <p:spPr>
              <a:xfrm>
                <a:off x="7949045" y="34290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Preparation 20"/>
              <p:cNvSpPr/>
              <p:nvPr/>
            </p:nvSpPr>
            <p:spPr>
              <a:xfrm>
                <a:off x="5408466" y="4062847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Preparation 21"/>
              <p:cNvSpPr/>
              <p:nvPr/>
            </p:nvSpPr>
            <p:spPr>
              <a:xfrm>
                <a:off x="5439639" y="57531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Preparation 22"/>
              <p:cNvSpPr/>
              <p:nvPr/>
            </p:nvSpPr>
            <p:spPr>
              <a:xfrm>
                <a:off x="4648200" y="52959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Preparation 23"/>
              <p:cNvSpPr/>
              <p:nvPr/>
            </p:nvSpPr>
            <p:spPr>
              <a:xfrm>
                <a:off x="5408467" y="4866408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lowchart: Preparation 45"/>
            <p:cNvSpPr/>
            <p:nvPr/>
          </p:nvSpPr>
          <p:spPr>
            <a:xfrm>
              <a:off x="381000" y="266700"/>
              <a:ext cx="1066800" cy="838200"/>
            </a:xfrm>
            <a:prstGeom prst="flowChartPreparat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lowchart: Preparation 47"/>
            <p:cNvSpPr/>
            <p:nvPr/>
          </p:nvSpPr>
          <p:spPr>
            <a:xfrm>
              <a:off x="228600" y="5628408"/>
              <a:ext cx="1066800" cy="838200"/>
            </a:xfrm>
            <a:prstGeom prst="flowChartPreparat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lowchart: Preparation 48"/>
            <p:cNvSpPr/>
            <p:nvPr/>
          </p:nvSpPr>
          <p:spPr>
            <a:xfrm>
              <a:off x="7718711" y="266700"/>
              <a:ext cx="1066800" cy="838200"/>
            </a:xfrm>
            <a:prstGeom prst="flowChartPreparat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609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6629400" cy="449580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n-US" dirty="0">
                <a:latin typeface="Tw Cen MT" panose="020B0602020104020603" pitchFamily="34" charset="0"/>
              </a:rPr>
              <a:t>There are many ways to control to obesity. One of the most effective ways is maintaining a balanced diet, exercise is also very helpful as it burns calories and speeds up weight loss. You can do this by running or walking for 10k steps a day which makes a big difference. Another way is to seek for medical advice which can help you to organize a treatment plan, medical advice will not only help you lose weight but motivate you mentally.</a:t>
            </a:r>
          </a:p>
          <a:p>
            <a:pPr marL="45720" indent="0" algn="just">
              <a:buNone/>
            </a:pPr>
            <a:r>
              <a:rPr lang="en-US" dirty="0">
                <a:latin typeface="Tw Cen MT" panose="020B0602020104020603" pitchFamily="34" charset="0"/>
              </a:rPr>
              <a:t>Here are some more treatments people go for: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Bariatric surgery ( type of surgery done for weight loss)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Weight-loss medicines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Fiber-rich foods help with weight loss</a:t>
            </a:r>
          </a:p>
          <a:p>
            <a:pPr marL="45720" indent="0" algn="just">
              <a:buNone/>
            </a:pPr>
            <a:endParaRPr lang="en-US" sz="1900" dirty="0"/>
          </a:p>
        </p:txBody>
      </p:sp>
      <p:grpSp>
        <p:nvGrpSpPr>
          <p:cNvPr id="8" name="Group 7"/>
          <p:cNvGrpSpPr/>
          <p:nvPr/>
        </p:nvGrpSpPr>
        <p:grpSpPr>
          <a:xfrm>
            <a:off x="6324600" y="170582"/>
            <a:ext cx="3647208" cy="6496052"/>
            <a:chOff x="5358247" y="228598"/>
            <a:chExt cx="3647208" cy="6496052"/>
          </a:xfrm>
          <a:blipFill>
            <a:blip r:embed="rId2"/>
            <a:stretch>
              <a:fillRect/>
            </a:stretch>
          </a:blipFill>
        </p:grpSpPr>
        <p:sp>
          <p:nvSpPr>
            <p:cNvPr id="4" name="Isosceles Triangle 3"/>
            <p:cNvSpPr/>
            <p:nvPr/>
          </p:nvSpPr>
          <p:spPr>
            <a:xfrm>
              <a:off x="5521036" y="4154632"/>
              <a:ext cx="2362200" cy="257001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6348846" y="3581401"/>
              <a:ext cx="2656609" cy="2438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5358247" y="228598"/>
              <a:ext cx="2656608" cy="2648817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338455" y="1066800"/>
              <a:ext cx="2656609" cy="2438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188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76400"/>
            <a:ext cx="8458200" cy="3474720"/>
          </a:xfrm>
        </p:spPr>
        <p:txBody>
          <a:bodyPr/>
          <a:lstStyle/>
          <a:p>
            <a:pPr algn="just"/>
            <a:r>
              <a:rPr lang="en-US" dirty="0">
                <a:latin typeface="Tw Cen MT" panose="020B0602020104020603" pitchFamily="34" charset="0"/>
              </a:rPr>
              <a:t>To sum up everything that has been stated so far, Obesity is a serious medical condition which can lead to major health problems. On the other hand Obesity can be controlled through various ways. However, It requires time, effort, patience and determination.</a:t>
            </a:r>
          </a:p>
          <a:p>
            <a:pPr marL="4572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1"/>
            <a:ext cx="7162800" cy="2666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28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47800"/>
            <a:ext cx="7696200" cy="5029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w Cen MT"/>
              </a:rPr>
              <a:t>“Treatment for Overweight &amp;amp; Obesity - Niddk.” National Institute of Diabetes and Digestive and Kidney Diseases, U.S. Department of Health and Human Services, </a:t>
            </a:r>
            <a:r>
              <a:rPr lang="en-US" sz="1600" dirty="0">
                <a:latin typeface="Tw Cen MT"/>
                <a:hlinkClick r:id="rId2"/>
              </a:rPr>
              <a:t>www.niddk.nih.gov/health-information/weight-management/adult-overweight-obesity/treatment</a:t>
            </a:r>
            <a:r>
              <a:rPr lang="en-US" sz="1600" dirty="0">
                <a:latin typeface="Tw Cen M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w Cen MT"/>
              </a:rPr>
              <a:t>"Health Effects of Overweight and </a:t>
            </a:r>
            <a:r>
              <a:rPr lang="en-US" sz="1600" err="1">
                <a:latin typeface="Tw Cen MT"/>
              </a:rPr>
              <a:t>Obesity".Centers</a:t>
            </a:r>
            <a:r>
              <a:rPr lang="en-US" sz="1600" dirty="0">
                <a:latin typeface="Tw Cen MT"/>
              </a:rPr>
              <a:t> for Disease Control and Prevention </a:t>
            </a:r>
            <a:r>
              <a:rPr lang="en-US" sz="1600" dirty="0">
                <a:latin typeface="Tw Cen MT"/>
                <a:hlinkClick r:id="rId3"/>
              </a:rPr>
              <a:t>www.cdc.gov/healthyweight/effects/index.html</a:t>
            </a:r>
            <a:r>
              <a:rPr lang="en-US" sz="1600" dirty="0">
                <a:latin typeface="Tw Cen M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w Cen MT"/>
              </a:rPr>
              <a:t>"Consequences of Obesity.” Centers for Disease Control and Prevention, 15 July 2022 </a:t>
            </a:r>
            <a:r>
              <a:rPr lang="en-US" sz="1600" dirty="0">
                <a:latin typeface="Tw Cen MT"/>
                <a:hlinkClick r:id="rId4"/>
              </a:rPr>
              <a:t>www.cdc.gov/obesity/basics/consequences.html#:~:text=Adults%20with%20obesity%20have%20higher,as%20clinical%20depression%20and%20anxiety</a:t>
            </a:r>
            <a:r>
              <a:rPr lang="en-US" sz="1600" dirty="0">
                <a:latin typeface="Tw Cen M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w Cen MT"/>
              </a:rPr>
              <a:t>“Causes of Obesity.” Centers for Disease Control and Prevention, 21 Mar. 2022, </a:t>
            </a:r>
            <a:r>
              <a:rPr lang="en-US" sz="1600" dirty="0">
                <a:latin typeface="Tw Cen MT"/>
                <a:hlinkClick r:id="rId5"/>
              </a:rPr>
              <a:t>www.cdc.gov/obesity/basics/causes.html#:~:text=Obesity%20is%20a%20complex%20disease,activity%20levels%2C%20and%20sleep%20routines</a:t>
            </a:r>
            <a:r>
              <a:rPr lang="en-US" sz="1600" dirty="0">
                <a:latin typeface="Tw Cen M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w Cen MT"/>
              </a:rPr>
              <a:t>“Treatment for Overweight &amp;amp; Obesity - Niddk.” National Institute of Diabetes and Digestive and Kidney Diseases, U.S. Department of Health and Human Services, </a:t>
            </a:r>
            <a:r>
              <a:rPr lang="en-US" sz="1600" dirty="0">
                <a:latin typeface="Tw Cen MT"/>
                <a:hlinkClick r:id="rId2"/>
              </a:rPr>
              <a:t>www.niddk.nih.gov/health-information/weight-management/adult-overweight-obesity/treatment</a:t>
            </a:r>
            <a:r>
              <a:rPr lang="en-US" sz="1600" dirty="0">
                <a:latin typeface="Tw Cen 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955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9889" y="2057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6009417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4435</TotalTime>
  <Words>386</Words>
  <Application>Microsoft Office PowerPoint</Application>
  <PresentationFormat>On-screen Show (4:3)</PresentationFormat>
  <Paragraphs>43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PowerPoint Presentation</vt:lpstr>
      <vt:lpstr>What is obesity</vt:lpstr>
      <vt:lpstr>Causes of obesity</vt:lpstr>
      <vt:lpstr>Consequences</vt:lpstr>
      <vt:lpstr>Solutions</vt:lpstr>
      <vt:lpstr>Conclusion</vt:lpstr>
      <vt:lpstr>Citations</vt:lpstr>
      <vt:lpstr>Thank you</vt:lpstr>
    </vt:vector>
  </TitlesOfParts>
  <Company>DAR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Rania Mas'ad</dc:creator>
  <cp:lastModifiedBy>Rania Mas'ad</cp:lastModifiedBy>
  <cp:revision>78</cp:revision>
  <dcterms:created xsi:type="dcterms:W3CDTF">2023-05-10T15:02:44Z</dcterms:created>
  <dcterms:modified xsi:type="dcterms:W3CDTF">2023-05-16T03:50:42Z</dcterms:modified>
</cp:coreProperties>
</file>