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4"/>
  </p:notesMasterIdLst>
  <p:sldIdLst>
    <p:sldId id="256" r:id="rId2"/>
    <p:sldId id="257" r:id="rId3"/>
    <p:sldId id="260" r:id="rId4"/>
    <p:sldId id="348" r:id="rId5"/>
    <p:sldId id="261" r:id="rId6"/>
    <p:sldId id="351" r:id="rId7"/>
    <p:sldId id="350" r:id="rId8"/>
    <p:sldId id="352" r:id="rId9"/>
    <p:sldId id="354" r:id="rId10"/>
    <p:sldId id="349" r:id="rId11"/>
    <p:sldId id="264" r:id="rId12"/>
    <p:sldId id="353" r:id="rId13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Malgun Gothic" panose="020B0503020000020004" pitchFamily="34" charset="-127"/>
      <p:regular r:id="rId19"/>
      <p:bold r:id="rId20"/>
    </p:embeddedFont>
    <p:embeddedFont>
      <p:font typeface="Arabic Typesetting" panose="03020402040406030203" pitchFamily="66" charset="-78"/>
      <p:regular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Bahnschrift" panose="020B0502040204020203" pitchFamily="34" charset="0"/>
      <p:regular r:id="rId24"/>
      <p:bold r:id="rId25"/>
    </p:embeddedFont>
    <p:embeddedFont>
      <p:font typeface="Microsoft JhengHei UI" panose="020B0604030504040204" pitchFamily="34" charset="-120"/>
      <p:regular r:id="rId26"/>
      <p:bold r:id="rId27"/>
    </p:embeddedFont>
    <p:embeddedFont>
      <p:font typeface="Britannic Bold" panose="020B0903060703020204" pitchFamily="34" charset="0"/>
      <p:regular r:id="rId28"/>
    </p:embeddedFont>
    <p:embeddedFont>
      <p:font typeface="Anton" panose="020B0604020202020204" charset="0"/>
      <p:regular r:id="rId29"/>
    </p:embeddedFont>
    <p:embeddedFont>
      <p:font typeface="Mongolian Baiti" panose="03000500000000000000" pitchFamily="66" charset="0"/>
      <p:regular r:id="rId30"/>
    </p:embeddedFont>
    <p:embeddedFont>
      <p:font typeface="Montserrat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675172-356F-452B-AA7C-994477B34166}">
  <a:tblStyle styleId="{55675172-356F-452B-AA7C-994477B341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511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af53fd43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af53fd43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15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af53fd43f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aaf53fd43f_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8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8bfbe0f1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78bfbe0f1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87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1fdd182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1fdd182e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66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4f9deee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b4f9deee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4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63975"/>
            <a:ext cx="7772400" cy="14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5800" y="3172700"/>
            <a:ext cx="50325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22242" y="-588384"/>
            <a:ext cx="5920925" cy="1798275"/>
          </a:xfrm>
          <a:custGeom>
            <a:avLst/>
            <a:gdLst/>
            <a:ahLst/>
            <a:cxnLst/>
            <a:rect l="l" t="t" r="r" b="b"/>
            <a:pathLst>
              <a:path w="236837" h="71931" extrusionOk="0">
                <a:moveTo>
                  <a:pt x="220730" y="71584"/>
                </a:moveTo>
                <a:cubicBezTo>
                  <a:pt x="210303" y="75776"/>
                  <a:pt x="178163" y="34553"/>
                  <a:pt x="154300" y="32887"/>
                </a:cubicBezTo>
                <a:cubicBezTo>
                  <a:pt x="130437" y="31221"/>
                  <a:pt x="102488" y="65887"/>
                  <a:pt x="77550" y="61587"/>
                </a:cubicBezTo>
                <a:cubicBezTo>
                  <a:pt x="52612" y="57287"/>
                  <a:pt x="-18547" y="16065"/>
                  <a:pt x="4671" y="7089"/>
                </a:cubicBezTo>
                <a:cubicBezTo>
                  <a:pt x="27889" y="-1886"/>
                  <a:pt x="180850" y="-3015"/>
                  <a:pt x="216860" y="7734"/>
                </a:cubicBezTo>
                <a:cubicBezTo>
                  <a:pt x="252870" y="18483"/>
                  <a:pt x="231157" y="67392"/>
                  <a:pt x="220730" y="7158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310172">
            <a:off x="4370725" y="-608976"/>
            <a:ext cx="5652541" cy="1452228"/>
          </a:xfrm>
          <a:custGeom>
            <a:avLst/>
            <a:gdLst/>
            <a:ahLst/>
            <a:cxnLst/>
            <a:rect l="l" t="t" r="r" b="b"/>
            <a:pathLst>
              <a:path w="226109" h="58091" extrusionOk="0">
                <a:moveTo>
                  <a:pt x="226012" y="13127"/>
                </a:moveTo>
                <a:cubicBezTo>
                  <a:pt x="227571" y="22748"/>
                  <a:pt x="163612" y="55856"/>
                  <a:pt x="137008" y="57952"/>
                </a:cubicBezTo>
                <a:cubicBezTo>
                  <a:pt x="110404" y="60048"/>
                  <a:pt x="85896" y="30649"/>
                  <a:pt x="66386" y="25704"/>
                </a:cubicBezTo>
                <a:cubicBezTo>
                  <a:pt x="46876" y="20759"/>
                  <a:pt x="29838" y="31294"/>
                  <a:pt x="19949" y="28284"/>
                </a:cubicBezTo>
                <a:cubicBezTo>
                  <a:pt x="10060" y="25274"/>
                  <a:pt x="-10901" y="12321"/>
                  <a:pt x="7050" y="7645"/>
                </a:cubicBezTo>
                <a:cubicBezTo>
                  <a:pt x="25001" y="2969"/>
                  <a:pt x="91163" y="-686"/>
                  <a:pt x="127657" y="228"/>
                </a:cubicBezTo>
                <a:cubicBezTo>
                  <a:pt x="164151" y="1142"/>
                  <a:pt x="224454" y="3506"/>
                  <a:pt x="226012" y="1312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Google Shape;13;p2"/>
          <p:cNvSpPr/>
          <p:nvPr/>
        </p:nvSpPr>
        <p:spPr>
          <a:xfrm rot="10800000">
            <a:off x="-431755" y="4120822"/>
            <a:ext cx="5920925" cy="1798275"/>
          </a:xfrm>
          <a:custGeom>
            <a:avLst/>
            <a:gdLst/>
            <a:ahLst/>
            <a:cxnLst/>
            <a:rect l="l" t="t" r="r" b="b"/>
            <a:pathLst>
              <a:path w="236837" h="71931" extrusionOk="0">
                <a:moveTo>
                  <a:pt x="220730" y="71584"/>
                </a:moveTo>
                <a:cubicBezTo>
                  <a:pt x="210303" y="75776"/>
                  <a:pt x="178163" y="34553"/>
                  <a:pt x="154300" y="32887"/>
                </a:cubicBezTo>
                <a:cubicBezTo>
                  <a:pt x="130437" y="31221"/>
                  <a:pt x="102488" y="65887"/>
                  <a:pt x="77550" y="61587"/>
                </a:cubicBezTo>
                <a:cubicBezTo>
                  <a:pt x="52612" y="57287"/>
                  <a:pt x="-18547" y="16065"/>
                  <a:pt x="4671" y="7089"/>
                </a:cubicBezTo>
                <a:cubicBezTo>
                  <a:pt x="27889" y="-1886"/>
                  <a:pt x="180850" y="-3015"/>
                  <a:pt x="216860" y="7734"/>
                </a:cubicBezTo>
                <a:cubicBezTo>
                  <a:pt x="252870" y="18483"/>
                  <a:pt x="231157" y="67392"/>
                  <a:pt x="220730" y="7158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 rot="-10489828">
            <a:off x="-611854" y="4487461"/>
            <a:ext cx="5652541" cy="1452228"/>
          </a:xfrm>
          <a:custGeom>
            <a:avLst/>
            <a:gdLst/>
            <a:ahLst/>
            <a:cxnLst/>
            <a:rect l="l" t="t" r="r" b="b"/>
            <a:pathLst>
              <a:path w="226109" h="58091" extrusionOk="0">
                <a:moveTo>
                  <a:pt x="226012" y="13127"/>
                </a:moveTo>
                <a:cubicBezTo>
                  <a:pt x="227571" y="22748"/>
                  <a:pt x="163612" y="55856"/>
                  <a:pt x="137008" y="57952"/>
                </a:cubicBezTo>
                <a:cubicBezTo>
                  <a:pt x="110404" y="60048"/>
                  <a:pt x="85896" y="30649"/>
                  <a:pt x="66386" y="25704"/>
                </a:cubicBezTo>
                <a:cubicBezTo>
                  <a:pt x="46876" y="20759"/>
                  <a:pt x="29838" y="31294"/>
                  <a:pt x="19949" y="28284"/>
                </a:cubicBezTo>
                <a:cubicBezTo>
                  <a:pt x="10060" y="25274"/>
                  <a:pt x="-10901" y="12321"/>
                  <a:pt x="7050" y="7645"/>
                </a:cubicBezTo>
                <a:cubicBezTo>
                  <a:pt x="25001" y="2969"/>
                  <a:pt x="91163" y="-686"/>
                  <a:pt x="127657" y="228"/>
                </a:cubicBezTo>
                <a:cubicBezTo>
                  <a:pt x="164151" y="1142"/>
                  <a:pt x="224454" y="3506"/>
                  <a:pt x="226012" y="1312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79975" y="2264304"/>
            <a:ext cx="43842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75" y="1306625"/>
            <a:ext cx="29328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114025" y="3357075"/>
            <a:ext cx="491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5464391" y="2769876"/>
            <a:ext cx="4549150" cy="2618775"/>
          </a:xfrm>
          <a:custGeom>
            <a:avLst/>
            <a:gdLst/>
            <a:ahLst/>
            <a:cxnLst/>
            <a:rect l="l" t="t" r="r" b="b"/>
            <a:pathLst>
              <a:path w="181966" h="104751" extrusionOk="0">
                <a:moveTo>
                  <a:pt x="181443" y="3366"/>
                </a:moveTo>
                <a:cubicBezTo>
                  <a:pt x="188893" y="8843"/>
                  <a:pt x="110939" y="21522"/>
                  <a:pt x="90562" y="36521"/>
                </a:cubicBezTo>
                <a:cubicBezTo>
                  <a:pt x="70185" y="51520"/>
                  <a:pt x="72603" y="83293"/>
                  <a:pt x="59183" y="93358"/>
                </a:cubicBezTo>
                <a:cubicBezTo>
                  <a:pt x="45763" y="103423"/>
                  <a:pt x="19416" y="111120"/>
                  <a:pt x="10042" y="96911"/>
                </a:cubicBezTo>
                <a:cubicBezTo>
                  <a:pt x="668" y="82702"/>
                  <a:pt x="-3033" y="23644"/>
                  <a:pt x="2937" y="8102"/>
                </a:cubicBezTo>
                <a:cubicBezTo>
                  <a:pt x="8907" y="-7439"/>
                  <a:pt x="16111" y="4451"/>
                  <a:pt x="45862" y="3662"/>
                </a:cubicBezTo>
                <a:cubicBezTo>
                  <a:pt x="75613" y="2873"/>
                  <a:pt x="173993" y="-2110"/>
                  <a:pt x="181443" y="3366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10800000">
            <a:off x="6168592" y="3222838"/>
            <a:ext cx="4412675" cy="2205425"/>
          </a:xfrm>
          <a:custGeom>
            <a:avLst/>
            <a:gdLst/>
            <a:ahLst/>
            <a:cxnLst/>
            <a:rect l="l" t="t" r="r" b="b"/>
            <a:pathLst>
              <a:path w="176507" h="88217" extrusionOk="0">
                <a:moveTo>
                  <a:pt x="175733" y="3767"/>
                </a:moveTo>
                <a:cubicBezTo>
                  <a:pt x="180963" y="11809"/>
                  <a:pt x="157528" y="46592"/>
                  <a:pt x="141098" y="52315"/>
                </a:cubicBezTo>
                <a:cubicBezTo>
                  <a:pt x="124668" y="58038"/>
                  <a:pt x="96989" y="32185"/>
                  <a:pt x="77155" y="38106"/>
                </a:cubicBezTo>
                <a:cubicBezTo>
                  <a:pt x="57321" y="44027"/>
                  <a:pt x="34083" y="92526"/>
                  <a:pt x="22094" y="87839"/>
                </a:cubicBezTo>
                <a:cubicBezTo>
                  <a:pt x="10105" y="83152"/>
                  <a:pt x="-9384" y="23946"/>
                  <a:pt x="5220" y="9983"/>
                </a:cubicBezTo>
                <a:cubicBezTo>
                  <a:pt x="19824" y="-3980"/>
                  <a:pt x="81300" y="5099"/>
                  <a:pt x="109719" y="4063"/>
                </a:cubicBezTo>
                <a:cubicBezTo>
                  <a:pt x="138138" y="3027"/>
                  <a:pt x="170503" y="-4275"/>
                  <a:pt x="175733" y="376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3"/>
          <p:cNvSpPr/>
          <p:nvPr/>
        </p:nvSpPr>
        <p:spPr>
          <a:xfrm>
            <a:off x="-754308" y="-165562"/>
            <a:ext cx="4549150" cy="2618775"/>
          </a:xfrm>
          <a:custGeom>
            <a:avLst/>
            <a:gdLst/>
            <a:ahLst/>
            <a:cxnLst/>
            <a:rect l="l" t="t" r="r" b="b"/>
            <a:pathLst>
              <a:path w="181966" h="104751" extrusionOk="0">
                <a:moveTo>
                  <a:pt x="181443" y="3366"/>
                </a:moveTo>
                <a:cubicBezTo>
                  <a:pt x="188893" y="8843"/>
                  <a:pt x="110939" y="21522"/>
                  <a:pt x="90562" y="36521"/>
                </a:cubicBezTo>
                <a:cubicBezTo>
                  <a:pt x="70185" y="51520"/>
                  <a:pt x="72603" y="83293"/>
                  <a:pt x="59183" y="93358"/>
                </a:cubicBezTo>
                <a:cubicBezTo>
                  <a:pt x="45763" y="103423"/>
                  <a:pt x="19416" y="111120"/>
                  <a:pt x="10042" y="96911"/>
                </a:cubicBezTo>
                <a:cubicBezTo>
                  <a:pt x="668" y="82702"/>
                  <a:pt x="-3033" y="23644"/>
                  <a:pt x="2937" y="8102"/>
                </a:cubicBezTo>
                <a:cubicBezTo>
                  <a:pt x="8907" y="-7439"/>
                  <a:pt x="16111" y="4451"/>
                  <a:pt x="45862" y="3662"/>
                </a:cubicBezTo>
                <a:cubicBezTo>
                  <a:pt x="75613" y="2873"/>
                  <a:pt x="173993" y="-2110"/>
                  <a:pt x="181443" y="3366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-1322034" y="-205174"/>
            <a:ext cx="4412675" cy="2205425"/>
          </a:xfrm>
          <a:custGeom>
            <a:avLst/>
            <a:gdLst/>
            <a:ahLst/>
            <a:cxnLst/>
            <a:rect l="l" t="t" r="r" b="b"/>
            <a:pathLst>
              <a:path w="176507" h="88217" extrusionOk="0">
                <a:moveTo>
                  <a:pt x="175733" y="3767"/>
                </a:moveTo>
                <a:cubicBezTo>
                  <a:pt x="180963" y="11809"/>
                  <a:pt x="157528" y="46592"/>
                  <a:pt x="141098" y="52315"/>
                </a:cubicBezTo>
                <a:cubicBezTo>
                  <a:pt x="124668" y="58038"/>
                  <a:pt x="96989" y="32185"/>
                  <a:pt x="77155" y="38106"/>
                </a:cubicBezTo>
                <a:cubicBezTo>
                  <a:pt x="57321" y="44027"/>
                  <a:pt x="34083" y="92526"/>
                  <a:pt x="22094" y="87839"/>
                </a:cubicBezTo>
                <a:cubicBezTo>
                  <a:pt x="10105" y="83152"/>
                  <a:pt x="-9384" y="23946"/>
                  <a:pt x="5220" y="9983"/>
                </a:cubicBezTo>
                <a:cubicBezTo>
                  <a:pt x="19824" y="-3980"/>
                  <a:pt x="81300" y="5099"/>
                  <a:pt x="109719" y="4063"/>
                </a:cubicBezTo>
                <a:cubicBezTo>
                  <a:pt x="138138" y="3027"/>
                  <a:pt x="170503" y="-4275"/>
                  <a:pt x="175733" y="376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92400" y="445025"/>
            <a:ext cx="41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54125" y="1193175"/>
            <a:ext cx="78042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150284">
            <a:off x="4761472" y="-188186"/>
            <a:ext cx="5341561" cy="1602003"/>
          </a:xfrm>
          <a:custGeom>
            <a:avLst/>
            <a:gdLst/>
            <a:ahLst/>
            <a:cxnLst/>
            <a:rect l="l" t="t" r="r" b="b"/>
            <a:pathLst>
              <a:path w="213672" h="64083" extrusionOk="0">
                <a:moveTo>
                  <a:pt x="1370" y="4662"/>
                </a:moveTo>
                <a:cubicBezTo>
                  <a:pt x="-12494" y="6882"/>
                  <a:pt x="85639" y="9694"/>
                  <a:pt x="108828" y="17983"/>
                </a:cubicBezTo>
                <a:cubicBezTo>
                  <a:pt x="132017" y="26272"/>
                  <a:pt x="124715" y="47340"/>
                  <a:pt x="140503" y="54395"/>
                </a:cubicBezTo>
                <a:cubicBezTo>
                  <a:pt x="156291" y="61450"/>
                  <a:pt x="194972" y="68604"/>
                  <a:pt x="203557" y="60315"/>
                </a:cubicBezTo>
                <a:cubicBezTo>
                  <a:pt x="212142" y="52026"/>
                  <a:pt x="225710" y="13938"/>
                  <a:pt x="192012" y="4662"/>
                </a:cubicBezTo>
                <a:cubicBezTo>
                  <a:pt x="158314" y="-4613"/>
                  <a:pt x="15234" y="2442"/>
                  <a:pt x="1370" y="4662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4"/>
          <p:cNvSpPr/>
          <p:nvPr/>
        </p:nvSpPr>
        <p:spPr>
          <a:xfrm>
            <a:off x="5061702" y="-176818"/>
            <a:ext cx="5114450" cy="1000225"/>
          </a:xfrm>
          <a:custGeom>
            <a:avLst/>
            <a:gdLst/>
            <a:ahLst/>
            <a:cxnLst/>
            <a:rect l="l" t="t" r="r" b="b"/>
            <a:pathLst>
              <a:path w="204578" h="40009" extrusionOk="0">
                <a:moveTo>
                  <a:pt x="4752" y="2929"/>
                </a:moveTo>
                <a:cubicBezTo>
                  <a:pt x="-16907" y="8455"/>
                  <a:pt x="42693" y="36380"/>
                  <a:pt x="62478" y="39636"/>
                </a:cubicBezTo>
                <a:cubicBezTo>
                  <a:pt x="82263" y="42892"/>
                  <a:pt x="104021" y="22466"/>
                  <a:pt x="123460" y="22466"/>
                </a:cubicBezTo>
                <a:cubicBezTo>
                  <a:pt x="142899" y="22466"/>
                  <a:pt x="167617" y="42300"/>
                  <a:pt x="179113" y="39636"/>
                </a:cubicBezTo>
                <a:cubicBezTo>
                  <a:pt x="190609" y="36972"/>
                  <a:pt x="221494" y="12599"/>
                  <a:pt x="192434" y="6481"/>
                </a:cubicBezTo>
                <a:cubicBezTo>
                  <a:pt x="163374" y="363"/>
                  <a:pt x="26411" y="-2597"/>
                  <a:pt x="4752" y="2929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549400" y="1335575"/>
            <a:ext cx="4045200" cy="15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299500" y="289156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 rot="10800000">
            <a:off x="7906075" y="127378"/>
            <a:ext cx="1712700" cy="5192775"/>
          </a:xfrm>
          <a:custGeom>
            <a:avLst/>
            <a:gdLst/>
            <a:ahLst/>
            <a:cxnLst/>
            <a:rect l="l" t="t" r="r" b="b"/>
            <a:pathLst>
              <a:path w="68508" h="207711" extrusionOk="0">
                <a:moveTo>
                  <a:pt x="5175" y="204351"/>
                </a:moveTo>
                <a:cubicBezTo>
                  <a:pt x="15191" y="223790"/>
                  <a:pt x="62802" y="152891"/>
                  <a:pt x="67933" y="133008"/>
                </a:cubicBezTo>
                <a:cubicBezTo>
                  <a:pt x="73064" y="113125"/>
                  <a:pt x="40304" y="104293"/>
                  <a:pt x="35962" y="85051"/>
                </a:cubicBezTo>
                <a:cubicBezTo>
                  <a:pt x="31620" y="65809"/>
                  <a:pt x="46569" y="29003"/>
                  <a:pt x="41882" y="17557"/>
                </a:cubicBezTo>
                <a:cubicBezTo>
                  <a:pt x="37195" y="6111"/>
                  <a:pt x="13957" y="-14759"/>
                  <a:pt x="7839" y="16373"/>
                </a:cubicBezTo>
                <a:cubicBezTo>
                  <a:pt x="1721" y="47505"/>
                  <a:pt x="-4841" y="184912"/>
                  <a:pt x="5175" y="204351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8125768" y="-283486"/>
            <a:ext cx="1704900" cy="5361125"/>
          </a:xfrm>
          <a:custGeom>
            <a:avLst/>
            <a:gdLst/>
            <a:ahLst/>
            <a:cxnLst/>
            <a:rect l="l" t="t" r="r" b="b"/>
            <a:pathLst>
              <a:path w="68196" h="214445" extrusionOk="0">
                <a:moveTo>
                  <a:pt x="9" y="8379"/>
                </a:moveTo>
                <a:cubicBezTo>
                  <a:pt x="-139" y="20122"/>
                  <a:pt x="28723" y="48836"/>
                  <a:pt x="29315" y="74985"/>
                </a:cubicBezTo>
                <a:cubicBezTo>
                  <a:pt x="29907" y="101134"/>
                  <a:pt x="-1965" y="143220"/>
                  <a:pt x="3561" y="165274"/>
                </a:cubicBezTo>
                <a:cubicBezTo>
                  <a:pt x="9087" y="187328"/>
                  <a:pt x="52702" y="231584"/>
                  <a:pt x="62471" y="207310"/>
                </a:cubicBezTo>
                <a:cubicBezTo>
                  <a:pt x="72240" y="183036"/>
                  <a:pt x="67553" y="53425"/>
                  <a:pt x="62175" y="19628"/>
                </a:cubicBezTo>
                <a:cubicBezTo>
                  <a:pt x="56797" y="-14169"/>
                  <a:pt x="40565" y="6405"/>
                  <a:pt x="30204" y="4530"/>
                </a:cubicBezTo>
                <a:cubicBezTo>
                  <a:pt x="19843" y="2655"/>
                  <a:pt x="157" y="-3363"/>
                  <a:pt x="9" y="8379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9"/>
          <p:cNvSpPr/>
          <p:nvPr/>
        </p:nvSpPr>
        <p:spPr>
          <a:xfrm>
            <a:off x="-728815" y="-239067"/>
            <a:ext cx="1712700" cy="5192775"/>
          </a:xfrm>
          <a:custGeom>
            <a:avLst/>
            <a:gdLst/>
            <a:ahLst/>
            <a:cxnLst/>
            <a:rect l="l" t="t" r="r" b="b"/>
            <a:pathLst>
              <a:path w="68508" h="207711" extrusionOk="0">
                <a:moveTo>
                  <a:pt x="5175" y="204351"/>
                </a:moveTo>
                <a:cubicBezTo>
                  <a:pt x="15191" y="223790"/>
                  <a:pt x="62802" y="152891"/>
                  <a:pt x="67933" y="133008"/>
                </a:cubicBezTo>
                <a:cubicBezTo>
                  <a:pt x="73064" y="113125"/>
                  <a:pt x="40304" y="104293"/>
                  <a:pt x="35962" y="85051"/>
                </a:cubicBezTo>
                <a:cubicBezTo>
                  <a:pt x="31620" y="65809"/>
                  <a:pt x="46569" y="29003"/>
                  <a:pt x="41882" y="17557"/>
                </a:cubicBezTo>
                <a:cubicBezTo>
                  <a:pt x="37195" y="6111"/>
                  <a:pt x="13957" y="-14759"/>
                  <a:pt x="7839" y="16373"/>
                </a:cubicBezTo>
                <a:cubicBezTo>
                  <a:pt x="1721" y="47505"/>
                  <a:pt x="-4841" y="184912"/>
                  <a:pt x="5175" y="204351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62" name="Google Shape;62;p9"/>
          <p:cNvSpPr/>
          <p:nvPr/>
        </p:nvSpPr>
        <p:spPr>
          <a:xfrm rot="10800000">
            <a:off x="-686732" y="-283486"/>
            <a:ext cx="1704900" cy="5361125"/>
          </a:xfrm>
          <a:custGeom>
            <a:avLst/>
            <a:gdLst/>
            <a:ahLst/>
            <a:cxnLst/>
            <a:rect l="l" t="t" r="r" b="b"/>
            <a:pathLst>
              <a:path w="68196" h="214445" extrusionOk="0">
                <a:moveTo>
                  <a:pt x="9" y="8379"/>
                </a:moveTo>
                <a:cubicBezTo>
                  <a:pt x="-139" y="20122"/>
                  <a:pt x="28723" y="48836"/>
                  <a:pt x="29315" y="74985"/>
                </a:cubicBezTo>
                <a:cubicBezTo>
                  <a:pt x="29907" y="101134"/>
                  <a:pt x="-1965" y="143220"/>
                  <a:pt x="3561" y="165274"/>
                </a:cubicBezTo>
                <a:cubicBezTo>
                  <a:pt x="9087" y="187328"/>
                  <a:pt x="52702" y="231584"/>
                  <a:pt x="62471" y="207310"/>
                </a:cubicBezTo>
                <a:cubicBezTo>
                  <a:pt x="72240" y="183036"/>
                  <a:pt x="67553" y="53425"/>
                  <a:pt x="62175" y="19628"/>
                </a:cubicBezTo>
                <a:cubicBezTo>
                  <a:pt x="56797" y="-14169"/>
                  <a:pt x="40565" y="6405"/>
                  <a:pt x="30204" y="4530"/>
                </a:cubicBezTo>
                <a:cubicBezTo>
                  <a:pt x="19843" y="2655"/>
                  <a:pt x="157" y="-3363"/>
                  <a:pt x="9" y="8379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928000" y="1143850"/>
            <a:ext cx="4045200" cy="15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1928000" y="2699838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879699" y="-307850"/>
            <a:ext cx="2087258" cy="4474275"/>
          </a:xfrm>
          <a:custGeom>
            <a:avLst/>
            <a:gdLst/>
            <a:ahLst/>
            <a:cxnLst/>
            <a:rect l="l" t="t" r="r" b="b"/>
            <a:pathLst>
              <a:path w="80925" h="178971" extrusionOk="0">
                <a:moveTo>
                  <a:pt x="16592" y="4364"/>
                </a:moveTo>
                <a:cubicBezTo>
                  <a:pt x="26911" y="-14232"/>
                  <a:pt x="61309" y="32150"/>
                  <a:pt x="65931" y="53380"/>
                </a:cubicBezTo>
                <a:cubicBezTo>
                  <a:pt x="70553" y="74610"/>
                  <a:pt x="41960" y="112823"/>
                  <a:pt x="44325" y="131742"/>
                </a:cubicBezTo>
                <a:cubicBezTo>
                  <a:pt x="46690" y="150661"/>
                  <a:pt x="86838" y="161356"/>
                  <a:pt x="80120" y="166892"/>
                </a:cubicBezTo>
                <a:cubicBezTo>
                  <a:pt x="73402" y="172428"/>
                  <a:pt x="14603" y="192045"/>
                  <a:pt x="4015" y="164957"/>
                </a:cubicBezTo>
                <a:cubicBezTo>
                  <a:pt x="-6573" y="137869"/>
                  <a:pt x="6273" y="22960"/>
                  <a:pt x="16592" y="436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11" name="Google Shape;111;p15"/>
          <p:cNvSpPr/>
          <p:nvPr/>
        </p:nvSpPr>
        <p:spPr>
          <a:xfrm rot="10800000" flipH="1">
            <a:off x="-1083625" y="-66365"/>
            <a:ext cx="2174953" cy="3806900"/>
          </a:xfrm>
          <a:custGeom>
            <a:avLst/>
            <a:gdLst/>
            <a:ahLst/>
            <a:cxnLst/>
            <a:rect l="l" t="t" r="r" b="b"/>
            <a:pathLst>
              <a:path w="84325" h="152276" extrusionOk="0">
                <a:moveTo>
                  <a:pt x="6789" y="4009"/>
                </a:moveTo>
                <a:cubicBezTo>
                  <a:pt x="15388" y="-11308"/>
                  <a:pt x="43874" y="21370"/>
                  <a:pt x="56773" y="36580"/>
                </a:cubicBezTo>
                <a:cubicBezTo>
                  <a:pt x="69672" y="51790"/>
                  <a:pt x="85313" y="76405"/>
                  <a:pt x="84184" y="95270"/>
                </a:cubicBezTo>
                <a:cubicBezTo>
                  <a:pt x="83055" y="114135"/>
                  <a:pt x="63169" y="144233"/>
                  <a:pt x="50001" y="149769"/>
                </a:cubicBezTo>
                <a:cubicBezTo>
                  <a:pt x="36833" y="155305"/>
                  <a:pt x="12379" y="152778"/>
                  <a:pt x="5177" y="128485"/>
                </a:cubicBezTo>
                <a:cubicBezTo>
                  <a:pt x="-2025" y="104192"/>
                  <a:pt x="-1810" y="19327"/>
                  <a:pt x="6789" y="400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Google Shape;112;p15"/>
          <p:cNvSpPr/>
          <p:nvPr/>
        </p:nvSpPr>
        <p:spPr>
          <a:xfrm rot="10800000" flipH="1">
            <a:off x="3622999" y="-424186"/>
            <a:ext cx="5892913" cy="5909350"/>
          </a:xfrm>
          <a:custGeom>
            <a:avLst/>
            <a:gdLst/>
            <a:ahLst/>
            <a:cxnLst/>
            <a:rect l="l" t="t" r="r" b="b"/>
            <a:pathLst>
              <a:path w="203766" h="236374" extrusionOk="0">
                <a:moveTo>
                  <a:pt x="1721" y="10665"/>
                </a:moveTo>
                <a:cubicBezTo>
                  <a:pt x="-13382" y="13460"/>
                  <a:pt x="81426" y="23295"/>
                  <a:pt x="97174" y="35495"/>
                </a:cubicBezTo>
                <a:cubicBezTo>
                  <a:pt x="112922" y="47695"/>
                  <a:pt x="86963" y="68012"/>
                  <a:pt x="96207" y="83867"/>
                </a:cubicBezTo>
                <a:cubicBezTo>
                  <a:pt x="105451" y="99722"/>
                  <a:pt x="144686" y="109450"/>
                  <a:pt x="152640" y="130626"/>
                </a:cubicBezTo>
                <a:cubicBezTo>
                  <a:pt x="160594" y="151802"/>
                  <a:pt x="143073" y="195390"/>
                  <a:pt x="143933" y="210923"/>
                </a:cubicBezTo>
                <a:cubicBezTo>
                  <a:pt x="144793" y="226456"/>
                  <a:pt x="150061" y="222371"/>
                  <a:pt x="157800" y="223822"/>
                </a:cubicBezTo>
                <a:cubicBezTo>
                  <a:pt x="165540" y="225273"/>
                  <a:pt x="185372" y="253812"/>
                  <a:pt x="190370" y="219629"/>
                </a:cubicBezTo>
                <a:cubicBezTo>
                  <a:pt x="195368" y="185447"/>
                  <a:pt x="219232" y="53554"/>
                  <a:pt x="187790" y="18727"/>
                </a:cubicBezTo>
                <a:cubicBezTo>
                  <a:pt x="156349" y="-16100"/>
                  <a:pt x="16824" y="7870"/>
                  <a:pt x="1721" y="1066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15"/>
          <p:cNvSpPr/>
          <p:nvPr/>
        </p:nvSpPr>
        <p:spPr>
          <a:xfrm rot="10800000" flipH="1">
            <a:off x="5651154" y="-501775"/>
            <a:ext cx="4339244" cy="5990600"/>
          </a:xfrm>
          <a:custGeom>
            <a:avLst/>
            <a:gdLst/>
            <a:ahLst/>
            <a:cxnLst/>
            <a:rect l="l" t="t" r="r" b="b"/>
            <a:pathLst>
              <a:path w="150043" h="239624" extrusionOk="0">
                <a:moveTo>
                  <a:pt x="12209" y="9522"/>
                </a:moveTo>
                <a:cubicBezTo>
                  <a:pt x="-8107" y="14144"/>
                  <a:pt x="1406" y="37954"/>
                  <a:pt x="9629" y="48864"/>
                </a:cubicBezTo>
                <a:cubicBezTo>
                  <a:pt x="17852" y="59775"/>
                  <a:pt x="56711" y="55260"/>
                  <a:pt x="61548" y="74985"/>
                </a:cubicBezTo>
                <a:cubicBezTo>
                  <a:pt x="66385" y="94710"/>
                  <a:pt x="39834" y="145339"/>
                  <a:pt x="38652" y="167213"/>
                </a:cubicBezTo>
                <a:cubicBezTo>
                  <a:pt x="37470" y="189088"/>
                  <a:pt x="55798" y="196934"/>
                  <a:pt x="54454" y="206232"/>
                </a:cubicBezTo>
                <a:cubicBezTo>
                  <a:pt x="53110" y="215530"/>
                  <a:pt x="16455" y="219991"/>
                  <a:pt x="30590" y="223001"/>
                </a:cubicBezTo>
                <a:cubicBezTo>
                  <a:pt x="44725" y="226011"/>
                  <a:pt x="122443" y="257936"/>
                  <a:pt x="139265" y="224291"/>
                </a:cubicBezTo>
                <a:cubicBezTo>
                  <a:pt x="156088" y="190646"/>
                  <a:pt x="152701" y="56926"/>
                  <a:pt x="131525" y="21131"/>
                </a:cubicBezTo>
                <a:cubicBezTo>
                  <a:pt x="110349" y="-14664"/>
                  <a:pt x="32525" y="4900"/>
                  <a:pt x="12209" y="9522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 rot="5169914" flipH="1">
            <a:off x="705296" y="2960763"/>
            <a:ext cx="2087278" cy="4474425"/>
          </a:xfrm>
          <a:custGeom>
            <a:avLst/>
            <a:gdLst/>
            <a:ahLst/>
            <a:cxnLst/>
            <a:rect l="l" t="t" r="r" b="b"/>
            <a:pathLst>
              <a:path w="80925" h="178971" extrusionOk="0">
                <a:moveTo>
                  <a:pt x="16592" y="4364"/>
                </a:moveTo>
                <a:cubicBezTo>
                  <a:pt x="26911" y="-14232"/>
                  <a:pt x="61309" y="32150"/>
                  <a:pt x="65931" y="53380"/>
                </a:cubicBezTo>
                <a:cubicBezTo>
                  <a:pt x="70553" y="74610"/>
                  <a:pt x="41960" y="112823"/>
                  <a:pt x="44325" y="131742"/>
                </a:cubicBezTo>
                <a:cubicBezTo>
                  <a:pt x="46690" y="150661"/>
                  <a:pt x="86838" y="161356"/>
                  <a:pt x="80120" y="166892"/>
                </a:cubicBezTo>
                <a:cubicBezTo>
                  <a:pt x="73402" y="172428"/>
                  <a:pt x="14603" y="192045"/>
                  <a:pt x="4015" y="164957"/>
                </a:cubicBezTo>
                <a:cubicBezTo>
                  <a:pt x="-6573" y="137869"/>
                  <a:pt x="6273" y="22960"/>
                  <a:pt x="16592" y="436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 rot="5169914" flipH="1">
            <a:off x="580163" y="3460361"/>
            <a:ext cx="2174973" cy="3807028"/>
          </a:xfrm>
          <a:custGeom>
            <a:avLst/>
            <a:gdLst/>
            <a:ahLst/>
            <a:cxnLst/>
            <a:rect l="l" t="t" r="r" b="b"/>
            <a:pathLst>
              <a:path w="84325" h="152276" extrusionOk="0">
                <a:moveTo>
                  <a:pt x="6789" y="4009"/>
                </a:moveTo>
                <a:cubicBezTo>
                  <a:pt x="15388" y="-11308"/>
                  <a:pt x="43874" y="21370"/>
                  <a:pt x="56773" y="36580"/>
                </a:cubicBezTo>
                <a:cubicBezTo>
                  <a:pt x="69672" y="51790"/>
                  <a:pt x="85313" y="76405"/>
                  <a:pt x="84184" y="95270"/>
                </a:cubicBezTo>
                <a:cubicBezTo>
                  <a:pt x="83055" y="114135"/>
                  <a:pt x="63169" y="144233"/>
                  <a:pt x="50001" y="149769"/>
                </a:cubicBezTo>
                <a:cubicBezTo>
                  <a:pt x="36833" y="155305"/>
                  <a:pt x="12379" y="152778"/>
                  <a:pt x="5177" y="128485"/>
                </a:cubicBezTo>
                <a:cubicBezTo>
                  <a:pt x="-2025" y="104192"/>
                  <a:pt x="-1810" y="19327"/>
                  <a:pt x="6789" y="400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/>
          <p:nvPr/>
        </p:nvSpPr>
        <p:spPr>
          <a:xfrm>
            <a:off x="-461767" y="1829888"/>
            <a:ext cx="1340325" cy="3702575"/>
          </a:xfrm>
          <a:custGeom>
            <a:avLst/>
            <a:gdLst/>
            <a:ahLst/>
            <a:cxnLst/>
            <a:rect l="l" t="t" r="r" b="b"/>
            <a:pathLst>
              <a:path w="53613" h="148103" extrusionOk="0">
                <a:moveTo>
                  <a:pt x="5249" y="1619"/>
                </a:moveTo>
                <a:cubicBezTo>
                  <a:pt x="12827" y="-10151"/>
                  <a:pt x="47172" y="48593"/>
                  <a:pt x="52009" y="67081"/>
                </a:cubicBezTo>
                <a:cubicBezTo>
                  <a:pt x="56846" y="85570"/>
                  <a:pt x="34111" y="101102"/>
                  <a:pt x="34272" y="112550"/>
                </a:cubicBezTo>
                <a:cubicBezTo>
                  <a:pt x="34433" y="123998"/>
                  <a:pt x="57598" y="131577"/>
                  <a:pt x="52976" y="135769"/>
                </a:cubicBezTo>
                <a:cubicBezTo>
                  <a:pt x="48354" y="139961"/>
                  <a:pt x="14494" y="160062"/>
                  <a:pt x="6539" y="137704"/>
                </a:cubicBezTo>
                <a:cubicBezTo>
                  <a:pt x="-1415" y="115346"/>
                  <a:pt x="-2329" y="13390"/>
                  <a:pt x="5249" y="1619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408" name="Google Shape;408;p48"/>
          <p:cNvSpPr/>
          <p:nvPr/>
        </p:nvSpPr>
        <p:spPr>
          <a:xfrm>
            <a:off x="-898736" y="2662873"/>
            <a:ext cx="1804450" cy="2773150"/>
          </a:xfrm>
          <a:custGeom>
            <a:avLst/>
            <a:gdLst/>
            <a:ahLst/>
            <a:cxnLst/>
            <a:rect l="l" t="t" r="r" b="b"/>
            <a:pathLst>
              <a:path w="72178" h="110926" extrusionOk="0">
                <a:moveTo>
                  <a:pt x="4669" y="225"/>
                </a:moveTo>
                <a:cubicBezTo>
                  <a:pt x="14451" y="-3376"/>
                  <a:pt x="61156" y="62194"/>
                  <a:pt x="69487" y="79554"/>
                </a:cubicBezTo>
                <a:cubicBezTo>
                  <a:pt x="77818" y="96914"/>
                  <a:pt x="64435" y="100784"/>
                  <a:pt x="54653" y="104385"/>
                </a:cubicBezTo>
                <a:cubicBezTo>
                  <a:pt x="44871" y="107986"/>
                  <a:pt x="19127" y="118520"/>
                  <a:pt x="10796" y="101160"/>
                </a:cubicBezTo>
                <a:cubicBezTo>
                  <a:pt x="2465" y="83800"/>
                  <a:pt x="-5113" y="3826"/>
                  <a:pt x="4669" y="225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Google Shape;409;p48"/>
          <p:cNvSpPr/>
          <p:nvPr/>
        </p:nvSpPr>
        <p:spPr>
          <a:xfrm>
            <a:off x="7963529" y="-377984"/>
            <a:ext cx="1580650" cy="3796950"/>
          </a:xfrm>
          <a:custGeom>
            <a:avLst/>
            <a:gdLst/>
            <a:ahLst/>
            <a:cxnLst/>
            <a:rect l="l" t="t" r="r" b="b"/>
            <a:pathLst>
              <a:path w="63226" h="151878" extrusionOk="0">
                <a:moveTo>
                  <a:pt x="56177" y="140562"/>
                </a:moveTo>
                <a:cubicBezTo>
                  <a:pt x="55586" y="161523"/>
                  <a:pt x="63702" y="149108"/>
                  <a:pt x="56177" y="136370"/>
                </a:cubicBezTo>
                <a:cubicBezTo>
                  <a:pt x="48653" y="123632"/>
                  <a:pt x="15921" y="81065"/>
                  <a:pt x="11030" y="64135"/>
                </a:cubicBezTo>
                <a:cubicBezTo>
                  <a:pt x="6139" y="47205"/>
                  <a:pt x="28551" y="43712"/>
                  <a:pt x="26831" y="34790"/>
                </a:cubicBezTo>
                <a:cubicBezTo>
                  <a:pt x="25111" y="25868"/>
                  <a:pt x="-4771" y="14635"/>
                  <a:pt x="711" y="10604"/>
                </a:cubicBezTo>
                <a:cubicBezTo>
                  <a:pt x="6193" y="6573"/>
                  <a:pt x="50480" y="-11056"/>
                  <a:pt x="59724" y="10604"/>
                </a:cubicBezTo>
                <a:cubicBezTo>
                  <a:pt x="68968" y="32264"/>
                  <a:pt x="56768" y="119601"/>
                  <a:pt x="56177" y="140562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410" name="Google Shape;410;p48"/>
          <p:cNvSpPr/>
          <p:nvPr/>
        </p:nvSpPr>
        <p:spPr>
          <a:xfrm>
            <a:off x="7567901" y="-415995"/>
            <a:ext cx="2466300" cy="4562025"/>
          </a:xfrm>
          <a:custGeom>
            <a:avLst/>
            <a:gdLst/>
            <a:ahLst/>
            <a:cxnLst/>
            <a:rect l="l" t="t" r="r" b="b"/>
            <a:pathLst>
              <a:path w="98652" h="182481" extrusionOk="0">
                <a:moveTo>
                  <a:pt x="77806" y="178201"/>
                </a:moveTo>
                <a:cubicBezTo>
                  <a:pt x="66949" y="197173"/>
                  <a:pt x="33734" y="147136"/>
                  <a:pt x="29112" y="128217"/>
                </a:cubicBezTo>
                <a:cubicBezTo>
                  <a:pt x="24490" y="109298"/>
                  <a:pt x="54803" y="83715"/>
                  <a:pt x="50073" y="64689"/>
                </a:cubicBezTo>
                <a:cubicBezTo>
                  <a:pt x="45343" y="45663"/>
                  <a:pt x="-6629" y="22444"/>
                  <a:pt x="734" y="14060"/>
                </a:cubicBezTo>
                <a:cubicBezTo>
                  <a:pt x="8097" y="5676"/>
                  <a:pt x="81408" y="-12974"/>
                  <a:pt x="94253" y="14383"/>
                </a:cubicBezTo>
                <a:cubicBezTo>
                  <a:pt x="107098" y="41740"/>
                  <a:pt x="88663" y="159229"/>
                  <a:pt x="77806" y="17820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/>
          <p:nvPr/>
        </p:nvSpPr>
        <p:spPr>
          <a:xfrm rot="10800000">
            <a:off x="7474239" y="-74033"/>
            <a:ext cx="2897400" cy="5793400"/>
          </a:xfrm>
          <a:custGeom>
            <a:avLst/>
            <a:gdLst/>
            <a:ahLst/>
            <a:cxnLst/>
            <a:rect l="l" t="t" r="r" b="b"/>
            <a:pathLst>
              <a:path w="115896" h="231736" extrusionOk="0">
                <a:moveTo>
                  <a:pt x="115646" y="7490"/>
                </a:moveTo>
                <a:cubicBezTo>
                  <a:pt x="119643" y="17802"/>
                  <a:pt x="57723" y="47207"/>
                  <a:pt x="55256" y="69064"/>
                </a:cubicBezTo>
                <a:cubicBezTo>
                  <a:pt x="52789" y="90921"/>
                  <a:pt x="100597" y="113666"/>
                  <a:pt x="100844" y="138631"/>
                </a:cubicBezTo>
                <a:cubicBezTo>
                  <a:pt x="101091" y="163596"/>
                  <a:pt x="70945" y="206076"/>
                  <a:pt x="56736" y="218854"/>
                </a:cubicBezTo>
                <a:cubicBezTo>
                  <a:pt x="42527" y="231633"/>
                  <a:pt x="24962" y="241303"/>
                  <a:pt x="15588" y="215302"/>
                </a:cubicBezTo>
                <a:cubicBezTo>
                  <a:pt x="6214" y="189301"/>
                  <a:pt x="-2125" y="97532"/>
                  <a:pt x="490" y="62847"/>
                </a:cubicBezTo>
                <a:cubicBezTo>
                  <a:pt x="3105" y="28162"/>
                  <a:pt x="12084" y="16420"/>
                  <a:pt x="31277" y="7194"/>
                </a:cubicBezTo>
                <a:cubicBezTo>
                  <a:pt x="50470" y="-2032"/>
                  <a:pt x="111650" y="-2822"/>
                  <a:pt x="115646" y="7490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413" name="Google Shape;413;p49"/>
          <p:cNvSpPr/>
          <p:nvPr/>
        </p:nvSpPr>
        <p:spPr>
          <a:xfrm rot="10800000">
            <a:off x="7961032" y="-208465"/>
            <a:ext cx="2185125" cy="5851850"/>
          </a:xfrm>
          <a:custGeom>
            <a:avLst/>
            <a:gdLst/>
            <a:ahLst/>
            <a:cxnLst/>
            <a:rect l="l" t="t" r="r" b="b"/>
            <a:pathLst>
              <a:path w="87405" h="234074" extrusionOk="0">
                <a:moveTo>
                  <a:pt x="4497" y="6523"/>
                </a:moveTo>
                <a:cubicBezTo>
                  <a:pt x="15253" y="-19133"/>
                  <a:pt x="76234" y="38346"/>
                  <a:pt x="82648" y="61880"/>
                </a:cubicBezTo>
                <a:cubicBezTo>
                  <a:pt x="89062" y="85414"/>
                  <a:pt x="42240" y="122123"/>
                  <a:pt x="42980" y="147729"/>
                </a:cubicBezTo>
                <a:cubicBezTo>
                  <a:pt x="43720" y="173336"/>
                  <a:pt x="91233" y="204171"/>
                  <a:pt x="87089" y="215519"/>
                </a:cubicBezTo>
                <a:cubicBezTo>
                  <a:pt x="82945" y="226867"/>
                  <a:pt x="31879" y="250648"/>
                  <a:pt x="18114" y="215815"/>
                </a:cubicBezTo>
                <a:cubicBezTo>
                  <a:pt x="4349" y="180982"/>
                  <a:pt x="-6259" y="32179"/>
                  <a:pt x="4497" y="6523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" name="Google Shape;414;p49"/>
          <p:cNvSpPr/>
          <p:nvPr/>
        </p:nvSpPr>
        <p:spPr>
          <a:xfrm>
            <a:off x="-1262986" y="-246453"/>
            <a:ext cx="2897400" cy="5793400"/>
          </a:xfrm>
          <a:custGeom>
            <a:avLst/>
            <a:gdLst/>
            <a:ahLst/>
            <a:cxnLst/>
            <a:rect l="l" t="t" r="r" b="b"/>
            <a:pathLst>
              <a:path w="115896" h="231736" extrusionOk="0">
                <a:moveTo>
                  <a:pt x="115646" y="7490"/>
                </a:moveTo>
                <a:cubicBezTo>
                  <a:pt x="119643" y="17802"/>
                  <a:pt x="57723" y="47207"/>
                  <a:pt x="55256" y="69064"/>
                </a:cubicBezTo>
                <a:cubicBezTo>
                  <a:pt x="52789" y="90921"/>
                  <a:pt x="100597" y="113666"/>
                  <a:pt x="100844" y="138631"/>
                </a:cubicBezTo>
                <a:cubicBezTo>
                  <a:pt x="101091" y="163596"/>
                  <a:pt x="70945" y="206076"/>
                  <a:pt x="56736" y="218854"/>
                </a:cubicBezTo>
                <a:cubicBezTo>
                  <a:pt x="42527" y="231633"/>
                  <a:pt x="24962" y="241303"/>
                  <a:pt x="15588" y="215302"/>
                </a:cubicBezTo>
                <a:cubicBezTo>
                  <a:pt x="6214" y="189301"/>
                  <a:pt x="-2125" y="97532"/>
                  <a:pt x="490" y="62847"/>
                </a:cubicBezTo>
                <a:cubicBezTo>
                  <a:pt x="3105" y="28162"/>
                  <a:pt x="12084" y="16420"/>
                  <a:pt x="31277" y="7194"/>
                </a:cubicBezTo>
                <a:cubicBezTo>
                  <a:pt x="50470" y="-2032"/>
                  <a:pt x="111650" y="-2822"/>
                  <a:pt x="115646" y="7490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415" name="Google Shape;415;p49"/>
          <p:cNvSpPr/>
          <p:nvPr/>
        </p:nvSpPr>
        <p:spPr>
          <a:xfrm>
            <a:off x="-1037503" y="-170470"/>
            <a:ext cx="2185125" cy="5851850"/>
          </a:xfrm>
          <a:custGeom>
            <a:avLst/>
            <a:gdLst/>
            <a:ahLst/>
            <a:cxnLst/>
            <a:rect l="l" t="t" r="r" b="b"/>
            <a:pathLst>
              <a:path w="87405" h="234074" extrusionOk="0">
                <a:moveTo>
                  <a:pt x="4497" y="6523"/>
                </a:moveTo>
                <a:cubicBezTo>
                  <a:pt x="15253" y="-19133"/>
                  <a:pt x="76234" y="38346"/>
                  <a:pt x="82648" y="61880"/>
                </a:cubicBezTo>
                <a:cubicBezTo>
                  <a:pt x="89062" y="85414"/>
                  <a:pt x="42240" y="122123"/>
                  <a:pt x="42980" y="147729"/>
                </a:cubicBezTo>
                <a:cubicBezTo>
                  <a:pt x="43720" y="173336"/>
                  <a:pt x="91233" y="204171"/>
                  <a:pt x="87089" y="215519"/>
                </a:cubicBezTo>
                <a:cubicBezTo>
                  <a:pt x="82945" y="226867"/>
                  <a:pt x="31879" y="250648"/>
                  <a:pt x="18114" y="215815"/>
                </a:cubicBezTo>
                <a:cubicBezTo>
                  <a:pt x="4349" y="180982"/>
                  <a:pt x="-6259" y="32179"/>
                  <a:pt x="4497" y="6523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0"/>
          <p:cNvSpPr/>
          <p:nvPr/>
        </p:nvSpPr>
        <p:spPr>
          <a:xfrm>
            <a:off x="7270474" y="-471825"/>
            <a:ext cx="4410913" cy="4806675"/>
          </a:xfrm>
          <a:custGeom>
            <a:avLst/>
            <a:gdLst/>
            <a:ahLst/>
            <a:cxnLst/>
            <a:rect l="l" t="t" r="r" b="b"/>
            <a:pathLst>
              <a:path w="218200" h="192267" extrusionOk="0">
                <a:moveTo>
                  <a:pt x="204573" y="190649"/>
                </a:moveTo>
                <a:cubicBezTo>
                  <a:pt x="195692" y="205006"/>
                  <a:pt x="173638" y="117875"/>
                  <a:pt x="146551" y="102728"/>
                </a:cubicBezTo>
                <a:cubicBezTo>
                  <a:pt x="119464" y="87581"/>
                  <a:pt x="64946" y="114125"/>
                  <a:pt x="42053" y="99768"/>
                </a:cubicBezTo>
                <a:cubicBezTo>
                  <a:pt x="19160" y="85411"/>
                  <a:pt x="-17103" y="30448"/>
                  <a:pt x="9194" y="16584"/>
                </a:cubicBezTo>
                <a:cubicBezTo>
                  <a:pt x="35491" y="2720"/>
                  <a:pt x="167274" y="-12427"/>
                  <a:pt x="199837" y="16584"/>
                </a:cubicBezTo>
                <a:cubicBezTo>
                  <a:pt x="232400" y="45595"/>
                  <a:pt x="213454" y="176292"/>
                  <a:pt x="204573" y="190649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Google Shape;418;p50"/>
          <p:cNvSpPr/>
          <p:nvPr/>
        </p:nvSpPr>
        <p:spPr>
          <a:xfrm>
            <a:off x="6903350" y="-17050"/>
            <a:ext cx="4057061" cy="5342575"/>
          </a:xfrm>
          <a:custGeom>
            <a:avLst/>
            <a:gdLst/>
            <a:ahLst/>
            <a:cxnLst/>
            <a:rect l="l" t="t" r="r" b="b"/>
            <a:pathLst>
              <a:path w="147610" h="213703" extrusionOk="0">
                <a:moveTo>
                  <a:pt x="128752" y="5122"/>
                </a:moveTo>
                <a:cubicBezTo>
                  <a:pt x="104971" y="-12689"/>
                  <a:pt x="18531" y="20565"/>
                  <a:pt x="3236" y="39758"/>
                </a:cubicBezTo>
                <a:cubicBezTo>
                  <a:pt x="-12059" y="58951"/>
                  <a:pt x="32641" y="94820"/>
                  <a:pt x="36983" y="120278"/>
                </a:cubicBezTo>
                <a:cubicBezTo>
                  <a:pt x="41325" y="145737"/>
                  <a:pt x="15817" y="177362"/>
                  <a:pt x="29286" y="192509"/>
                </a:cubicBezTo>
                <a:cubicBezTo>
                  <a:pt x="42755" y="207656"/>
                  <a:pt x="98360" y="218806"/>
                  <a:pt x="117799" y="211158"/>
                </a:cubicBezTo>
                <a:cubicBezTo>
                  <a:pt x="137238" y="203511"/>
                  <a:pt x="144097" y="180963"/>
                  <a:pt x="145922" y="146624"/>
                </a:cubicBezTo>
                <a:cubicBezTo>
                  <a:pt x="147748" y="112285"/>
                  <a:pt x="152533" y="22933"/>
                  <a:pt x="128752" y="5122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419" name="Google Shape;419;p50"/>
          <p:cNvSpPr/>
          <p:nvPr/>
        </p:nvSpPr>
        <p:spPr>
          <a:xfrm flipH="1">
            <a:off x="-2627457" y="-471825"/>
            <a:ext cx="4410913" cy="4806675"/>
          </a:xfrm>
          <a:custGeom>
            <a:avLst/>
            <a:gdLst/>
            <a:ahLst/>
            <a:cxnLst/>
            <a:rect l="l" t="t" r="r" b="b"/>
            <a:pathLst>
              <a:path w="218200" h="192267" extrusionOk="0">
                <a:moveTo>
                  <a:pt x="204573" y="190649"/>
                </a:moveTo>
                <a:cubicBezTo>
                  <a:pt x="195692" y="205006"/>
                  <a:pt x="173638" y="117875"/>
                  <a:pt x="146551" y="102728"/>
                </a:cubicBezTo>
                <a:cubicBezTo>
                  <a:pt x="119464" y="87581"/>
                  <a:pt x="64946" y="114125"/>
                  <a:pt x="42053" y="99768"/>
                </a:cubicBezTo>
                <a:cubicBezTo>
                  <a:pt x="19160" y="85411"/>
                  <a:pt x="-17103" y="30448"/>
                  <a:pt x="9194" y="16584"/>
                </a:cubicBezTo>
                <a:cubicBezTo>
                  <a:pt x="35491" y="2720"/>
                  <a:pt x="167274" y="-12427"/>
                  <a:pt x="199837" y="16584"/>
                </a:cubicBezTo>
                <a:cubicBezTo>
                  <a:pt x="232400" y="45595"/>
                  <a:pt x="213454" y="176292"/>
                  <a:pt x="204573" y="190649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Google Shape;420;p50"/>
          <p:cNvSpPr/>
          <p:nvPr/>
        </p:nvSpPr>
        <p:spPr>
          <a:xfrm flipH="1">
            <a:off x="-1906480" y="-17050"/>
            <a:ext cx="4057061" cy="5342575"/>
          </a:xfrm>
          <a:custGeom>
            <a:avLst/>
            <a:gdLst/>
            <a:ahLst/>
            <a:cxnLst/>
            <a:rect l="l" t="t" r="r" b="b"/>
            <a:pathLst>
              <a:path w="147610" h="213703" extrusionOk="0">
                <a:moveTo>
                  <a:pt x="128752" y="5122"/>
                </a:moveTo>
                <a:cubicBezTo>
                  <a:pt x="104971" y="-12689"/>
                  <a:pt x="18531" y="20565"/>
                  <a:pt x="3236" y="39758"/>
                </a:cubicBezTo>
                <a:cubicBezTo>
                  <a:pt x="-12059" y="58951"/>
                  <a:pt x="32641" y="94820"/>
                  <a:pt x="36983" y="120278"/>
                </a:cubicBezTo>
                <a:cubicBezTo>
                  <a:pt x="41325" y="145737"/>
                  <a:pt x="15817" y="177362"/>
                  <a:pt x="29286" y="192509"/>
                </a:cubicBezTo>
                <a:cubicBezTo>
                  <a:pt x="42755" y="207656"/>
                  <a:pt x="98360" y="218806"/>
                  <a:pt x="117799" y="211158"/>
                </a:cubicBezTo>
                <a:cubicBezTo>
                  <a:pt x="137238" y="203511"/>
                  <a:pt x="144097" y="180963"/>
                  <a:pt x="145922" y="146624"/>
                </a:cubicBezTo>
                <a:cubicBezTo>
                  <a:pt x="147748" y="112285"/>
                  <a:pt x="152533" y="22933"/>
                  <a:pt x="128752" y="5122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1" r:id="rId6"/>
    <p:sldLayoutId id="2147483694" r:id="rId7"/>
    <p:sldLayoutId id="2147483695" r:id="rId8"/>
    <p:sldLayoutId id="214748369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hydrate.org/dehydr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n.hms.harvard.edu/uncategorized/2019/biological-roles-o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>
            <a:spLocks noGrp="1"/>
          </p:cNvSpPr>
          <p:nvPr>
            <p:ph type="ctrTitle"/>
          </p:nvPr>
        </p:nvSpPr>
        <p:spPr>
          <a:xfrm>
            <a:off x="685800" y="1300739"/>
            <a:ext cx="7772400" cy="14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8F8F8"/>
                </a:solidFill>
                <a:latin typeface="+mj-lt"/>
              </a:rPr>
              <a:t>Water Crisis in Jordan</a:t>
            </a:r>
            <a:endParaRPr sz="54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30" name="Google Shape;430;p53"/>
          <p:cNvSpPr txBox="1">
            <a:spLocks noGrp="1"/>
          </p:cNvSpPr>
          <p:nvPr>
            <p:ph type="subTitle" idx="1"/>
          </p:nvPr>
        </p:nvSpPr>
        <p:spPr>
          <a:xfrm>
            <a:off x="2000332" y="2542319"/>
            <a:ext cx="50325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By :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Samia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Yaghnam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,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Nadeen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Theodory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, Hind Al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Shalabi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lt"/>
              <a:ea typeface="Malgun Gothic" panose="020B0503020000020004" pitchFamily="34" charset="-12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Malgun Gothic" panose="020B0503020000020004" pitchFamily="34" charset="-127"/>
              </a:rPr>
              <a:t>Class : 7A</a:t>
            </a:r>
            <a:endParaRPr b="1" dirty="0">
              <a:solidFill>
                <a:schemeClr val="bg1">
                  <a:lumMod val="95000"/>
                </a:schemeClr>
              </a:solidFill>
              <a:latin typeface="+mn-lt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572" y="161636"/>
            <a:ext cx="5181609" cy="1464980"/>
          </a:xfrm>
        </p:spPr>
        <p:txBody>
          <a:bodyPr/>
          <a:lstStyle/>
          <a:p>
            <a:pPr algn="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رياضيات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9AC5309B-BC41-0CE0-B378-1CE36F970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97349"/>
              </p:ext>
            </p:extLst>
          </p:nvPr>
        </p:nvGraphicFramePr>
        <p:xfrm>
          <a:off x="1271136" y="1245002"/>
          <a:ext cx="4746128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532">
                  <a:extLst>
                    <a:ext uri="{9D8B030D-6E8A-4147-A177-3AD203B41FA5}">
                      <a16:colId xmlns:a16="http://schemas.microsoft.com/office/drawing/2014/main" xmlns="" val="3807593474"/>
                    </a:ext>
                  </a:extLst>
                </a:gridCol>
                <a:gridCol w="1186532">
                  <a:extLst>
                    <a:ext uri="{9D8B030D-6E8A-4147-A177-3AD203B41FA5}">
                      <a16:colId xmlns:a16="http://schemas.microsoft.com/office/drawing/2014/main" xmlns="" val="2507453409"/>
                    </a:ext>
                  </a:extLst>
                </a:gridCol>
                <a:gridCol w="1186532">
                  <a:extLst>
                    <a:ext uri="{9D8B030D-6E8A-4147-A177-3AD203B41FA5}">
                      <a16:colId xmlns:a16="http://schemas.microsoft.com/office/drawing/2014/main" xmlns="" val="2325587703"/>
                    </a:ext>
                  </a:extLst>
                </a:gridCol>
                <a:gridCol w="1186532">
                  <a:extLst>
                    <a:ext uri="{9D8B030D-6E8A-4147-A177-3AD203B41FA5}">
                      <a16:colId xmlns:a16="http://schemas.microsoft.com/office/drawing/2014/main" xmlns="" val="2940137184"/>
                    </a:ext>
                  </a:extLst>
                </a:gridCol>
              </a:tblGrid>
              <a:tr h="536094">
                <a:tc>
                  <a:txBody>
                    <a:bodyPr/>
                    <a:lstStyle/>
                    <a:p>
                      <a:pPr algn="ctr"/>
                      <a:r>
                        <a:rPr lang="ar-SA" sz="22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ar-SA" sz="25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كسرعادي بأبسط صورة</a:t>
                      </a:r>
                      <a:endParaRPr lang="x-none" sz="25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كسرعشري</a:t>
                      </a:r>
                      <a:endParaRPr lang="x-none" sz="28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7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النسبة المئوية</a:t>
                      </a:r>
                      <a:endParaRPr lang="x-none" sz="27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000" b="1" dirty="0">
                          <a:latin typeface="Britannic Bold" panose="020B0903060703020204" pitchFamily="34" charset="77"/>
                          <a:cs typeface="Arabic Typesetting" panose="03020402040406030203" pitchFamily="66" charset="-78"/>
                        </a:rPr>
                        <a:t>عام</a:t>
                      </a:r>
                      <a:endParaRPr lang="x-none" sz="3000" b="1" dirty="0">
                        <a:latin typeface="Britannic Bold" panose="020B0903060703020204" pitchFamily="34" charset="77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681389"/>
                  </a:ext>
                </a:extLst>
              </a:tr>
              <a:tr h="53609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 </a:t>
                      </a:r>
                      <a:r>
                        <a:rPr lang="en-US" sz="1500" u="none" dirty="0">
                          <a:latin typeface="Bahnschrift" panose="020B0502040204020203" pitchFamily="34" charset="0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70%</a:t>
                      </a:r>
                      <a:endParaRPr lang="x-non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abic Typesetting" panose="03020402040406030203" pitchFamily="66" charset="-78"/>
                          <a:ea typeface="Baskerville" panose="02020502070401020303" pitchFamily="18" charset="0"/>
                          <a:cs typeface="Arabic Typesetting" panose="03020402040406030203" pitchFamily="66" charset="-78"/>
                        </a:rPr>
                        <a:t>2000</a:t>
                      </a:r>
                      <a:endParaRPr lang="x-none" sz="3000" b="1" dirty="0">
                        <a:latin typeface="Arabic Typesetting" panose="03020402040406030203" pitchFamily="66" charset="-78"/>
                        <a:ea typeface="Baskerville" panose="02020502070401020303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321443"/>
                  </a:ext>
                </a:extLst>
              </a:tr>
              <a:tr h="53609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5</a:t>
                      </a:r>
                      <a:endParaRPr lang="x-none" sz="15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0.8</a:t>
                      </a:r>
                      <a:endParaRPr lang="x-none" sz="15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80%</a:t>
                      </a:r>
                      <a:endParaRPr lang="x-non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2005</a:t>
                      </a:r>
                      <a:endParaRPr lang="x-none" sz="3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688400"/>
                  </a:ext>
                </a:extLst>
              </a:tr>
              <a:tr h="53609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43</a:t>
                      </a:r>
                    </a:p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50</a:t>
                      </a:r>
                      <a:endParaRPr lang="x-none" sz="15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0.86</a:t>
                      </a:r>
                      <a:endParaRPr lang="x-none" sz="15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86%</a:t>
                      </a:r>
                      <a:endParaRPr lang="x-non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2010</a:t>
                      </a:r>
                      <a:endParaRPr lang="x-none" sz="3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1711869"/>
                  </a:ext>
                </a:extLst>
              </a:tr>
              <a:tr h="53609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x-none" sz="1500" dirty="0"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</a:rPr>
                        <a:t>1.13</a:t>
                      </a:r>
                      <a:endParaRPr lang="x-none" sz="15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113%</a:t>
                      </a:r>
                      <a:endParaRPr lang="x-non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2015</a:t>
                      </a:r>
                      <a:endParaRPr lang="x-none" sz="3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170988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690DEB8-9C47-EABF-822D-BE0736F1A7AD}"/>
              </a:ext>
            </a:extLst>
          </p:cNvPr>
          <p:cNvCxnSpPr>
            <a:cxnSpLocks/>
          </p:cNvCxnSpPr>
          <p:nvPr/>
        </p:nvCxnSpPr>
        <p:spPr>
          <a:xfrm>
            <a:off x="1643547" y="2376559"/>
            <a:ext cx="442080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BB4EBAF-2C03-54B1-86A2-95DAE101B09B}"/>
              </a:ext>
            </a:extLst>
          </p:cNvPr>
          <p:cNvCxnSpPr>
            <a:cxnSpLocks/>
          </p:cNvCxnSpPr>
          <p:nvPr/>
        </p:nvCxnSpPr>
        <p:spPr>
          <a:xfrm>
            <a:off x="1643547" y="2913617"/>
            <a:ext cx="442080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3B743B6-163E-2A5F-99AF-A6CEF1FFA74A}"/>
              </a:ext>
            </a:extLst>
          </p:cNvPr>
          <p:cNvCxnSpPr>
            <a:cxnSpLocks/>
          </p:cNvCxnSpPr>
          <p:nvPr/>
        </p:nvCxnSpPr>
        <p:spPr>
          <a:xfrm>
            <a:off x="1643547" y="3463973"/>
            <a:ext cx="442080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F54C84A-C9AF-3382-9F9A-3E7937C151FA}"/>
              </a:ext>
            </a:extLst>
          </p:cNvPr>
          <p:cNvCxnSpPr>
            <a:cxnSpLocks/>
          </p:cNvCxnSpPr>
          <p:nvPr/>
        </p:nvCxnSpPr>
        <p:spPr>
          <a:xfrm>
            <a:off x="1643547" y="4004858"/>
            <a:ext cx="442080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90" y="2376559"/>
            <a:ext cx="2918773" cy="21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>
            <a:spLocks noGrp="1"/>
          </p:cNvSpPr>
          <p:nvPr>
            <p:ph type="title"/>
          </p:nvPr>
        </p:nvSpPr>
        <p:spPr>
          <a:xfrm>
            <a:off x="2221705" y="444547"/>
            <a:ext cx="4178137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https://sitn.hms.harvard.edu/uncategorized/2019/biological-roles-of-water-why-is-water-necessary-for-life/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https://www.unep.org/explore-topics/water/why-does-water-matter#:~:text=Water%20is%20vital%20for%20life,on%20which%20all%20life%20depends.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https://www.usaid.gov/jordan/water-resources-environment#:~:text=Jordan%20is%20one%20of%20the,as%20it%20can%20be%20replenished.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https://borgenproject.org/water-scarcity-in-jordan/#:~:text=The%20overflow%20of%20wastewater%20pumping,polluting%20Jordan's%20surface%20river%20sources.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https://www.unicef.org/jordan/water-stress-jordan-executive-summary#:~:text=Water%20shortages%20could%20have%20a,GDP%20and%2070%25%20of%20employment.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https://www.ecomena.org/water-scarcity-jordan/#:~:text=The%20other%20way%20to%20counter,highest%20levels%20in%20the%20world.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Google Shape;497;p61"/>
          <p:cNvSpPr txBox="1">
            <a:spLocks noGrp="1"/>
          </p:cNvSpPr>
          <p:nvPr>
            <p:ph type="title" idx="2"/>
          </p:nvPr>
        </p:nvSpPr>
        <p:spPr>
          <a:xfrm>
            <a:off x="-273319" y="664019"/>
            <a:ext cx="29328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Links: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3139541" y="1456499"/>
            <a:ext cx="2932800" cy="10539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  <a:cs typeface="Arial" panose="020B0604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06614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 txBox="1">
            <a:spLocks noGrp="1"/>
          </p:cNvSpPr>
          <p:nvPr>
            <p:ph type="title"/>
          </p:nvPr>
        </p:nvSpPr>
        <p:spPr>
          <a:xfrm>
            <a:off x="692399" y="445025"/>
            <a:ext cx="48007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Why is water important ? :</a:t>
            </a:r>
            <a:endParaRPr dirty="0">
              <a:latin typeface="+mn-lt"/>
            </a:endParaRPr>
          </a:p>
        </p:txBody>
      </p:sp>
      <p:sp>
        <p:nvSpPr>
          <p:cNvPr id="436" name="Google Shape;436;p54"/>
          <p:cNvSpPr txBox="1">
            <a:spLocks noGrp="1"/>
          </p:cNvSpPr>
          <p:nvPr>
            <p:ph type="body" idx="1"/>
          </p:nvPr>
        </p:nvSpPr>
        <p:spPr>
          <a:xfrm>
            <a:off x="640578" y="1247361"/>
            <a:ext cx="78042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Water makes up 60-75% of human body weight. A loss of just 4% of total body water leads to dehydration, and a 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loss of 15%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can be fatal. Likewise, a person could survive a month without food but wouldn’t survive 3 days without water. This crucial dependence on water broadly governs all life forms.  Clearly water is vital for survival. </a:t>
            </a:r>
          </a:p>
          <a:p>
            <a:pPr marL="0" lvl="0" indent="0">
              <a:buNone/>
            </a:pPr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Clean fresh water is necessary for drinking and sanitation, providing for our crops, livestock and industry, and creating and sustaining the ecosystems on which all life depends.</a:t>
            </a:r>
          </a:p>
          <a:p>
            <a:pPr marL="0" lvl="0" indent="0">
              <a:buNone/>
            </a:pPr>
            <a:endParaRPr 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sym typeface="Montserrat Medium"/>
            </a:endParaRPr>
          </a:p>
          <a:p>
            <a:pPr marL="0" lvl="0" indent="0">
              <a:buNone/>
            </a:pPr>
            <a:endParaRPr sz="1600" b="0" dirty="0">
              <a:latin typeface="Microsoft YaHei" panose="020B0503020204020204" pitchFamily="34" charset="-122"/>
              <a:ea typeface="Microsoft YaHei" panose="020B0503020204020204" pitchFamily="34" charset="-122"/>
              <a:sym typeface="Montserrat Medium"/>
            </a:endParaRPr>
          </a:p>
        </p:txBody>
      </p:sp>
      <p:pic>
        <p:nvPicPr>
          <p:cNvPr id="1026" name="Picture 2" descr="The Importance of Water To The Body - North Carolina Water Consult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47" y="3376942"/>
            <a:ext cx="1510454" cy="15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7"/>
          <p:cNvSpPr txBox="1">
            <a:spLocks noGrp="1"/>
          </p:cNvSpPr>
          <p:nvPr>
            <p:ph type="title"/>
          </p:nvPr>
        </p:nvSpPr>
        <p:spPr>
          <a:xfrm>
            <a:off x="471218" y="511230"/>
            <a:ext cx="4045200" cy="1502100"/>
          </a:xfrm>
        </p:spPr>
        <p:txBody>
          <a:bodyPr/>
          <a:lstStyle/>
          <a:p>
            <a:pPr lvl="0"/>
            <a:r>
              <a:rPr lang="en-US" sz="2800" dirty="0">
                <a:latin typeface="+mj-lt"/>
              </a:rPr>
              <a:t>The current situation of water in Jordan :</a:t>
            </a:r>
          </a:p>
        </p:txBody>
      </p:sp>
      <p:sp>
        <p:nvSpPr>
          <p:cNvPr id="473" name="Google Shape;473;p57"/>
          <p:cNvSpPr txBox="1">
            <a:spLocks noGrp="1"/>
          </p:cNvSpPr>
          <p:nvPr>
            <p:ph type="subTitle" idx="1"/>
          </p:nvPr>
        </p:nvSpPr>
        <p:spPr>
          <a:xfrm>
            <a:off x="3501814" y="985080"/>
            <a:ext cx="4632960" cy="554400"/>
          </a:xfrm>
        </p:spPr>
        <p:txBody>
          <a:bodyPr/>
          <a:lstStyle/>
          <a:p>
            <a:pPr lvl="0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Jordan is one of the most water-scarce countries in the world. The country's renewable water supply currently meets around two-thirds of the population's water demands, with groundwater being used twice as quickly as it can be replenished.</a:t>
            </a:r>
          </a:p>
        </p:txBody>
      </p:sp>
      <p:pic>
        <p:nvPicPr>
          <p:cNvPr id="2050" name="Picture 2" descr="Israel is hoarding the Jordan River – it's time to share the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45" y="1593666"/>
            <a:ext cx="2973705" cy="29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36" y="746756"/>
            <a:ext cx="4045200" cy="15021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What are the main causes of water crisis in Jordan? :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99" y="2178054"/>
            <a:ext cx="5535245" cy="554400"/>
          </a:xfrm>
        </p:spPr>
        <p:txBody>
          <a:bodyPr/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overflow of wastewater pumping stations, leaks from sewage systems and exposure to industrial and commercial waste are polluting Jordan's surface river sources.</a:t>
            </a:r>
          </a:p>
        </p:txBody>
      </p:sp>
      <p:pic>
        <p:nvPicPr>
          <p:cNvPr id="1026" name="Picture 2" descr="Running Dry”: unprecedented scale and impact of water scarcity in the  Middle East and North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61" y="566715"/>
            <a:ext cx="2687070" cy="17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8"/>
          <p:cNvSpPr txBox="1">
            <a:spLocks noGrp="1"/>
          </p:cNvSpPr>
          <p:nvPr>
            <p:ph type="title"/>
          </p:nvPr>
        </p:nvSpPr>
        <p:spPr>
          <a:xfrm>
            <a:off x="928934" y="670371"/>
            <a:ext cx="3670160" cy="15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latin typeface="+mj-lt"/>
              </a:rPr>
              <a:t>Consequences of water crisis in Jordan :</a:t>
            </a:r>
            <a:endParaRPr sz="3200" dirty="0">
              <a:latin typeface="+mj-lt"/>
            </a:endParaRPr>
          </a:p>
        </p:txBody>
      </p:sp>
      <p:sp>
        <p:nvSpPr>
          <p:cNvPr id="479" name="Google Shape;479;p58"/>
          <p:cNvSpPr txBox="1">
            <a:spLocks noGrp="1"/>
          </p:cNvSpPr>
          <p:nvPr>
            <p:ph type="subTitle" idx="1"/>
          </p:nvPr>
        </p:nvSpPr>
        <p:spPr>
          <a:xfrm>
            <a:off x="2227138" y="1766071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Increased operational costs and increased complexity in supply chains</a:t>
            </a:r>
            <a:endParaRPr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6" name="Picture 4" descr="Jordan's water crisis deepens as climate changes, population g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" y="3287512"/>
            <a:ext cx="2826808" cy="16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3" y="589450"/>
            <a:ext cx="4045200" cy="150210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How can we solve water crisis in Jordan?: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5523" y="1217975"/>
            <a:ext cx="5630088" cy="554400"/>
          </a:xfrm>
        </p:spPr>
        <p:txBody>
          <a:bodyPr/>
          <a:lstStyle/>
          <a:p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Recycling and reuse of municipal wastewater which is an attractive method in terms of water savings. </a:t>
            </a:r>
            <a:r>
              <a:rPr lang="en-US" sz="24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Infact</a:t>
            </a:r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the reuse of the treated wastewater in Jordan has reached one of the highest levels in the world.</a:t>
            </a:r>
          </a:p>
        </p:txBody>
      </p:sp>
      <p:pic>
        <p:nvPicPr>
          <p:cNvPr id="4098" name="Picture 2" descr="The slum residents trying to prevent a water crisis - BBC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1" y="3190241"/>
            <a:ext cx="3517054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0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8" y="1321094"/>
            <a:ext cx="4045200" cy="15021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Organizations who can help solve water crisis in Jordan 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738" y="2688869"/>
            <a:ext cx="5622943" cy="554400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Mercy Corps Jordan focuses on water conservation efforts as well as reducing the negative impact of water scarcity on economic development and the most vulnerable people in society.</a:t>
            </a:r>
          </a:p>
        </p:txBody>
      </p:sp>
      <p:pic>
        <p:nvPicPr>
          <p:cNvPr id="5128" name="Picture 8" descr="Current School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3" y="498646"/>
            <a:ext cx="3501250" cy="18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19" y="288308"/>
            <a:ext cx="4045200" cy="15021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Citation :</a:t>
            </a:r>
            <a:r>
              <a:rPr lang="en-US" sz="24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267" y="484958"/>
            <a:ext cx="7419200" cy="554400"/>
          </a:xfrm>
        </p:spPr>
        <p:txBody>
          <a:bodyPr/>
          <a:lstStyle/>
          <a:p>
            <a:pPr lvl="0" indent="0"/>
            <a:r>
              <a:rPr lang="en-US" sz="1050" dirty="0"/>
              <a:t>1. </a:t>
            </a:r>
            <a:r>
              <a:rPr lang="en-US" sz="1050" dirty="0" err="1"/>
              <a:t>SITNFlash</a:t>
            </a:r>
            <a:r>
              <a:rPr lang="en-US" sz="1050" dirty="0"/>
              <a:t>. (2019a, September 26). Biological roles of water: Why is water necessary for life?. Science in the News. https://sitn.hms.harvard.edu/uncategorized/2019/biological-roles-of </a:t>
            </a:r>
          </a:p>
          <a:p>
            <a:pPr lvl="0"/>
            <a:r>
              <a:rPr lang="en-US" sz="1050" dirty="0" err="1"/>
              <a:t>SITNFlash</a:t>
            </a:r>
            <a:r>
              <a:rPr lang="en-US" sz="1050" dirty="0"/>
              <a:t>. (2019b, September 26). Biological roles of water: Why is water necessary for life?. Science in the News. </a:t>
            </a:r>
            <a:r>
              <a:rPr lang="en-US" sz="1050" dirty="0">
                <a:hlinkClick r:id="rId2"/>
              </a:rPr>
              <a:t>https://sitn.hms.harvard.edu/uncategorized/2019/biological-roles-of</a:t>
            </a:r>
            <a:endParaRPr lang="en-US" sz="1050" dirty="0"/>
          </a:p>
          <a:p>
            <a:pPr lvl="0"/>
            <a:endParaRPr lang="en-US" sz="1050" dirty="0"/>
          </a:p>
          <a:p>
            <a:pPr marL="0" lvl="0" indent="0" algn="l"/>
            <a:r>
              <a:rPr lang="en-US" sz="1050" dirty="0">
                <a:solidFill>
                  <a:srgbClr val="FFFFFF"/>
                </a:solidFill>
              </a:rPr>
              <a:t>2. Environment, U. (</a:t>
            </a:r>
            <a:r>
              <a:rPr lang="en-US" sz="1050" dirty="0" err="1">
                <a:solidFill>
                  <a:srgbClr val="FFFFFF"/>
                </a:solidFill>
              </a:rPr>
              <a:t>n.d.</a:t>
            </a:r>
            <a:r>
              <a:rPr lang="en-US" sz="1050" dirty="0">
                <a:solidFill>
                  <a:srgbClr val="FFFFFF"/>
                </a:solidFill>
              </a:rPr>
              <a:t>). Why does water matter?. UNEP. https://www.unep.org/explore-topics/water/why-does-water-matter </a:t>
            </a:r>
          </a:p>
          <a:p>
            <a:pPr marL="0" lvl="0" indent="0" algn="l"/>
            <a:r>
              <a:rPr lang="en-US" sz="1050" dirty="0" err="1">
                <a:solidFill>
                  <a:srgbClr val="FFFFFF"/>
                </a:solidFill>
              </a:rPr>
              <a:t>SITNFlash</a:t>
            </a:r>
            <a:r>
              <a:rPr lang="en-US" sz="1050" dirty="0">
                <a:solidFill>
                  <a:srgbClr val="FFFFFF"/>
                </a:solidFill>
              </a:rPr>
              <a:t>. (2019a, September 26). Biological roles of water: Why is water necessary for life?. Science in the News. https://sitn.hms.harvard.edu/uncategorized/2019/biological-roles-of </a:t>
            </a:r>
          </a:p>
          <a:p>
            <a:pPr marL="0" lvl="0" indent="0" algn="l"/>
            <a:r>
              <a:rPr lang="en-US" sz="1050" dirty="0" err="1">
                <a:solidFill>
                  <a:srgbClr val="FFFFFF"/>
                </a:solidFill>
              </a:rPr>
              <a:t>SITNFlash</a:t>
            </a:r>
            <a:r>
              <a:rPr lang="en-US" sz="1050" dirty="0">
                <a:solidFill>
                  <a:srgbClr val="FFFFFF"/>
                </a:solidFill>
              </a:rPr>
              <a:t>. (2019b, September 26). Biological roles of water: Why is water necessary for life?. Science in the News. https://sitn.hms.harvard.edu/uncategorized/2019/biological-roles-of</a:t>
            </a:r>
          </a:p>
          <a:p>
            <a:pPr lvl="0"/>
            <a:endParaRPr lang="en-US" sz="1050" dirty="0"/>
          </a:p>
          <a:p>
            <a:pPr marL="0" lvl="0" indent="0" algn="l"/>
            <a:r>
              <a:rPr lang="en-US" sz="1050" dirty="0">
                <a:solidFill>
                  <a:srgbClr val="FFFFFF"/>
                </a:solidFill>
              </a:rPr>
              <a:t>3. Environment, U. (</a:t>
            </a:r>
            <a:r>
              <a:rPr lang="en-US" sz="1050" dirty="0" err="1">
                <a:solidFill>
                  <a:srgbClr val="FFFFFF"/>
                </a:solidFill>
              </a:rPr>
              <a:t>n.d.</a:t>
            </a:r>
            <a:r>
              <a:rPr lang="en-US" sz="1050" dirty="0">
                <a:solidFill>
                  <a:srgbClr val="FFFFFF"/>
                </a:solidFill>
              </a:rPr>
              <a:t>). Why does water matter?. UNEP. https://www.unep.org/explore-topics/water/why-does-water-matter </a:t>
            </a:r>
          </a:p>
          <a:p>
            <a:pPr marL="0" lvl="0" indent="0" algn="l"/>
            <a:r>
              <a:rPr lang="en-US" sz="1050" dirty="0" err="1">
                <a:solidFill>
                  <a:srgbClr val="FFFFFF"/>
                </a:solidFill>
              </a:rPr>
              <a:t>SITNFlash</a:t>
            </a:r>
            <a:r>
              <a:rPr lang="en-US" sz="1050" dirty="0">
                <a:solidFill>
                  <a:srgbClr val="FFFFFF"/>
                </a:solidFill>
              </a:rPr>
              <a:t>. (2019a, September 26). Biological roles of water: Why is water necessary for life?. Science in the News. https://sitn.hms.harvard.edu/uncategorized/2019/biological-roles-of </a:t>
            </a:r>
          </a:p>
          <a:p>
            <a:pPr marL="0" lvl="0" indent="0" algn="l"/>
            <a:r>
              <a:rPr lang="en-US" sz="1050" dirty="0" err="1">
                <a:solidFill>
                  <a:srgbClr val="FFFFFF"/>
                </a:solidFill>
              </a:rPr>
              <a:t>SITNFlash</a:t>
            </a:r>
            <a:r>
              <a:rPr lang="en-US" sz="1050" dirty="0">
                <a:solidFill>
                  <a:srgbClr val="FFFFFF"/>
                </a:solidFill>
              </a:rPr>
              <a:t>. (2019b, September 26). Biological roles of water: Why is water necessary for life?. Science in the News. https://sitn.hms.harvard.edu/uncategorized/2019/biological-roles-of </a:t>
            </a:r>
          </a:p>
          <a:p>
            <a:pPr marL="0" lvl="0" indent="0" algn="l"/>
            <a:r>
              <a:rPr lang="en-US" sz="1050" dirty="0">
                <a:solidFill>
                  <a:srgbClr val="FFFFFF"/>
                </a:solidFill>
              </a:rPr>
              <a:t>Water Resources &amp;amp; Environment: Basic page: Jordan. U.S. Agency for International Development. (2022, August 16). https://www.usaid.gov/jordan/water-resources-environment#:~:text=Jordan%20is%20one%20of%20the,as%20it%20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A30F77-BA5E-D679-3642-0AF09B32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770" y="468679"/>
            <a:ext cx="8428181" cy="2103071"/>
          </a:xfrm>
        </p:spPr>
        <p:txBody>
          <a:bodyPr/>
          <a:lstStyle/>
          <a:p>
            <a:pPr algn="l"/>
            <a:r>
              <a:rPr lang="en-US" sz="1000" dirty="0"/>
              <a:t>4. </a:t>
            </a:r>
            <a:r>
              <a:rPr lang="en-GB" sz="1000" dirty="0"/>
              <a:t>Environment, U. (n.d.). Why does water matter?. UNEP. https://</a:t>
            </a:r>
            <a:r>
              <a:rPr lang="en-GB" sz="1000" dirty="0" err="1"/>
              <a:t>www.unep.org</a:t>
            </a:r>
            <a:r>
              <a:rPr lang="en-GB" sz="1000" dirty="0"/>
              <a:t>/explore-topics/water/why-does-water-matter </a:t>
            </a:r>
            <a:r>
              <a:rPr lang="en-GB" sz="1000" dirty="0" err="1"/>
              <a:t>Saiesha</a:t>
            </a:r>
            <a:r>
              <a:rPr lang="en-GB" sz="1000" dirty="0"/>
              <a:t>. (2022a, April 14). 7 facts about water scarcity in Jordan. The Borgen Project. https://</a:t>
            </a:r>
            <a:r>
              <a:rPr lang="en-GB" sz="1000" dirty="0" err="1"/>
              <a:t>borgenproject.org</a:t>
            </a:r>
            <a:r>
              <a:rPr lang="en-GB" sz="1000" dirty="0"/>
              <a:t>/water-scarcity-in-jordan/ </a:t>
            </a:r>
            <a:r>
              <a:rPr lang="en-GB" sz="1000" dirty="0" err="1"/>
              <a:t>Saiesha</a:t>
            </a:r>
            <a:r>
              <a:rPr lang="en-GB" sz="1000" dirty="0"/>
              <a:t>. (2022b, April 14). 7 facts about water scarcity in Jordan. The Borgen Project. https://</a:t>
            </a:r>
            <a:r>
              <a:rPr lang="en-GB" sz="1000" dirty="0" err="1"/>
              <a:t>borgenproject.org</a:t>
            </a:r>
            <a:r>
              <a:rPr lang="en-GB" sz="1000" dirty="0"/>
              <a:t>/water-scarcity-in-jordan/ SITNFlash. (2019a, September 26). Biological roles of water: Why is water necessary for life?. Science in the News. https://</a:t>
            </a:r>
            <a:r>
              <a:rPr lang="en-GB" sz="1000" dirty="0" err="1"/>
              <a:t>sitn.hms.harvard.edu</a:t>
            </a:r>
            <a:r>
              <a:rPr lang="en-GB" sz="1000" dirty="0"/>
              <a:t>/</a:t>
            </a:r>
            <a:r>
              <a:rPr lang="en-GB" sz="1000" dirty="0" err="1"/>
              <a:t>uncategorized</a:t>
            </a:r>
            <a:r>
              <a:rPr lang="en-GB" sz="1000" dirty="0"/>
              <a:t>/2019/biological-roles-of SITNFlash. (2019b, September 26). Biological roles of water: Why is water necessary for life?. Science in the News. https://</a:t>
            </a:r>
            <a:r>
              <a:rPr lang="en-GB" sz="1000" dirty="0" err="1"/>
              <a:t>sitn.hms.harvard.edu</a:t>
            </a:r>
            <a:r>
              <a:rPr lang="en-GB" sz="1000" dirty="0"/>
              <a:t>/</a:t>
            </a:r>
            <a:r>
              <a:rPr lang="en-GB" sz="1000" dirty="0" err="1"/>
              <a:t>uncategorized</a:t>
            </a:r>
            <a:r>
              <a:rPr lang="en-GB" sz="1000" dirty="0"/>
              <a:t>/2019/biological-roles-of Water Resources &amp;amp; Environment: Basic page: Jordan. U.S. Agency for International Development. (2022, August 16). https://</a:t>
            </a:r>
            <a:r>
              <a:rPr lang="en-GB" sz="1000" dirty="0" err="1"/>
              <a:t>www.usaid.gov</a:t>
            </a:r>
            <a:r>
              <a:rPr lang="en-GB" sz="1000" dirty="0"/>
              <a:t>/jordan/water-resources-environment#:~:text=Jordan%20is%20one%20of%</a:t>
            </a:r>
            <a:r>
              <a:rPr lang="en-GB" sz="1000" dirty="0" err="1"/>
              <a:t>20the,as</a:t>
            </a:r>
            <a:r>
              <a:rPr lang="en-GB" sz="1000" dirty="0"/>
              <a:t>%20it%20 Water stress in Jordan - Executive Summary. UNICEF Jordan. (n.d.). https://</a:t>
            </a:r>
            <a:r>
              <a:rPr lang="en-GB" sz="1000" dirty="0" err="1"/>
              <a:t>www.unicef.org</a:t>
            </a:r>
            <a:r>
              <a:rPr lang="en-GB" sz="1000" dirty="0"/>
              <a:t>/jordan/water-stress-jordan-executive-summary | N. A. A. (2023, February 6). Ways to counter water scarcity in Jordan. EcoMENA. https://</a:t>
            </a:r>
            <a:r>
              <a:rPr lang="en-GB" sz="1000" dirty="0" err="1"/>
              <a:t>www.ecomena.org</a:t>
            </a:r>
            <a:r>
              <a:rPr lang="en-GB" sz="1000" dirty="0"/>
              <a:t>/water-scarcity-jordan/#:~text=The%20other%20way%20to%</a:t>
            </a:r>
            <a:r>
              <a:rPr lang="en-GB" sz="1000" dirty="0" err="1"/>
              <a:t>20counter,highest</a:t>
            </a:r>
            <a:r>
              <a:rPr lang="en-GB" sz="1000" dirty="0"/>
              <a:t>%</a:t>
            </a:r>
            <a:r>
              <a:rPr lang="en-GB" sz="1000" dirty="0" err="1"/>
              <a:t>20le</a:t>
            </a:r>
            <a:r>
              <a:rPr lang="en-GB" sz="1000" dirty="0"/>
              <a:t> </a:t>
            </a:r>
            <a:r>
              <a:rPr lang="en-GB" sz="1000" dirty="0" err="1"/>
              <a:t>vels</a:t>
            </a:r>
            <a:r>
              <a:rPr lang="en-GB" sz="1000" dirty="0"/>
              <a:t>%20in %20the %20world.</a:t>
            </a:r>
            <a:endParaRPr lang="x-none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AADB94-6105-938D-8252-A6BDEFEF9812}"/>
              </a:ext>
            </a:extLst>
          </p:cNvPr>
          <p:cNvSpPr txBox="1"/>
          <p:nvPr/>
        </p:nvSpPr>
        <p:spPr>
          <a:xfrm>
            <a:off x="808179" y="2571750"/>
            <a:ext cx="809336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8F8F8"/>
                </a:solidFill>
              </a:rPr>
              <a:t>5. </a:t>
            </a:r>
            <a:r>
              <a:rPr lang="en-GB" sz="1000" dirty="0">
                <a:solidFill>
                  <a:srgbClr val="F8F8F8"/>
                </a:solidFill>
              </a:rPr>
              <a:t>Environment, U. (n.d.). Why does water matter?. UNEP. https://</a:t>
            </a:r>
            <a:r>
              <a:rPr lang="en-GB" sz="1000" dirty="0" err="1">
                <a:solidFill>
                  <a:srgbClr val="F8F8F8"/>
                </a:solidFill>
              </a:rPr>
              <a:t>www.unep.org</a:t>
            </a:r>
            <a:r>
              <a:rPr lang="en-GB" sz="1000" dirty="0">
                <a:solidFill>
                  <a:srgbClr val="F8F8F8"/>
                </a:solidFill>
              </a:rPr>
              <a:t>/explore-topics/water/why-does-water-matter </a:t>
            </a:r>
            <a:r>
              <a:rPr lang="en-GB" sz="1000" dirty="0" err="1">
                <a:solidFill>
                  <a:srgbClr val="F8F8F8"/>
                </a:solidFill>
              </a:rPr>
              <a:t>Saiesha</a:t>
            </a:r>
            <a:r>
              <a:rPr lang="en-GB" sz="1000" dirty="0">
                <a:solidFill>
                  <a:srgbClr val="F8F8F8"/>
                </a:solidFill>
              </a:rPr>
              <a:t>. (2022a, April 14). 7 facts about water scarcity in Jordan. The Borgen Project. https://</a:t>
            </a:r>
            <a:r>
              <a:rPr lang="en-GB" sz="1000" dirty="0" err="1">
                <a:solidFill>
                  <a:srgbClr val="F8F8F8"/>
                </a:solidFill>
              </a:rPr>
              <a:t>borgenproject.org</a:t>
            </a:r>
            <a:r>
              <a:rPr lang="en-GB" sz="1000" dirty="0">
                <a:solidFill>
                  <a:srgbClr val="F8F8F8"/>
                </a:solidFill>
              </a:rPr>
              <a:t>/water-scarcity-in-jordan/ </a:t>
            </a:r>
            <a:r>
              <a:rPr lang="en-GB" sz="1000" dirty="0" err="1">
                <a:solidFill>
                  <a:srgbClr val="F8F8F8"/>
                </a:solidFill>
              </a:rPr>
              <a:t>Saiesha</a:t>
            </a:r>
            <a:r>
              <a:rPr lang="en-GB" sz="1000" dirty="0">
                <a:solidFill>
                  <a:srgbClr val="F8F8F8"/>
                </a:solidFill>
              </a:rPr>
              <a:t>. (2022b, April 14). 7 facts about water scarcity in Jordan. The Borgen Project. https://</a:t>
            </a:r>
            <a:r>
              <a:rPr lang="en-GB" sz="1000" dirty="0" err="1">
                <a:solidFill>
                  <a:srgbClr val="F8F8F8"/>
                </a:solidFill>
              </a:rPr>
              <a:t>borgenproject.org</a:t>
            </a:r>
            <a:r>
              <a:rPr lang="en-GB" sz="1000" dirty="0">
                <a:solidFill>
                  <a:srgbClr val="F8F8F8"/>
                </a:solidFill>
              </a:rPr>
              <a:t>/water-scarcity-in-jordan/ SITNFlash. (2019a, September 26). Biological roles of water: Why is water necessary for life?. Science in the News. https://</a:t>
            </a:r>
            <a:r>
              <a:rPr lang="en-GB" sz="1000" dirty="0" err="1">
                <a:solidFill>
                  <a:srgbClr val="F8F8F8"/>
                </a:solidFill>
              </a:rPr>
              <a:t>sitn.hms.harvard.edu</a:t>
            </a:r>
            <a:r>
              <a:rPr lang="en-GB" sz="1000" dirty="0">
                <a:solidFill>
                  <a:srgbClr val="F8F8F8"/>
                </a:solidFill>
              </a:rPr>
              <a:t>/</a:t>
            </a:r>
            <a:r>
              <a:rPr lang="en-GB" sz="1000" dirty="0" err="1">
                <a:solidFill>
                  <a:srgbClr val="F8F8F8"/>
                </a:solidFill>
              </a:rPr>
              <a:t>uncategorized</a:t>
            </a:r>
            <a:r>
              <a:rPr lang="en-GB" sz="1000" dirty="0">
                <a:solidFill>
                  <a:srgbClr val="F8F8F8"/>
                </a:solidFill>
              </a:rPr>
              <a:t>/2019/biological-roles-of SITNFlash. (2019b, September 26). Biological roles of water: Why is water necessary for life?. Science in the News. https://</a:t>
            </a:r>
            <a:r>
              <a:rPr lang="en-GB" sz="1000" dirty="0" err="1">
                <a:solidFill>
                  <a:srgbClr val="F8F8F8"/>
                </a:solidFill>
              </a:rPr>
              <a:t>sitn.hms.harvard.edu</a:t>
            </a:r>
            <a:r>
              <a:rPr lang="en-GB" sz="1000" dirty="0">
                <a:solidFill>
                  <a:srgbClr val="F8F8F8"/>
                </a:solidFill>
              </a:rPr>
              <a:t>/</a:t>
            </a:r>
            <a:r>
              <a:rPr lang="en-GB" sz="1000" dirty="0" err="1">
                <a:solidFill>
                  <a:srgbClr val="F8F8F8"/>
                </a:solidFill>
              </a:rPr>
              <a:t>uncategorized</a:t>
            </a:r>
            <a:r>
              <a:rPr lang="en-GB" sz="1000" dirty="0">
                <a:solidFill>
                  <a:srgbClr val="F8F8F8"/>
                </a:solidFill>
              </a:rPr>
              <a:t>/2019/biological-roles-of Water Resources &amp;amp; Environment: Basic page: Jordan. U.S. Agency for International Development. (2022, August 16). https://</a:t>
            </a:r>
            <a:r>
              <a:rPr lang="en-GB" sz="1000" dirty="0" err="1">
                <a:solidFill>
                  <a:srgbClr val="F8F8F8"/>
                </a:solidFill>
              </a:rPr>
              <a:t>www.usaid.gov</a:t>
            </a:r>
            <a:r>
              <a:rPr lang="en-GB" sz="1000" dirty="0">
                <a:solidFill>
                  <a:srgbClr val="F8F8F8"/>
                </a:solidFill>
              </a:rPr>
              <a:t>/jordan/water-resources-environment#:~:text=Jordan%20is%20one%20of%</a:t>
            </a:r>
            <a:r>
              <a:rPr lang="en-GB" sz="1000" dirty="0" err="1">
                <a:solidFill>
                  <a:srgbClr val="F8F8F8"/>
                </a:solidFill>
              </a:rPr>
              <a:t>20the,as</a:t>
            </a:r>
            <a:r>
              <a:rPr lang="en-GB" sz="1000" dirty="0">
                <a:solidFill>
                  <a:srgbClr val="F8F8F8"/>
                </a:solidFill>
              </a:rPr>
              <a:t>%20it%20 Water stress in Jordan - Executive Summary. UNICEF Jordan. (n.d.). https://</a:t>
            </a:r>
            <a:r>
              <a:rPr lang="en-GB" sz="1000" dirty="0" err="1">
                <a:solidFill>
                  <a:srgbClr val="F8F8F8"/>
                </a:solidFill>
              </a:rPr>
              <a:t>www.unicef.org</a:t>
            </a:r>
            <a:r>
              <a:rPr lang="en-GB" sz="1000" dirty="0">
                <a:solidFill>
                  <a:srgbClr val="F8F8F8"/>
                </a:solidFill>
              </a:rPr>
              <a:t>/jordan/water-stress-jordan-executive-summary | N. A. A. (2023, February 6). Ways to counter water scarcity in Jordan. EcoMENA. https://</a:t>
            </a:r>
            <a:r>
              <a:rPr lang="en-GB" sz="1000" dirty="0" err="1">
                <a:solidFill>
                  <a:srgbClr val="F8F8F8"/>
                </a:solidFill>
              </a:rPr>
              <a:t>www.ecomena.org</a:t>
            </a:r>
            <a:r>
              <a:rPr lang="en-GB" sz="1000" dirty="0">
                <a:solidFill>
                  <a:srgbClr val="F8F8F8"/>
                </a:solidFill>
              </a:rPr>
              <a:t>/water-scarcity-jordan/#:~text=The%20other%20way%20to%</a:t>
            </a:r>
            <a:r>
              <a:rPr lang="en-GB" sz="1000" dirty="0" err="1">
                <a:solidFill>
                  <a:srgbClr val="F8F8F8"/>
                </a:solidFill>
              </a:rPr>
              <a:t>20counter,highest</a:t>
            </a:r>
            <a:r>
              <a:rPr lang="en-GB" sz="1000" dirty="0">
                <a:solidFill>
                  <a:srgbClr val="F8F8F8"/>
                </a:solidFill>
              </a:rPr>
              <a:t>%</a:t>
            </a:r>
            <a:r>
              <a:rPr lang="en-GB" sz="1000" dirty="0" err="1">
                <a:solidFill>
                  <a:srgbClr val="F8F8F8"/>
                </a:solidFill>
              </a:rPr>
              <a:t>20le</a:t>
            </a:r>
            <a:r>
              <a:rPr lang="en-GB" sz="1000" dirty="0">
                <a:solidFill>
                  <a:srgbClr val="F8F8F8"/>
                </a:solidFill>
              </a:rPr>
              <a:t> </a:t>
            </a:r>
            <a:r>
              <a:rPr lang="en-GB" sz="1000" dirty="0" err="1">
                <a:solidFill>
                  <a:srgbClr val="F8F8F8"/>
                </a:solidFill>
              </a:rPr>
              <a:t>vels</a:t>
            </a:r>
            <a:r>
              <a:rPr lang="en-GB" sz="1000" dirty="0">
                <a:solidFill>
                  <a:srgbClr val="F8F8F8"/>
                </a:solidFill>
              </a:rPr>
              <a:t>%20in %20the %20world.</a:t>
            </a:r>
            <a:endParaRPr lang="x-none" sz="10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93004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Water Day XL by Slidesgo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861</Words>
  <Application>Microsoft Office PowerPoint</Application>
  <PresentationFormat>On-screen Show (16:9)</PresentationFormat>
  <Paragraphs>59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Comic Sans MS</vt:lpstr>
      <vt:lpstr>Malgun Gothic</vt:lpstr>
      <vt:lpstr>Arial</vt:lpstr>
      <vt:lpstr>Arabic Typesetting</vt:lpstr>
      <vt:lpstr>Microsoft YaHei</vt:lpstr>
      <vt:lpstr>Bahnschrift</vt:lpstr>
      <vt:lpstr>Microsoft JhengHei UI</vt:lpstr>
      <vt:lpstr>Baskerville</vt:lpstr>
      <vt:lpstr>Britannic Bold</vt:lpstr>
      <vt:lpstr>Anton</vt:lpstr>
      <vt:lpstr>Mongolian Baiti</vt:lpstr>
      <vt:lpstr>Montserrat Medium</vt:lpstr>
      <vt:lpstr>World Water Day XL by Slidesgo</vt:lpstr>
      <vt:lpstr>Water Crisis in Jordan</vt:lpstr>
      <vt:lpstr>Why is water important ? :</vt:lpstr>
      <vt:lpstr>The current situation of water in Jordan :</vt:lpstr>
      <vt:lpstr>What are the main causes of water crisis in Jordan? : </vt:lpstr>
      <vt:lpstr>Consequences of water crisis in Jordan :</vt:lpstr>
      <vt:lpstr>How can we solve water crisis in Jordan?:</vt:lpstr>
      <vt:lpstr>Organizations who can help solve water crisis in Jordan : </vt:lpstr>
      <vt:lpstr>Citation : </vt:lpstr>
      <vt:lpstr>PowerPoint Presentation</vt:lpstr>
      <vt:lpstr>رياضيات</vt:lpstr>
      <vt:lpstr>https://sitn.hms.harvard.edu/uncategorized/2019/biological-roles-of-water-why-is-water-necessary-for-life/  https://www.unep.org/explore-topics/water/why-does-water-matter#:~:text=Water%20is%20vital%20for%20life,on%20which%20all%20life%20depends.  https://www.usaid.gov/jordan/water-resources-environment#:~:text=Jordan%20is%20one%20of%20the,as%20it%20can%20be%20replenished.  https://borgenproject.org/water-scarcity-in-jordan/#:~:text=The%20overflow%20of%20wastewater%20pumping,polluting%20Jordan's%20surface%20river%20sources.  https://www.unicef.org/jordan/water-stress-jordan-executive-summary#:~:text=Water%20shortages%20could%20have%20a,GDP%20and%2070%25%20of%20employment.  https://www.ecomena.org/water-scarcity-jordan/#:~:text=The%20other%20way%20to%20counter,highest%20levels%20in%20the%20world. 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Water Day</dc:title>
  <dc:creator>AR COMPUTERS</dc:creator>
  <cp:lastModifiedBy>S.Maymoun</cp:lastModifiedBy>
  <cp:revision>39</cp:revision>
  <dcterms:modified xsi:type="dcterms:W3CDTF">2023-05-16T16:22:16Z</dcterms:modified>
</cp:coreProperties>
</file>