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jZd+6M/R+3sd808OplfDYcf2okK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BEE790-C984-4A4B-8A5A-0D52F8F8203C}" v="79" dt="2023-05-16T13:55:52.686"/>
    <p1510:client id="{E86EAE5C-B2B8-4675-9CE1-0B0E331C50FD}" v="1" dt="2023-05-16T14:47:02.7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442a2acfd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442a2acfd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4434d692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4434d692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ar-JO"/>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3" name="Google Shape;15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6" name="Google Shape;16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4" name="Google Shape;1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1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5" name="Google Shape;25;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23"/>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3"/>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93" name="Google Shape;93;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2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4"/>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9" name="Google Shape;99;p24"/>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0" name="Google Shape;100;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
        <p:nvSpPr>
          <p:cNvPr id="103" name="Google Shape;103;p2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ar-JO" sz="8000">
                <a:solidFill>
                  <a:srgbClr val="BFE471"/>
                </a:solidFill>
                <a:latin typeface="Arial"/>
                <a:ea typeface="Arial"/>
                <a:cs typeface="Arial"/>
                <a:sym typeface="Arial"/>
              </a:rPr>
              <a:t>“</a:t>
            </a:r>
            <a:endParaRPr/>
          </a:p>
        </p:txBody>
      </p:sp>
      <p:sp>
        <p:nvSpPr>
          <p:cNvPr id="104" name="Google Shape;104;p2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ar-JO"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5"/>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8" name="Google Shape;108;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6"/>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rgbClr val="3F3F3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4" name="Google Shape;114;p26"/>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5" name="Google Shape;115;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
        <p:nvSpPr>
          <p:cNvPr id="118" name="Google Shape;118;p26"/>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ar-JO" sz="8000">
                <a:solidFill>
                  <a:srgbClr val="BFE471"/>
                </a:solidFill>
                <a:latin typeface="Arial"/>
                <a:ea typeface="Arial"/>
                <a:cs typeface="Arial"/>
                <a:sym typeface="Arial"/>
              </a:rPr>
              <a:t>“</a:t>
            </a:r>
            <a:endParaRPr/>
          </a:p>
        </p:txBody>
      </p:sp>
      <p:sp>
        <p:nvSpPr>
          <p:cNvPr id="119" name="Google Shape;119;p26"/>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ar-JO" sz="8000">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27"/>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7"/>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3" name="Google Shape;123;p27"/>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4" name="Google Shape;124;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28"/>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0" name="Google Shape;130;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29"/>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9"/>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6" name="Google Shape;136;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8"/>
        <p:cNvGrpSpPr/>
        <p:nvPr/>
      </p:nvGrpSpPr>
      <p:grpSpPr>
        <a:xfrm>
          <a:off x="0" y="0"/>
          <a:ext cx="0" cy="0"/>
          <a:chOff x="0" y="0"/>
          <a:chExt cx="0" cy="0"/>
        </a:xfrm>
      </p:grpSpPr>
      <p:grpSp>
        <p:nvGrpSpPr>
          <p:cNvPr id="29" name="Google Shape;29;p15"/>
          <p:cNvGrpSpPr/>
          <p:nvPr/>
        </p:nvGrpSpPr>
        <p:grpSpPr>
          <a:xfrm>
            <a:off x="0" y="-8467"/>
            <a:ext cx="12192000" cy="6866467"/>
            <a:chOff x="0" y="-8467"/>
            <a:chExt cx="12192000" cy="6866467"/>
          </a:xfrm>
        </p:grpSpPr>
        <p:cxnSp>
          <p:nvCxnSpPr>
            <p:cNvPr id="30" name="Google Shape;30;p15"/>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31" name="Google Shape;31;p15"/>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2" name="Google Shape;32;p1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3" name="Google Shape;33;p1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4" name="Google Shape;34;p15"/>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6" name="Google Shape;36;p1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7" name="Google Shape;37;p1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8" name="Google Shape;38;p15"/>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5"/>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15"/>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5"/>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2" name="Google Shape;42;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8" name="Google Shape;48;p16"/>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9" name="Google Shape;49;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
        <p:cNvGrpSpPr/>
        <p:nvPr/>
      </p:nvGrpSpPr>
      <p:grpSpPr>
        <a:xfrm>
          <a:off x="0" y="0"/>
          <a:ext cx="0" cy="0"/>
          <a:chOff x="0" y="0"/>
          <a:chExt cx="0" cy="0"/>
        </a:xfrm>
      </p:grpSpPr>
      <p:sp>
        <p:nvSpPr>
          <p:cNvPr id="53" name="Google Shape;53;p17"/>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7"/>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5" name="Google Shape;55;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1" name="Google Shape;61;p18"/>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2" name="Google Shape;62;p18"/>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63" name="Google Shape;63;p18"/>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4" name="Google Shape;64;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21"/>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9" name="Google Shape;79;p21"/>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80" name="Google Shape;80;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3"/>
        <p:cNvGrpSpPr/>
        <p:nvPr/>
      </p:nvGrpSpPr>
      <p:grpSpPr>
        <a:xfrm>
          <a:off x="0" y="0"/>
          <a:ext cx="0" cy="0"/>
          <a:chOff x="0" y="0"/>
          <a:chExt cx="0" cy="0"/>
        </a:xfrm>
      </p:grpSpPr>
      <p:sp>
        <p:nvSpPr>
          <p:cNvPr id="84" name="Google Shape;84;p22"/>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2"/>
          <p:cNvSpPr>
            <a:spLocks noGrp="1"/>
          </p:cNvSpPr>
          <p:nvPr>
            <p:ph type="pic" idx="2"/>
          </p:nvPr>
        </p:nvSpPr>
        <p:spPr>
          <a:xfrm>
            <a:off x="677334" y="609600"/>
            <a:ext cx="8596668" cy="3845718"/>
          </a:xfrm>
          <a:prstGeom prst="rect">
            <a:avLst/>
          </a:prstGeom>
          <a:noFill/>
          <a:ln>
            <a:noFill/>
          </a:ln>
        </p:spPr>
      </p:sp>
      <p:sp>
        <p:nvSpPr>
          <p:cNvPr id="86" name="Google Shape;86;p22"/>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7" name="Google Shape;87;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ar-J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3"/>
          <p:cNvGrpSpPr/>
          <p:nvPr/>
        </p:nvGrpSpPr>
        <p:grpSpPr>
          <a:xfrm>
            <a:off x="0" y="-8467"/>
            <a:ext cx="12192000" cy="6866467"/>
            <a:chOff x="0" y="-8467"/>
            <a:chExt cx="12192000" cy="6866467"/>
          </a:xfrm>
        </p:grpSpPr>
        <p:cxnSp>
          <p:nvCxnSpPr>
            <p:cNvPr id="7" name="Google Shape;7;p13"/>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3"/>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3"/>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3"/>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3"/>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3"/>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3"/>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3"/>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3"/>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3"/>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1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ar-JO"/>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geolougy.com/k/%D9%83%D9%8A%D9%81%D9%8A%D8%A9-%D8%A7%D9%84%D9%85%D8%AD%D8%A7%D9%81%D8%B8%D8%A9-%D8%B9%D9%84%D9%89-%D8%A7%D9%84%D8%A8%D9%8A%D8%A6%D8%A9"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mawdoo3.com/%D8%AA%D8%B9%D8%B1%D9%8A%D9%81_%D8%A7%D9%84%D8%AA%D9%84%D9%88%D8%AB_%D9%88%D8%A3%D9%86%D9%88%D8%A7%D8%B9%D9%87" TargetMode="External"/><Relationship Id="rId5" Type="http://schemas.openxmlformats.org/officeDocument/2006/relationships/hyperlink" Target="https://m7et.com/human-impact-on-environment" TargetMode="External"/><Relationship Id="rId4" Type="http://schemas.openxmlformats.org/officeDocument/2006/relationships/hyperlink" Target="https://sotor.com/%D8%AA%D8%B9%D8%B1%D9%8A%D9%81-%D8%A7%D9%84%D8%A8%D9%8A%D8%A6%D8%A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ar.wikipedia.org/wiki/%D9%83%D9%88%D9%83%D8%A8"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ct val="80000"/>
              <a:buNone/>
            </a:pPr>
            <a:r>
              <a:rPr lang="ar-JO" sz="4400" dirty="0"/>
              <a:t>مشروع الصّف السادس ( ه ) في مادّة اللّغة العربيّة، التربية الاجتماعيّة والوطنيّة والحاسوب</a:t>
            </a:r>
            <a:endParaRPr dirty="0"/>
          </a:p>
          <a:p>
            <a:pPr marL="0" lvl="0" indent="0" algn="ctr" rtl="0">
              <a:spcBef>
                <a:spcPts val="1000"/>
              </a:spcBef>
              <a:spcAft>
                <a:spcPts val="0"/>
              </a:spcAft>
              <a:buSzPct val="80000"/>
              <a:buNone/>
            </a:pPr>
            <a:endParaRPr sz="4400"/>
          </a:p>
          <a:p>
            <a:pPr marL="0" indent="0" algn="ctr">
              <a:buSzPct val="80000"/>
              <a:buNone/>
            </a:pPr>
            <a:r>
              <a:rPr lang="ar-JO" sz="4400" b="1" dirty="0"/>
              <a:t>إعداد الطالبات </a:t>
            </a:r>
            <a:endParaRPr/>
          </a:p>
          <a:p>
            <a:pPr marL="0" indent="0" algn="ctr">
              <a:buSzPct val="80000"/>
              <a:buNone/>
            </a:pPr>
            <a:r>
              <a:rPr lang="ar-JO" sz="4400" dirty="0"/>
              <a:t>عليا ابو مريم نتاليا زعمط  سلمى نورالدين </a:t>
            </a:r>
            <a:endParaRPr dirty="0"/>
          </a:p>
          <a:p>
            <a:pPr marL="342900" lvl="0" indent="-152400" algn="ctr" rtl="0">
              <a:spcBef>
                <a:spcPts val="1000"/>
              </a:spcBef>
              <a:spcAft>
                <a:spcPts val="0"/>
              </a:spcAft>
              <a:buSzPct val="80000"/>
              <a:buNone/>
            </a:pPr>
            <a:endParaRPr sz="4400" b="1"/>
          </a:p>
          <a:p>
            <a:pPr marL="342900" lvl="0" indent="-152400" algn="ctr" rtl="0">
              <a:spcBef>
                <a:spcPts val="1000"/>
              </a:spcBef>
              <a:spcAft>
                <a:spcPts val="0"/>
              </a:spcAft>
              <a:buSzPct val="80000"/>
              <a:buNone/>
            </a:pPr>
            <a:endParaRPr sz="4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rebuchet MS"/>
              <a:buNone/>
            </a:pPr>
            <a:r>
              <a:rPr lang="ar-JO"/>
              <a:t>كيفية تأثير الإنسان على البيئة</a:t>
            </a:r>
            <a:endParaRPr/>
          </a:p>
        </p:txBody>
      </p:sp>
      <p:sp>
        <p:nvSpPr>
          <p:cNvPr id="204" name="Google Shape;204;p10"/>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440"/>
              <a:buNone/>
            </a:pPr>
            <a:r>
              <a:rPr lang="ar-JO" b="1" u="sng"/>
              <a:t>التخلص من النفايات</a:t>
            </a:r>
            <a:r>
              <a:rPr lang="ar-JO"/>
              <a:t>: يؤدي حرق النفايات داخل مستنقعات القمامة إلى انبعاث غاز ثاني أكسيد الكربون الذي يضر صحة وسلامة الإنسان بشكل كبير</a:t>
            </a:r>
            <a:endParaRPr/>
          </a:p>
          <a:p>
            <a:pPr marL="342900" lvl="0" indent="-342900" algn="r" rtl="0">
              <a:spcBef>
                <a:spcPts val="1000"/>
              </a:spcBef>
              <a:spcAft>
                <a:spcPts val="0"/>
              </a:spcAft>
              <a:buSzPts val="1440"/>
              <a:buChar char="►"/>
            </a:pPr>
            <a:r>
              <a:rPr lang="ar-JO" b="1" u="sng"/>
              <a:t>النمو السكاني</a:t>
            </a:r>
            <a:r>
              <a:rPr lang="ar-JO"/>
              <a:t>: يعمل على زيادة نمو السكان مما يسبب استهلاك كمية أكبر من المحاصيل الزراعية والمنتجات المتنوعة</a:t>
            </a:r>
            <a:endParaRPr/>
          </a:p>
          <a:p>
            <a:pPr marL="342900" lvl="0" indent="-251459" algn="l" rtl="0">
              <a:spcBef>
                <a:spcPts val="1000"/>
              </a:spcBef>
              <a:spcAft>
                <a:spcPts val="0"/>
              </a:spcAft>
              <a:buSzPts val="1440"/>
              <a:buNone/>
            </a:pPr>
            <a:endParaRPr/>
          </a:p>
          <a:p>
            <a:pPr marL="342900" lvl="0" indent="-251459" algn="l" rtl="0">
              <a:spcBef>
                <a:spcPts val="1000"/>
              </a:spcBef>
              <a:spcAft>
                <a:spcPts val="0"/>
              </a:spcAft>
              <a:buSzPts val="1440"/>
              <a:buNone/>
            </a:pPr>
            <a:endParaRPr/>
          </a:p>
        </p:txBody>
      </p:sp>
      <p:pic>
        <p:nvPicPr>
          <p:cNvPr id="205" name="Google Shape;205;p10"/>
          <p:cNvPicPr preferRelativeResize="0">
            <a:picLocks noGrp="1"/>
          </p:cNvPicPr>
          <p:nvPr>
            <p:ph type="body" idx="2"/>
          </p:nvPr>
        </p:nvPicPr>
        <p:blipFill rotWithShape="1">
          <a:blip r:embed="rId3">
            <a:alphaModFix/>
          </a:blip>
          <a:srcRect/>
          <a:stretch/>
        </p:blipFill>
        <p:spPr>
          <a:xfrm>
            <a:off x="5366175" y="2227834"/>
            <a:ext cx="4311300" cy="2686800"/>
          </a:xfrm>
          <a:prstGeom prst="rect">
            <a:avLst/>
          </a:prstGeom>
          <a:noFill/>
          <a:ln>
            <a:noFill/>
          </a:ln>
        </p:spPr>
      </p:pic>
      <p:sp>
        <p:nvSpPr>
          <p:cNvPr id="206" name="Google Shape;206;p10" descr="https://powerpoint.officeapps.live.com/pods/GetClipboardImage.ashx?Id=b7702c5c-a66c-4c1c-ad1a-8726eed37355&amp;DC=PSG4&amp;pkey=4670c46e-b44c-48f7-aef2-5191eeea63d7&amp;wdwaccluster=PSG4"/>
          <p:cNvSpPr/>
          <p:nvPr/>
        </p:nvSpPr>
        <p:spPr>
          <a:xfrm>
            <a:off x="21272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1"/>
          <p:cNvSpPr txBox="1">
            <a:spLocks noGrp="1"/>
          </p:cNvSpPr>
          <p:nvPr>
            <p:ph type="title"/>
          </p:nvPr>
        </p:nvSpPr>
        <p:spPr>
          <a:xfrm>
            <a:off x="296567" y="168765"/>
            <a:ext cx="10950900" cy="1580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chemeClr val="accent1"/>
              </a:buClr>
              <a:buSzPct val="100000"/>
              <a:buFont typeface="Trebuchet MS"/>
              <a:buNone/>
            </a:pPr>
            <a:r>
              <a:rPr lang="ar-JO" sz="5200">
                <a:latin typeface="Calibri"/>
                <a:ea typeface="Calibri"/>
                <a:cs typeface="Calibri"/>
                <a:sym typeface="Calibri"/>
              </a:rPr>
              <a:t>نتائج</a:t>
            </a:r>
            <a:r>
              <a:rPr lang="ar-JO" sz="5200"/>
              <a:t> </a:t>
            </a:r>
            <a:r>
              <a:rPr lang="ar-JO" sz="5200">
                <a:latin typeface="Calibri"/>
                <a:ea typeface="Calibri"/>
                <a:cs typeface="Calibri"/>
                <a:sym typeface="Calibri"/>
              </a:rPr>
              <a:t>الاستبانة</a:t>
            </a:r>
            <a:r>
              <a:rPr lang="ar-JO" sz="5200"/>
              <a:t> </a:t>
            </a:r>
            <a:r>
              <a:rPr lang="ar-JO" sz="5200">
                <a:latin typeface="Calibri"/>
                <a:ea typeface="Calibri"/>
                <a:cs typeface="Calibri"/>
                <a:sym typeface="Calibri"/>
              </a:rPr>
              <a:t>عن</a:t>
            </a:r>
            <a:r>
              <a:rPr lang="ar-JO" sz="5200"/>
              <a:t> </a:t>
            </a:r>
            <a:r>
              <a:rPr lang="ar-JO" sz="5200">
                <a:latin typeface="Calibri"/>
                <a:ea typeface="Calibri"/>
                <a:cs typeface="Calibri"/>
                <a:sym typeface="Calibri"/>
              </a:rPr>
              <a:t>وعي</a:t>
            </a:r>
            <a:r>
              <a:rPr lang="ar-JO" sz="5200"/>
              <a:t> </a:t>
            </a:r>
            <a:r>
              <a:rPr lang="ar-JO" sz="5200">
                <a:latin typeface="Calibri"/>
                <a:ea typeface="Calibri"/>
                <a:cs typeface="Calibri"/>
                <a:sym typeface="Calibri"/>
              </a:rPr>
              <a:t>الناس</a:t>
            </a:r>
            <a:r>
              <a:rPr lang="ar-JO" sz="5200"/>
              <a:t> </a:t>
            </a:r>
            <a:r>
              <a:rPr lang="ar-JO" sz="5200">
                <a:latin typeface="Calibri"/>
                <a:ea typeface="Calibri"/>
                <a:cs typeface="Calibri"/>
                <a:sym typeface="Calibri"/>
              </a:rPr>
              <a:t>وتأثيرهم</a:t>
            </a:r>
            <a:r>
              <a:rPr lang="ar-JO" sz="5200"/>
              <a:t> </a:t>
            </a:r>
            <a:r>
              <a:rPr lang="ar-JO" sz="5200">
                <a:latin typeface="Calibri"/>
                <a:ea typeface="Calibri"/>
                <a:cs typeface="Calibri"/>
                <a:sym typeface="Calibri"/>
              </a:rPr>
              <a:t>على</a:t>
            </a:r>
            <a:r>
              <a:rPr lang="ar-JO" sz="5200"/>
              <a:t> </a:t>
            </a:r>
            <a:r>
              <a:rPr lang="ar-JO" sz="5200">
                <a:latin typeface="Calibri"/>
                <a:ea typeface="Calibri"/>
                <a:cs typeface="Calibri"/>
                <a:sym typeface="Calibri"/>
              </a:rPr>
              <a:t>البيئة</a:t>
            </a:r>
            <a:r>
              <a:rPr lang="ar-JO" sz="5200"/>
              <a:t> </a:t>
            </a:r>
            <a:endParaRPr/>
          </a:p>
        </p:txBody>
      </p:sp>
      <p:pic>
        <p:nvPicPr>
          <p:cNvPr id="212" name="Google Shape;212;p11" descr="Chart, bubble chart&#10;&#10;Description automatically generated"/>
          <p:cNvPicPr preferRelativeResize="0">
            <a:picLocks noGrp="1"/>
          </p:cNvPicPr>
          <p:nvPr>
            <p:ph type="body" idx="1"/>
          </p:nvPr>
        </p:nvPicPr>
        <p:blipFill rotWithShape="1">
          <a:blip r:embed="rId3">
            <a:alphaModFix/>
          </a:blip>
          <a:srcRect r="21852" b="4"/>
          <a:stretch/>
        </p:blipFill>
        <p:spPr>
          <a:xfrm>
            <a:off x="145300" y="1532100"/>
            <a:ext cx="5438400" cy="2922900"/>
          </a:xfrm>
          <a:prstGeom prst="rect">
            <a:avLst/>
          </a:prstGeom>
          <a:noFill/>
          <a:ln>
            <a:noFill/>
          </a:ln>
        </p:spPr>
      </p:pic>
      <p:pic>
        <p:nvPicPr>
          <p:cNvPr id="213" name="Google Shape;213;p11" descr="Chart, pie chart&#10;&#10;Description automatically generated"/>
          <p:cNvPicPr preferRelativeResize="0"/>
          <p:nvPr/>
        </p:nvPicPr>
        <p:blipFill rotWithShape="1">
          <a:blip r:embed="rId4">
            <a:alphaModFix/>
          </a:blip>
          <a:srcRect r="21852" b="4"/>
          <a:stretch/>
        </p:blipFill>
        <p:spPr>
          <a:xfrm>
            <a:off x="6368444" y="1428678"/>
            <a:ext cx="5823550" cy="3129724"/>
          </a:xfrm>
          <a:prstGeom prst="rect">
            <a:avLst/>
          </a:prstGeom>
          <a:noFill/>
          <a:ln>
            <a:noFill/>
          </a:ln>
        </p:spPr>
      </p:pic>
      <p:pic>
        <p:nvPicPr>
          <p:cNvPr id="214" name="Google Shape;214;p11" descr="Chart, pie chart&#10;&#10;Description automatically generated"/>
          <p:cNvPicPr preferRelativeResize="0"/>
          <p:nvPr/>
        </p:nvPicPr>
        <p:blipFill rotWithShape="1">
          <a:blip r:embed="rId5">
            <a:alphaModFix/>
          </a:blip>
          <a:srcRect r="21852" b="4"/>
          <a:stretch/>
        </p:blipFill>
        <p:spPr>
          <a:xfrm>
            <a:off x="3052763" y="4092850"/>
            <a:ext cx="5438526" cy="29227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2442a2acfd8_0_1"/>
          <p:cNvSpPr txBox="1">
            <a:spLocks noGrp="1"/>
          </p:cNvSpPr>
          <p:nvPr>
            <p:ph type="title"/>
          </p:nvPr>
        </p:nvSpPr>
        <p:spPr>
          <a:xfrm>
            <a:off x="49275" y="609600"/>
            <a:ext cx="10710900" cy="1320900"/>
          </a:xfrm>
          <a:prstGeom prst="rect">
            <a:avLst/>
          </a:prstGeom>
        </p:spPr>
        <p:txBody>
          <a:bodyPr spcFirstLastPara="1" wrap="square" lIns="91425" tIns="45700" rIns="91425" bIns="45700" anchor="t" anchorCtr="0">
            <a:normAutofit fontScale="90000"/>
          </a:bodyPr>
          <a:lstStyle/>
          <a:p>
            <a:pPr marL="0" lvl="0" indent="0" algn="r" rtl="1">
              <a:spcBef>
                <a:spcPts val="0"/>
              </a:spcBef>
              <a:spcAft>
                <a:spcPts val="0"/>
              </a:spcAft>
              <a:buClr>
                <a:schemeClr val="accent1"/>
              </a:buClr>
              <a:buSzPct val="100000"/>
              <a:buFont typeface="Trebuchet MS"/>
              <a:buNone/>
            </a:pPr>
            <a:r>
              <a:rPr lang="ar-JO" sz="5200">
                <a:latin typeface="Calibri"/>
                <a:ea typeface="Calibri"/>
                <a:cs typeface="Calibri"/>
                <a:sym typeface="Calibri"/>
              </a:rPr>
              <a:t>نتائج</a:t>
            </a:r>
            <a:r>
              <a:rPr lang="ar-JO" sz="5200"/>
              <a:t> </a:t>
            </a:r>
            <a:r>
              <a:rPr lang="ar-JO" sz="5200">
                <a:latin typeface="Calibri"/>
                <a:ea typeface="Calibri"/>
                <a:cs typeface="Calibri"/>
                <a:sym typeface="Calibri"/>
              </a:rPr>
              <a:t>الاستبانة</a:t>
            </a:r>
            <a:r>
              <a:rPr lang="ar-JO" sz="5200"/>
              <a:t> </a:t>
            </a:r>
            <a:r>
              <a:rPr lang="ar-JO" sz="5200">
                <a:latin typeface="Calibri"/>
                <a:ea typeface="Calibri"/>
                <a:cs typeface="Calibri"/>
                <a:sym typeface="Calibri"/>
              </a:rPr>
              <a:t>عن</a:t>
            </a:r>
            <a:r>
              <a:rPr lang="ar-JO" sz="5200"/>
              <a:t> </a:t>
            </a:r>
            <a:r>
              <a:rPr lang="ar-JO" sz="5200">
                <a:latin typeface="Calibri"/>
                <a:ea typeface="Calibri"/>
                <a:cs typeface="Calibri"/>
                <a:sym typeface="Calibri"/>
              </a:rPr>
              <a:t>وعي</a:t>
            </a:r>
            <a:r>
              <a:rPr lang="ar-JO" sz="5200"/>
              <a:t> </a:t>
            </a:r>
            <a:r>
              <a:rPr lang="ar-JO" sz="5200">
                <a:latin typeface="Calibri"/>
                <a:ea typeface="Calibri"/>
                <a:cs typeface="Calibri"/>
                <a:sym typeface="Calibri"/>
              </a:rPr>
              <a:t>الناس</a:t>
            </a:r>
            <a:r>
              <a:rPr lang="ar-JO" sz="5200"/>
              <a:t> </a:t>
            </a:r>
            <a:r>
              <a:rPr lang="ar-JO" sz="5200">
                <a:latin typeface="Calibri"/>
                <a:ea typeface="Calibri"/>
                <a:cs typeface="Calibri"/>
                <a:sym typeface="Calibri"/>
              </a:rPr>
              <a:t>وتأثيرهم</a:t>
            </a:r>
            <a:r>
              <a:rPr lang="ar-JO" sz="5200"/>
              <a:t> </a:t>
            </a:r>
            <a:r>
              <a:rPr lang="ar-JO" sz="5200">
                <a:latin typeface="Calibri"/>
                <a:ea typeface="Calibri"/>
                <a:cs typeface="Calibri"/>
                <a:sym typeface="Calibri"/>
              </a:rPr>
              <a:t>على</a:t>
            </a:r>
            <a:r>
              <a:rPr lang="ar-JO" sz="5200"/>
              <a:t> </a:t>
            </a:r>
            <a:r>
              <a:rPr lang="ar-JO" sz="5200">
                <a:latin typeface="Calibri"/>
                <a:ea typeface="Calibri"/>
                <a:cs typeface="Calibri"/>
                <a:sym typeface="Calibri"/>
              </a:rPr>
              <a:t>البيئة</a:t>
            </a:r>
            <a:r>
              <a:rPr lang="ar-JO" sz="5200"/>
              <a:t> </a:t>
            </a:r>
            <a:endParaRPr/>
          </a:p>
        </p:txBody>
      </p:sp>
      <p:pic>
        <p:nvPicPr>
          <p:cNvPr id="220" name="Google Shape;220;g2442a2acfd8_0_1" descr="Chart, pie chart&#10;&#10;Description automatically generated"/>
          <p:cNvPicPr preferRelativeResize="0"/>
          <p:nvPr/>
        </p:nvPicPr>
        <p:blipFill rotWithShape="1">
          <a:blip r:embed="rId3">
            <a:alphaModFix/>
          </a:blip>
          <a:srcRect r="21850"/>
          <a:stretch/>
        </p:blipFill>
        <p:spPr>
          <a:xfrm>
            <a:off x="245400" y="1831975"/>
            <a:ext cx="5052238" cy="2715199"/>
          </a:xfrm>
          <a:prstGeom prst="rect">
            <a:avLst/>
          </a:prstGeom>
          <a:noFill/>
          <a:ln>
            <a:noFill/>
          </a:ln>
        </p:spPr>
      </p:pic>
      <p:pic>
        <p:nvPicPr>
          <p:cNvPr id="221" name="Google Shape;221;g2442a2acfd8_0_1" descr="Chart, pie chart&#10;&#10;Description automatically generated"/>
          <p:cNvPicPr preferRelativeResize="0"/>
          <p:nvPr/>
        </p:nvPicPr>
        <p:blipFill rotWithShape="1">
          <a:blip r:embed="rId4">
            <a:alphaModFix/>
          </a:blip>
          <a:srcRect r="21850"/>
          <a:stretch/>
        </p:blipFill>
        <p:spPr>
          <a:xfrm>
            <a:off x="6038200" y="1734225"/>
            <a:ext cx="4948598" cy="2659526"/>
          </a:xfrm>
          <a:prstGeom prst="rect">
            <a:avLst/>
          </a:prstGeom>
          <a:noFill/>
          <a:ln>
            <a:noFill/>
          </a:ln>
        </p:spPr>
      </p:pic>
      <p:pic>
        <p:nvPicPr>
          <p:cNvPr id="222" name="Google Shape;222;g2442a2acfd8_0_1" descr="Chart, bar chart&#10;&#10;Description automatically generated"/>
          <p:cNvPicPr preferRelativeResize="0"/>
          <p:nvPr/>
        </p:nvPicPr>
        <p:blipFill rotWithShape="1">
          <a:blip r:embed="rId5">
            <a:alphaModFix/>
          </a:blip>
          <a:srcRect r="3530"/>
          <a:stretch/>
        </p:blipFill>
        <p:spPr>
          <a:xfrm>
            <a:off x="2814300" y="4143550"/>
            <a:ext cx="5401402" cy="26595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g24434d69207_0_0"/>
          <p:cNvSpPr txBox="1">
            <a:spLocks noGrp="1"/>
          </p:cNvSpPr>
          <p:nvPr>
            <p:ph type="title"/>
          </p:nvPr>
        </p:nvSpPr>
        <p:spPr>
          <a:xfrm>
            <a:off x="766034" y="599750"/>
            <a:ext cx="8596800" cy="1320900"/>
          </a:xfrm>
          <a:prstGeom prst="rect">
            <a:avLst/>
          </a:prstGeom>
        </p:spPr>
        <p:txBody>
          <a:bodyPr spcFirstLastPara="1" wrap="square" lIns="91425" tIns="45700" rIns="91425" bIns="45700" anchor="t" anchorCtr="0">
            <a:normAutofit/>
          </a:bodyPr>
          <a:lstStyle/>
          <a:p>
            <a:pPr marL="0" lvl="0" indent="0" algn="ctr" rtl="1">
              <a:spcBef>
                <a:spcPts val="0"/>
              </a:spcBef>
              <a:spcAft>
                <a:spcPts val="0"/>
              </a:spcAft>
              <a:buNone/>
            </a:pPr>
            <a:r>
              <a:rPr lang="ar-JO" sz="4000"/>
              <a:t>النتائج</a:t>
            </a:r>
            <a:endParaRPr sz="4000"/>
          </a:p>
        </p:txBody>
      </p:sp>
      <p:sp>
        <p:nvSpPr>
          <p:cNvPr id="228" name="Google Shape;228;g24434d69207_0_0"/>
          <p:cNvSpPr txBox="1">
            <a:spLocks noGrp="1"/>
          </p:cNvSpPr>
          <p:nvPr>
            <p:ph type="body" idx="1"/>
          </p:nvPr>
        </p:nvSpPr>
        <p:spPr>
          <a:xfrm>
            <a:off x="805983" y="1863706"/>
            <a:ext cx="8596800" cy="3880800"/>
          </a:xfrm>
          <a:prstGeom prst="rect">
            <a:avLst/>
          </a:prstGeom>
        </p:spPr>
        <p:txBody>
          <a:bodyPr spcFirstLastPara="1" wrap="square" lIns="91425" tIns="45700" rIns="91425" bIns="45700" anchor="t" anchorCtr="0">
            <a:normAutofit/>
          </a:bodyPr>
          <a:lstStyle/>
          <a:p>
            <a:pPr marL="0" lvl="0" indent="0" algn="r" rtl="1">
              <a:spcBef>
                <a:spcPts val="1000"/>
              </a:spcBef>
              <a:spcAft>
                <a:spcPts val="0"/>
              </a:spcAft>
              <a:buNone/>
            </a:pPr>
            <a:r>
              <a:rPr lang="ar-JO"/>
              <a:t>بعد توزيع الاستبانة على المجتمع المحيط تبين من النتائج أن غالبية الناس لديهم وعي كاف بتلوث البيئة</a:t>
            </a:r>
            <a:endParaRPr/>
          </a:p>
          <a:p>
            <a:pPr marL="0" lvl="0" indent="0" algn="r" rtl="1">
              <a:spcBef>
                <a:spcPts val="1000"/>
              </a:spcBef>
              <a:spcAft>
                <a:spcPts val="0"/>
              </a:spcAft>
              <a:buNone/>
            </a:pPr>
            <a:r>
              <a:rPr lang="ar-JO"/>
              <a:t>وبأن التلوث البيئي يهدد كوكب الأرض الذي نعيش عليه ، كل ما ينقصنا هو التعاون والمزيد من الاجراءات </a:t>
            </a:r>
            <a:endParaRPr/>
          </a:p>
          <a:p>
            <a:pPr marL="0" lvl="0" indent="0" algn="r" rtl="1">
              <a:spcBef>
                <a:spcPts val="1000"/>
              </a:spcBef>
              <a:spcAft>
                <a:spcPts val="0"/>
              </a:spcAft>
              <a:buNone/>
            </a:pPr>
            <a:r>
              <a:rPr lang="ar-JO"/>
              <a:t>الحكومية للحد من التصرفات والسلوكيات الخاطئة التي يقوم بها بعض الناس وأهمها قطع الأشجار ورمي </a:t>
            </a:r>
            <a:endParaRPr/>
          </a:p>
          <a:p>
            <a:pPr marL="0" lvl="0" indent="0" algn="r" rtl="1">
              <a:spcBef>
                <a:spcPts val="1000"/>
              </a:spcBef>
              <a:spcAft>
                <a:spcPts val="0"/>
              </a:spcAft>
              <a:buNone/>
            </a:pPr>
            <a:r>
              <a:rPr lang="ar-JO"/>
              <a:t>النفايات. لنعمل معا من أجل بيئة خضراء وبيئة نظيفة خالية من التلوث.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rebuchet MS"/>
              <a:buNone/>
            </a:pPr>
            <a:r>
              <a:rPr lang="ar-JO"/>
              <a:t>مواد</a:t>
            </a:r>
            <a:endParaRPr/>
          </a:p>
        </p:txBody>
      </p:sp>
      <p:sp>
        <p:nvSpPr>
          <p:cNvPr id="234" name="Google Shape;234;p12"/>
          <p:cNvSpPr txBox="1">
            <a:spLocks noGrp="1"/>
          </p:cNvSpPr>
          <p:nvPr>
            <p:ph type="body" idx="1"/>
          </p:nvPr>
        </p:nvSpPr>
        <p:spPr>
          <a:xfrm>
            <a:off x="931985" y="1860794"/>
            <a:ext cx="10515600" cy="435133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120"/>
              <a:buChar char="►"/>
            </a:pPr>
            <a:r>
              <a:rPr lang="ar-JO" sz="1400" u="sng">
                <a:solidFill>
                  <a:schemeClr val="hlink"/>
                </a:solidFill>
                <a:hlinkClick r:id="rId3"/>
              </a:rPr>
              <a:t>https://geolougy.com/k/%D9%83%D9%8A%D9%81%D9%8A%D8%A9-%D8%A7%D9%84%D9%85%D8%AD%D8%A7%D9%81%D8%B8%D8%A9-%D8%B9%D9%84%D9%89-%D8%A7%D9%84%D8%A8%D9%8A%D8%A6%D8%A9</a:t>
            </a:r>
            <a:endParaRPr sz="1400"/>
          </a:p>
          <a:p>
            <a:pPr marL="342900" lvl="0" indent="-271780" algn="l" rtl="0">
              <a:spcBef>
                <a:spcPts val="1000"/>
              </a:spcBef>
              <a:spcAft>
                <a:spcPts val="0"/>
              </a:spcAft>
              <a:buSzPts val="1120"/>
              <a:buNone/>
            </a:pPr>
            <a:endParaRPr sz="1400"/>
          </a:p>
          <a:p>
            <a:pPr marL="342900" lvl="0" indent="-271780" algn="l" rtl="0">
              <a:spcBef>
                <a:spcPts val="1000"/>
              </a:spcBef>
              <a:spcAft>
                <a:spcPts val="0"/>
              </a:spcAft>
              <a:buSzPts val="1120"/>
              <a:buNone/>
            </a:pPr>
            <a:endParaRPr sz="1400"/>
          </a:p>
          <a:p>
            <a:pPr marL="342900" lvl="0" indent="-342900" algn="l" rtl="0">
              <a:spcBef>
                <a:spcPts val="1000"/>
              </a:spcBef>
              <a:spcAft>
                <a:spcPts val="0"/>
              </a:spcAft>
              <a:buSzPts val="1120"/>
              <a:buChar char="►"/>
            </a:pPr>
            <a:r>
              <a:rPr lang="ar-JO" sz="1400"/>
              <a:t>سطور.كوم: </a:t>
            </a:r>
            <a:r>
              <a:rPr lang="ar-JO" sz="1400" u="sng">
                <a:solidFill>
                  <a:schemeClr val="hlink"/>
                </a:solidFill>
                <a:hlinkClick r:id="rId4"/>
              </a:rPr>
              <a:t>https://sotor.com/%D8%AA%D8%B9%D8%B1%D9%8A%D9%81-</a:t>
            </a:r>
            <a:endParaRPr/>
          </a:p>
          <a:p>
            <a:pPr marL="0" lvl="0" indent="0" algn="l" rtl="0">
              <a:spcBef>
                <a:spcPts val="1000"/>
              </a:spcBef>
              <a:spcAft>
                <a:spcPts val="0"/>
              </a:spcAft>
              <a:buSzPts val="1120"/>
              <a:buNone/>
            </a:pPr>
            <a:r>
              <a:rPr lang="ar-JO" sz="1400" u="sng">
                <a:solidFill>
                  <a:schemeClr val="hlink"/>
                </a:solidFill>
                <a:hlinkClick r:id="rId4"/>
              </a:rPr>
              <a:t>%D8%A7%D9%84%D8%A8%D9%8A%D8%A6%D8%A9</a:t>
            </a:r>
            <a:endParaRPr sz="1400"/>
          </a:p>
          <a:p>
            <a:pPr marL="0" lvl="0" indent="0" algn="l" rtl="0">
              <a:spcBef>
                <a:spcPts val="1000"/>
              </a:spcBef>
              <a:spcAft>
                <a:spcPts val="0"/>
              </a:spcAft>
              <a:buSzPts val="1120"/>
              <a:buNone/>
            </a:pPr>
            <a:r>
              <a:rPr lang="ar-JO" sz="1400" u="sng">
                <a:solidFill>
                  <a:schemeClr val="hlink"/>
                </a:solidFill>
                <a:hlinkClick r:id="rId5"/>
              </a:rPr>
              <a:t>https://m7et.com/human-impact-on-environment</a:t>
            </a:r>
            <a:endParaRPr sz="1400"/>
          </a:p>
          <a:p>
            <a:pPr marL="0" lvl="0" indent="0" algn="l" rtl="0">
              <a:spcBef>
                <a:spcPts val="1000"/>
              </a:spcBef>
              <a:spcAft>
                <a:spcPts val="0"/>
              </a:spcAft>
              <a:buSzPts val="1120"/>
              <a:buNone/>
            </a:pPr>
            <a:r>
              <a:rPr lang="ar-JO" sz="1400"/>
              <a:t>  </a:t>
            </a:r>
            <a:r>
              <a:rPr lang="ar-JO" sz="1400" u="sng">
                <a:solidFill>
                  <a:schemeClr val="hlink"/>
                </a:solidFill>
                <a:hlinkClick r:id="rId6"/>
              </a:rPr>
              <a:t>https://mawdoo3.com/%D8%AA%D8%B9%D8%B1%D9%8A%D9%81_%D8%A7%D9%84%D8%AA%D9%84%D9%88%D8%AB_%D9%88%D8%A3%D9%86%D9%88%D8%A7%D8%B9%D9%87</a:t>
            </a:r>
            <a:endParaRPr sz="1400"/>
          </a:p>
          <a:p>
            <a:pPr marL="0" lvl="0" indent="0" algn="l" rtl="0">
              <a:spcBef>
                <a:spcPts val="1000"/>
              </a:spcBef>
              <a:spcAft>
                <a:spcPts val="0"/>
              </a:spcAft>
              <a:buSzPts val="1120"/>
              <a:buNone/>
            </a:pPr>
            <a:endParaRPr sz="1400"/>
          </a:p>
          <a:p>
            <a:pPr marL="0" lvl="0" indent="0" algn="l" rtl="0">
              <a:spcBef>
                <a:spcPts val="1000"/>
              </a:spcBef>
              <a:spcAft>
                <a:spcPts val="0"/>
              </a:spcAft>
              <a:buSzPts val="1120"/>
              <a:buNone/>
            </a:pP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
          <p:cNvSpPr txBox="1">
            <a:spLocks noGrp="1"/>
          </p:cNvSpPr>
          <p:nvPr>
            <p:ph type="ctrTitle"/>
          </p:nvPr>
        </p:nvSpPr>
        <p:spPr>
          <a:xfrm>
            <a:off x="1295398" y="140677"/>
            <a:ext cx="9231926" cy="2532186"/>
          </a:xfrm>
          <a:prstGeom prst="rect">
            <a:avLst/>
          </a:prstGeom>
          <a:noFill/>
          <a:ln>
            <a:noFill/>
          </a:ln>
        </p:spPr>
        <p:txBody>
          <a:bodyPr spcFirstLastPara="1" wrap="square" lIns="91425" tIns="45700" rIns="91425" bIns="45700" anchor="b" anchorCtr="0">
            <a:normAutofit fontScale="90000"/>
          </a:bodyPr>
          <a:lstStyle/>
          <a:p>
            <a:pPr algn="ctr"/>
            <a:r>
              <a:rPr lang="ar-JO" dirty="0"/>
              <a:t> </a:t>
            </a:r>
            <a:br>
              <a:rPr lang="ar-JO" dirty="0"/>
            </a:br>
            <a:r>
              <a:rPr lang="ar-JO" sz="4900" dirty="0">
                <a:solidFill>
                  <a:srgbClr val="3A3A3A"/>
                </a:solidFill>
              </a:rPr>
              <a:t>كوكب الأرض هو منزلنا الكبير وهو مسؤوليتنا جميعا حتى نحافظ عليه، ونحافظ على موارده الطبيعية</a:t>
            </a:r>
            <a:endParaRPr lang="ar-JO" dirty="0" err="1">
              <a:solidFill>
                <a:srgbClr val="3A3A3A"/>
              </a:solidFill>
            </a:endParaRPr>
          </a:p>
        </p:txBody>
      </p:sp>
      <p:sp>
        <p:nvSpPr>
          <p:cNvPr id="149" name="Google Shape;149;p2"/>
          <p:cNvSpPr txBox="1">
            <a:spLocks noGrp="1"/>
          </p:cNvSpPr>
          <p:nvPr>
            <p:ph type="subTitle" idx="1"/>
          </p:nvPr>
        </p:nvSpPr>
        <p:spPr>
          <a:xfrm>
            <a:off x="1523999" y="5580187"/>
            <a:ext cx="9308123" cy="1195752"/>
          </a:xfrm>
          <a:prstGeom prst="rect">
            <a:avLst/>
          </a:prstGeom>
          <a:noFill/>
          <a:ln>
            <a:noFill/>
          </a:ln>
        </p:spPr>
        <p:txBody>
          <a:bodyPr spcFirstLastPara="1" wrap="square" lIns="91425" tIns="45700" rIns="91425" bIns="45700" anchor="t" anchorCtr="0">
            <a:normAutofit fontScale="92500" lnSpcReduction="10000"/>
          </a:bodyPr>
          <a:lstStyle/>
          <a:p>
            <a:pPr marL="0" lvl="0" indent="0" algn="r" rtl="0">
              <a:spcBef>
                <a:spcPts val="0"/>
              </a:spcBef>
              <a:spcAft>
                <a:spcPts val="0"/>
              </a:spcAft>
              <a:buSzPct val="80000"/>
              <a:buNone/>
            </a:pPr>
            <a:r>
              <a:rPr lang="ar-JO" sz="3200" b="1"/>
              <a:t> </a:t>
            </a:r>
            <a:endParaRPr/>
          </a:p>
          <a:p>
            <a:pPr marL="0" lvl="0" indent="0" algn="r" rtl="0">
              <a:spcBef>
                <a:spcPts val="1000"/>
              </a:spcBef>
              <a:spcAft>
                <a:spcPts val="0"/>
              </a:spcAft>
              <a:buSzPct val="80000"/>
              <a:buNone/>
            </a:pPr>
            <a:r>
              <a:rPr lang="ar-JO" sz="4000"/>
              <a:t>                                                          </a:t>
            </a:r>
            <a:endParaRPr sz="4000"/>
          </a:p>
        </p:txBody>
      </p:sp>
      <p:pic>
        <p:nvPicPr>
          <p:cNvPr id="150" name="Google Shape;150;p2" descr="How to preserve the environment"/>
          <p:cNvPicPr preferRelativeResize="0"/>
          <p:nvPr/>
        </p:nvPicPr>
        <p:blipFill rotWithShape="1">
          <a:blip r:embed="rId3">
            <a:alphaModFix/>
          </a:blip>
          <a:srcRect/>
          <a:stretch/>
        </p:blipFill>
        <p:spPr>
          <a:xfrm>
            <a:off x="1295399" y="3152569"/>
            <a:ext cx="8153402" cy="34826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rebuchet MS"/>
              <a:buNone/>
            </a:pPr>
            <a:r>
              <a:rPr lang="ar-JO"/>
              <a:t>ما هي البيئة  ؟</a:t>
            </a:r>
            <a:endParaRPr/>
          </a:p>
        </p:txBody>
      </p:sp>
      <p:sp>
        <p:nvSpPr>
          <p:cNvPr id="156" name="Google Shape;156;p3"/>
          <p:cNvSpPr txBox="1">
            <a:spLocks noGrp="1"/>
          </p:cNvSpPr>
          <p:nvPr>
            <p:ph type="body" idx="1"/>
          </p:nvPr>
        </p:nvSpPr>
        <p:spPr>
          <a:xfrm>
            <a:off x="1231900" y="1981481"/>
            <a:ext cx="8946541" cy="4195481"/>
          </a:xfrm>
          <a:prstGeom prst="rect">
            <a:avLst/>
          </a:prstGeom>
          <a:noFill/>
          <a:ln>
            <a:noFill/>
          </a:ln>
        </p:spPr>
        <p:txBody>
          <a:bodyPr spcFirstLastPara="1" wrap="square" lIns="91425" tIns="45700" rIns="91425" bIns="45700" anchor="t" anchorCtr="0">
            <a:normAutofit/>
          </a:bodyPr>
          <a:lstStyle/>
          <a:p>
            <a:pPr marL="342900" lvl="0" indent="-250825" algn="r" rtl="0">
              <a:spcBef>
                <a:spcPts val="0"/>
              </a:spcBef>
              <a:spcAft>
                <a:spcPts val="0"/>
              </a:spcAft>
              <a:buSzPts val="1440"/>
              <a:buNone/>
            </a:pPr>
            <a:endParaRPr lang="en-US"/>
          </a:p>
          <a:p>
            <a:pPr marL="0" lvl="0" indent="0" algn="r" rtl="0">
              <a:spcBef>
                <a:spcPts val="1000"/>
              </a:spcBef>
              <a:spcAft>
                <a:spcPts val="0"/>
              </a:spcAft>
              <a:buSzPts val="1440"/>
              <a:buNone/>
            </a:pPr>
            <a:r>
              <a:rPr lang="ar-JO" dirty="0"/>
              <a:t>البيئة هي إجمالي الأشياء التي تحيط بنا وتؤثر علي وجود الكائنات الحية علي سطح الأرض مثل الماء والهواء والتربة والمعادن والمناخ والكائنات أنفسهم، كما يمكن وصفها بأنها مجموعة من الأنظمة المتشابكة مع بعضها البعض لدرجة التعقيد والتي تؤثر وتحدد بقائنا في هذا العالم الصغير والتي نتعامل معها بشكل دوري</a:t>
            </a:r>
            <a:endParaRPr dirty="0"/>
          </a:p>
          <a:p>
            <a:pPr marL="342900" lvl="0" indent="-250825" algn="r" rtl="0">
              <a:spcBef>
                <a:spcPts val="1000"/>
              </a:spcBef>
              <a:spcAft>
                <a:spcPts val="0"/>
              </a:spcAft>
              <a:buSzPts val="1440"/>
              <a:buNone/>
            </a:pPr>
            <a:endParaRPr/>
          </a:p>
          <a:p>
            <a:pPr marL="0" lvl="0" indent="0" algn="r" rtl="0">
              <a:spcBef>
                <a:spcPts val="1000"/>
              </a:spcBef>
              <a:spcAft>
                <a:spcPts val="0"/>
              </a:spcAft>
              <a:buSzPts val="1440"/>
              <a:buNone/>
            </a:pPr>
            <a:r>
              <a:rPr lang="ar-JO" dirty="0"/>
              <a:t>ايضا يمكن تعريفها على أنها العناصر الحية وغير الحية التي تؤثر على حياة الإنسان سواء بشكل مباشر أو غير مباشر، حيث تشمل هذه العناصر كل من الغابات والحيوانات والنباتات والشمس والصخور وغيرها من المكونات، إذ يمكن أن تقسيم هذه المكونات إلى عناصر متجددة وغير متجددة</a:t>
            </a:r>
            <a:br>
              <a:rPr lang="ar-JO" dirty="0"/>
            </a:br>
            <a:br>
              <a:rPr lang="ar-JO" dirty="0"/>
            </a:b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rebuchet MS"/>
              <a:buNone/>
            </a:pPr>
            <a:r>
              <a:rPr lang="ar-JO"/>
              <a:t>المحافظة على البيئة</a:t>
            </a:r>
            <a:endParaRPr/>
          </a:p>
        </p:txBody>
      </p:sp>
      <p:sp>
        <p:nvSpPr>
          <p:cNvPr id="162" name="Google Shape;162;p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440"/>
              <a:buNone/>
            </a:pPr>
            <a:r>
              <a:rPr lang="ar-JO" dirty="0"/>
              <a:t> هي كل الإجراءات التي تتخذ من قبل هيئات عمومية تابعة للدولة أو الهيئات أو منظمات مستقلة للحد من التأثير السلبي للإنسان على البيئة، على غرار العمل المباشر للحفاظ على البيئة هناك الدراسات التي تقوم بها الهيئات البحثية لفهم النظام البيئي وكذلك الكامل في </a:t>
            </a:r>
            <a:r>
              <a:rPr lang="ar-JO" u="sng" dirty="0">
                <a:solidFill>
                  <a:schemeClr val="hlink"/>
                </a:solidFill>
                <a:hlinkClick r:id="rId3">
                  <a:extLst>
                    <a:ext uri="{A12FA001-AC4F-418D-AE19-62706E023703}">
                      <ahyp:hlinkClr xmlns:ahyp="http://schemas.microsoft.com/office/drawing/2018/hyperlinkcolor" val="tx"/>
                    </a:ext>
                  </a:extLst>
                </a:hlinkClick>
              </a:rPr>
              <a:t>الكوكب</a:t>
            </a:r>
            <a:r>
              <a:rPr lang="ar-JO" dirty="0"/>
              <a:t> وتحديد المؤثرات البشرية لدرجة الإخلال بالتوازن وتهديد الأجيال الحاضرة والقادمة، ووضع إجراءات تصحيحية. وهذه تتطلب تطوير المعرفة العلمية التي هي حاليا محدودة في هذا المجال</a:t>
            </a:r>
            <a:endParaRPr lang="en-US" dirty="0"/>
          </a:p>
        </p:txBody>
      </p:sp>
      <p:pic>
        <p:nvPicPr>
          <p:cNvPr id="163" name="Google Shape;163;p4" descr="soil pollution solutions"/>
          <p:cNvPicPr preferRelativeResize="0"/>
          <p:nvPr/>
        </p:nvPicPr>
        <p:blipFill rotWithShape="1">
          <a:blip r:embed="rId4">
            <a:alphaModFix/>
          </a:blip>
          <a:srcRect/>
          <a:stretch/>
        </p:blipFill>
        <p:spPr>
          <a:xfrm>
            <a:off x="2590799" y="3810989"/>
            <a:ext cx="6206982" cy="263708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5"/>
          <p:cNvSpPr txBox="1">
            <a:spLocks noGrp="1"/>
          </p:cNvSpPr>
          <p:nvPr>
            <p:ph type="title"/>
          </p:nvPr>
        </p:nvSpPr>
        <p:spPr>
          <a:xfrm>
            <a:off x="585527" y="517793"/>
            <a:ext cx="8596800" cy="1320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rebuchet MS"/>
              <a:buNone/>
            </a:pPr>
            <a:r>
              <a:rPr lang="ar-JO" dirty="0"/>
              <a:t>كيفية المحافظة على البيئة </a:t>
            </a:r>
            <a:r>
              <a:rPr lang="ar-JO" dirty="0">
                <a:cs typeface="Arial"/>
                <a:sym typeface="Arial"/>
              </a:rPr>
              <a:t>،</a:t>
            </a:r>
            <a:r>
              <a:rPr lang="ar-JO" dirty="0">
                <a:latin typeface="Arial"/>
                <a:ea typeface="Arial"/>
                <a:cs typeface="Arial"/>
                <a:sym typeface="Arial"/>
              </a:rPr>
              <a:t>استخدام موارد البيئة باعتدال</a:t>
            </a:r>
            <a:r>
              <a:rPr lang="ar-JO" dirty="0"/>
              <a:t>؟</a:t>
            </a:r>
            <a:endParaRPr dirty="0"/>
          </a:p>
        </p:txBody>
      </p:sp>
      <p:sp>
        <p:nvSpPr>
          <p:cNvPr id="169" name="Google Shape;169;p5"/>
          <p:cNvSpPr txBox="1">
            <a:spLocks noGrp="1"/>
          </p:cNvSpPr>
          <p:nvPr>
            <p:ph type="body" idx="1"/>
          </p:nvPr>
        </p:nvSpPr>
        <p:spPr>
          <a:xfrm>
            <a:off x="-1283165" y="2073048"/>
            <a:ext cx="10952100" cy="4351200"/>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440"/>
              <a:buNone/>
            </a:pPr>
            <a:r>
              <a:rPr lang="ar-JO"/>
              <a:t>تقليل حجم النفايات </a:t>
            </a:r>
            <a:endParaRPr/>
          </a:p>
          <a:p>
            <a:pPr marL="0" lvl="0" indent="0" algn="r" rtl="0">
              <a:spcBef>
                <a:spcPts val="1000"/>
              </a:spcBef>
              <a:spcAft>
                <a:spcPts val="0"/>
              </a:spcAft>
              <a:buSzPts val="1440"/>
              <a:buNone/>
            </a:pPr>
            <a:r>
              <a:rPr lang="ar-JO"/>
              <a:t>اعادة الاستخدام واعادة التدوير</a:t>
            </a:r>
            <a:endParaRPr/>
          </a:p>
          <a:p>
            <a:pPr marL="0" lvl="0" indent="0" algn="r" rtl="0">
              <a:spcBef>
                <a:spcPts val="1000"/>
              </a:spcBef>
              <a:spcAft>
                <a:spcPts val="0"/>
              </a:spcAft>
              <a:buSzPts val="1440"/>
              <a:buNone/>
            </a:pPr>
            <a:r>
              <a:rPr lang="ar-JO"/>
              <a:t>الحفاظ على المياه والتربة </a:t>
            </a:r>
            <a:endParaRPr/>
          </a:p>
          <a:p>
            <a:pPr marL="0" lvl="0" indent="0" algn="r" rtl="0">
              <a:spcBef>
                <a:spcPts val="1000"/>
              </a:spcBef>
              <a:spcAft>
                <a:spcPts val="0"/>
              </a:spcAft>
              <a:buSzPts val="1440"/>
              <a:buNone/>
            </a:pPr>
            <a:r>
              <a:rPr lang="ar-JO"/>
              <a:t>زراعة الاشجار</a:t>
            </a:r>
            <a:endParaRPr/>
          </a:p>
          <a:p>
            <a:pPr marL="0" lvl="0" indent="0" algn="r" rtl="0">
              <a:spcBef>
                <a:spcPts val="1000"/>
              </a:spcBef>
              <a:spcAft>
                <a:spcPts val="0"/>
              </a:spcAft>
              <a:buSzPts val="1440"/>
              <a:buNone/>
            </a:pPr>
            <a:r>
              <a:rPr lang="ar-JO"/>
              <a:t>استخدام مصادر الطاقة المتجددة </a:t>
            </a:r>
            <a:endParaRPr/>
          </a:p>
          <a:p>
            <a:pPr marL="0" lvl="0" indent="0" algn="r" rtl="0">
              <a:spcBef>
                <a:spcPts val="1000"/>
              </a:spcBef>
              <a:spcAft>
                <a:spcPts val="0"/>
              </a:spcAft>
              <a:buSzPts val="1440"/>
              <a:buNone/>
            </a:pPr>
            <a:r>
              <a:rPr lang="ar-JO"/>
              <a:t>فرض قوانين صارمة على المواطنين </a:t>
            </a:r>
            <a:endParaRPr/>
          </a:p>
          <a:p>
            <a:pPr marL="0" lvl="0" indent="0" algn="r" rtl="0">
              <a:spcBef>
                <a:spcPts val="1000"/>
              </a:spcBef>
              <a:spcAft>
                <a:spcPts val="0"/>
              </a:spcAft>
              <a:buSzPts val="1440"/>
              <a:buNone/>
            </a:pPr>
            <a:r>
              <a:rPr lang="ar-JO"/>
              <a:t>لحماية الطبيعة </a:t>
            </a:r>
            <a:endParaRPr/>
          </a:p>
          <a:p>
            <a:pPr marL="0" lvl="0" indent="0" algn="r" rtl="0">
              <a:spcBef>
                <a:spcPts val="1000"/>
              </a:spcBef>
              <a:spcAft>
                <a:spcPts val="0"/>
              </a:spcAft>
              <a:buSzPts val="1440"/>
              <a:buNone/>
            </a:pPr>
            <a:r>
              <a:rPr lang="ar-JO"/>
              <a:t>الحفاظ على مصادر الطعام </a:t>
            </a:r>
            <a:endParaRPr/>
          </a:p>
          <a:p>
            <a:pPr marL="0" lvl="0" indent="0" algn="l" rtl="0">
              <a:spcBef>
                <a:spcPts val="1000"/>
              </a:spcBef>
              <a:spcAft>
                <a:spcPts val="0"/>
              </a:spcAft>
              <a:buSzPts val="1440"/>
              <a:buNone/>
            </a:pPr>
            <a:endParaRPr/>
          </a:p>
        </p:txBody>
      </p:sp>
      <p:pic>
        <p:nvPicPr>
          <p:cNvPr id="170" name="Google Shape;170;p5" descr="Research on environmental pollution and its main types"/>
          <p:cNvPicPr preferRelativeResize="0"/>
          <p:nvPr/>
        </p:nvPicPr>
        <p:blipFill rotWithShape="1">
          <a:blip r:embed="rId3">
            <a:alphaModFix/>
          </a:blip>
          <a:srcRect/>
          <a:stretch/>
        </p:blipFill>
        <p:spPr>
          <a:xfrm>
            <a:off x="401760" y="2157046"/>
            <a:ext cx="5870085" cy="4267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6"/>
          <p:cNvSpPr txBox="1">
            <a:spLocks noGrp="1"/>
          </p:cNvSpPr>
          <p:nvPr>
            <p:ph type="title"/>
          </p:nvPr>
        </p:nvSpPr>
        <p:spPr>
          <a:xfrm>
            <a:off x="618209" y="619450"/>
            <a:ext cx="8596800" cy="1320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4000"/>
              <a:buFont typeface="Trebuchet MS"/>
              <a:buNone/>
            </a:pPr>
            <a:r>
              <a:rPr lang="ar-JO" sz="4000" b="1"/>
              <a:t>ما هو التلوث البيئي ؟</a:t>
            </a:r>
            <a:endParaRPr sz="4000" b="1"/>
          </a:p>
        </p:txBody>
      </p:sp>
      <p:sp>
        <p:nvSpPr>
          <p:cNvPr id="176" name="Google Shape;176;p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lnSpcReduction="10000"/>
          </a:bodyPr>
          <a:lstStyle/>
          <a:p>
            <a:pPr marL="0" lvl="0" indent="0" algn="r" rtl="1">
              <a:spcBef>
                <a:spcPts val="0"/>
              </a:spcBef>
              <a:spcAft>
                <a:spcPts val="0"/>
              </a:spcAft>
              <a:buSzPts val="2240"/>
              <a:buNone/>
            </a:pPr>
            <a:r>
              <a:rPr lang="ar-JO" sz="2800"/>
              <a:t>يعرَّف التلوث بأنّه ارتفاع كميّة المواد بأشكالها الغازيّة، أو السائلة، أو الصلبة، أو إضافة أحد أشكال الطاقة، مثل: الطاقة الصوتيّة، والحراريّة وغيرها داخل البيئة مما يجعلها غير قادرة على تحليل هذه المواد والطاقة، أو تخفيفها، أو إعادة تدويرها، كما تصبح غير قادرة على تخزين المواد والطاقة بأشكال غير ضارّة.</a:t>
            </a:r>
            <a:endParaRPr/>
          </a:p>
          <a:p>
            <a:pPr marL="0" lvl="0" indent="0" algn="r" rtl="1">
              <a:spcBef>
                <a:spcPts val="1000"/>
              </a:spcBef>
              <a:spcAft>
                <a:spcPts val="0"/>
              </a:spcAft>
              <a:buSzPts val="2240"/>
              <a:buNone/>
            </a:pPr>
            <a:r>
              <a:rPr lang="ar-JO" sz="2800"/>
              <a:t>ويشمل هذا التلوث جميع المواد ذات التأثير السلبي على البيئة أو الكائنات الحيّة التي تعيش فيها</a:t>
            </a:r>
            <a:endParaRPr/>
          </a:p>
          <a:p>
            <a:pPr marL="0" lvl="0" indent="0" algn="r" rtl="1">
              <a:spcBef>
                <a:spcPts val="1000"/>
              </a:spcBef>
              <a:spcAft>
                <a:spcPts val="0"/>
              </a:spcAft>
              <a:buSzPts val="1440"/>
              <a:buNone/>
            </a:pPr>
            <a:br>
              <a:rPr lang="ar-JO"/>
            </a:br>
            <a:r>
              <a:rPr lang="ar-JO"/>
              <a:t>          </a:t>
            </a:r>
            <a:endParaRPr sz="1900"/>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7"/>
          <p:cNvSpPr txBox="1">
            <a:spLocks noGrp="1"/>
          </p:cNvSpPr>
          <p:nvPr>
            <p:ph type="title"/>
          </p:nvPr>
        </p:nvSpPr>
        <p:spPr>
          <a:xfrm>
            <a:off x="785662" y="1253065"/>
            <a:ext cx="10620674" cy="1303867"/>
          </a:xfrm>
          <a:prstGeom prst="rect">
            <a:avLst/>
          </a:prstGeom>
          <a:noFill/>
          <a:ln>
            <a:noFill/>
          </a:ln>
        </p:spPr>
        <p:txBody>
          <a:bodyPr spcFirstLastPara="1" wrap="square" lIns="91425" tIns="45700" rIns="91425" bIns="45700" anchor="t" anchorCtr="0">
            <a:normAutofit fontScale="90000"/>
          </a:bodyPr>
          <a:lstStyle/>
          <a:p>
            <a:pPr marL="0" lvl="0" indent="0" algn="ctr" rtl="1">
              <a:spcBef>
                <a:spcPts val="0"/>
              </a:spcBef>
              <a:spcAft>
                <a:spcPts val="0"/>
              </a:spcAft>
              <a:buClr>
                <a:schemeClr val="accent1"/>
              </a:buClr>
              <a:buSzPct val="100000"/>
              <a:buFont typeface="Trebuchet MS"/>
              <a:buNone/>
            </a:pPr>
            <a:r>
              <a:rPr lang="ar-JO" b="1"/>
              <a:t>أسباب وعوامل تلوث البيئة متعددة بشكل عام،</a:t>
            </a:r>
            <a:br>
              <a:rPr lang="ar-JO" b="1"/>
            </a:br>
            <a:r>
              <a:rPr lang="ar-JO" b="1"/>
              <a:t> تُقسم إلى نوعين:</a:t>
            </a:r>
            <a:br>
              <a:rPr lang="ar-JO" b="1"/>
            </a:br>
            <a:endParaRPr/>
          </a:p>
        </p:txBody>
      </p:sp>
      <p:sp>
        <p:nvSpPr>
          <p:cNvPr id="182" name="Google Shape;182;p7"/>
          <p:cNvSpPr txBox="1">
            <a:spLocks noGrp="1"/>
          </p:cNvSpPr>
          <p:nvPr>
            <p:ph type="body" idx="1"/>
          </p:nvPr>
        </p:nvSpPr>
        <p:spPr>
          <a:xfrm>
            <a:off x="1295401" y="2181547"/>
            <a:ext cx="9601196" cy="3318936"/>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ar-JO"/>
              <a:t> </a:t>
            </a:r>
            <a:endParaRPr/>
          </a:p>
          <a:p>
            <a:pPr marL="457200" lvl="0" indent="-457200" algn="r" rtl="1">
              <a:spcBef>
                <a:spcPts val="1000"/>
              </a:spcBef>
              <a:spcAft>
                <a:spcPts val="0"/>
              </a:spcAft>
              <a:buSzPts val="1440"/>
              <a:buFont typeface="Trebuchet MS"/>
              <a:buAutoNum type="arabicPeriod"/>
            </a:pPr>
            <a:r>
              <a:rPr lang="ar-JO"/>
              <a:t>البشر (كالصناعة والتجارب النووية والحروب..)</a:t>
            </a:r>
            <a:endParaRPr/>
          </a:p>
          <a:p>
            <a:pPr marL="457200" lvl="0" indent="-457200" algn="r" rtl="1">
              <a:spcBef>
                <a:spcPts val="1000"/>
              </a:spcBef>
              <a:spcAft>
                <a:spcPts val="0"/>
              </a:spcAft>
              <a:buSzPts val="1440"/>
              <a:buFont typeface="Trebuchet MS"/>
              <a:buAutoNum type="arabicPeriod"/>
            </a:pPr>
            <a:r>
              <a:rPr lang="ar-JO"/>
              <a:t>الكوارث الطبيعية (كالزلازل والبراكين والفيضانات..)</a:t>
            </a:r>
            <a:endParaRPr/>
          </a:p>
          <a:p>
            <a:pPr marL="342900" lvl="0" indent="-251459" algn="l" rtl="0">
              <a:spcBef>
                <a:spcPts val="1000"/>
              </a:spcBef>
              <a:spcAft>
                <a:spcPts val="0"/>
              </a:spcAft>
              <a:buSzPts val="1440"/>
              <a:buNone/>
            </a:pPr>
            <a:endParaRPr/>
          </a:p>
        </p:txBody>
      </p:sp>
      <p:pic>
        <p:nvPicPr>
          <p:cNvPr id="183" name="Google Shape;183;p7"/>
          <p:cNvPicPr preferRelativeResize="0"/>
          <p:nvPr/>
        </p:nvPicPr>
        <p:blipFill rotWithShape="1">
          <a:blip r:embed="rId3">
            <a:alphaModFix/>
          </a:blip>
          <a:srcRect/>
          <a:stretch/>
        </p:blipFill>
        <p:spPr>
          <a:xfrm>
            <a:off x="2478606" y="3965497"/>
            <a:ext cx="3748940" cy="2108307"/>
          </a:xfrm>
          <a:prstGeom prst="rect">
            <a:avLst/>
          </a:prstGeom>
          <a:noFill/>
          <a:ln>
            <a:noFill/>
          </a:ln>
        </p:spPr>
      </p:pic>
      <p:pic>
        <p:nvPicPr>
          <p:cNvPr id="184" name="Google Shape;184;p7"/>
          <p:cNvPicPr preferRelativeResize="0"/>
          <p:nvPr/>
        </p:nvPicPr>
        <p:blipFill rotWithShape="1">
          <a:blip r:embed="rId4">
            <a:alphaModFix/>
          </a:blip>
          <a:srcRect/>
          <a:stretch/>
        </p:blipFill>
        <p:spPr>
          <a:xfrm>
            <a:off x="6491436" y="3965497"/>
            <a:ext cx="3721768" cy="207344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rebuchet MS"/>
              <a:buNone/>
            </a:pPr>
            <a:r>
              <a:rPr lang="ar-JO" b="1" dirty="0"/>
              <a:t>تقسم أنواع التلوث الرئيسيّة إلى</a:t>
            </a:r>
            <a:br>
              <a:rPr lang="ar-JO" dirty="0"/>
            </a:br>
            <a:endParaRPr lang="en-US"/>
          </a:p>
        </p:txBody>
      </p:sp>
      <p:sp>
        <p:nvSpPr>
          <p:cNvPr id="190" name="Google Shape;190;p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342900" lvl="0" indent="-342900" algn="r" rtl="1">
              <a:spcBef>
                <a:spcPts val="0"/>
              </a:spcBef>
              <a:spcAft>
                <a:spcPts val="0"/>
              </a:spcAft>
              <a:buSzPts val="1440"/>
              <a:buChar char="►"/>
            </a:pPr>
            <a:r>
              <a:rPr lang="ar-JO"/>
              <a:t>تلوث المياه </a:t>
            </a:r>
            <a:endParaRPr/>
          </a:p>
          <a:p>
            <a:pPr marL="342900" lvl="0" indent="-342900" algn="r" rtl="1">
              <a:spcBef>
                <a:spcPts val="1000"/>
              </a:spcBef>
              <a:spcAft>
                <a:spcPts val="0"/>
              </a:spcAft>
              <a:buSzPts val="1440"/>
              <a:buChar char="►"/>
            </a:pPr>
            <a:r>
              <a:rPr lang="ar-JO"/>
              <a:t>تلوّث الهواء</a:t>
            </a:r>
            <a:endParaRPr/>
          </a:p>
          <a:p>
            <a:pPr marL="342900" lvl="0" indent="-342900" algn="r" rtl="1">
              <a:spcBef>
                <a:spcPts val="1000"/>
              </a:spcBef>
              <a:spcAft>
                <a:spcPts val="0"/>
              </a:spcAft>
              <a:buSzPts val="1440"/>
              <a:buChar char="►"/>
            </a:pPr>
            <a:r>
              <a:rPr lang="ar-JO"/>
              <a:t>تلوث التربة</a:t>
            </a:r>
            <a:endParaRPr/>
          </a:p>
          <a:p>
            <a:pPr marL="342900" lvl="0" indent="-342900" algn="r" rtl="1">
              <a:spcBef>
                <a:spcPts val="1000"/>
              </a:spcBef>
              <a:spcAft>
                <a:spcPts val="0"/>
              </a:spcAft>
              <a:buSzPts val="1440"/>
              <a:buChar char="►"/>
            </a:pPr>
            <a:r>
              <a:rPr lang="ar-JO"/>
              <a:t>التلوث الضوئي</a:t>
            </a:r>
            <a:endParaRPr/>
          </a:p>
          <a:p>
            <a:pPr marL="342900" lvl="0" indent="-342900" algn="r" rtl="1">
              <a:spcBef>
                <a:spcPts val="1000"/>
              </a:spcBef>
              <a:spcAft>
                <a:spcPts val="0"/>
              </a:spcAft>
              <a:buSzPts val="1440"/>
              <a:buChar char="►"/>
            </a:pPr>
            <a:r>
              <a:rPr lang="ar-JO"/>
              <a:t>التلوث الضوضائي</a:t>
            </a:r>
            <a:endParaRPr/>
          </a:p>
          <a:p>
            <a:pPr marL="342900" lvl="0" indent="-251459" algn="r" rtl="1">
              <a:spcBef>
                <a:spcPts val="1000"/>
              </a:spcBef>
              <a:spcAft>
                <a:spcPts val="0"/>
              </a:spcAft>
              <a:buSzPts val="1440"/>
              <a:buNone/>
            </a:pPr>
            <a:endParaRPr/>
          </a:p>
        </p:txBody>
      </p:sp>
      <p:pic>
        <p:nvPicPr>
          <p:cNvPr id="191" name="Google Shape;191;p8" descr="&quot;فشل كلوي&quot;.. ربع مليون مصري مهدّد بسبب تلوث المياه | نون بوست"/>
          <p:cNvPicPr preferRelativeResize="0"/>
          <p:nvPr/>
        </p:nvPicPr>
        <p:blipFill rotWithShape="1">
          <a:blip r:embed="rId3">
            <a:alphaModFix/>
          </a:blip>
          <a:srcRect/>
          <a:stretch/>
        </p:blipFill>
        <p:spPr>
          <a:xfrm>
            <a:off x="1524429" y="2556932"/>
            <a:ext cx="4828244" cy="3308095"/>
          </a:xfrm>
          <a:prstGeom prst="rect">
            <a:avLst/>
          </a:prstGeom>
          <a:noFill/>
          <a:ln>
            <a:noFill/>
          </a:ln>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9"/>
          <p:cNvSpPr txBox="1">
            <a:spLocks noGrp="1"/>
          </p:cNvSpPr>
          <p:nvPr>
            <p:ph type="title"/>
          </p:nvPr>
        </p:nvSpPr>
        <p:spPr>
          <a:xfrm>
            <a:off x="860948" y="609600"/>
            <a:ext cx="8413054" cy="650608"/>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accent1"/>
              </a:buClr>
              <a:buSzPts val="3600"/>
              <a:buFont typeface="Trebuchet MS"/>
              <a:buNone/>
            </a:pPr>
            <a:r>
              <a:rPr lang="ar-JO"/>
              <a:t>كيفية تأثير الإنسان على البيئة</a:t>
            </a:r>
            <a:endParaRPr/>
          </a:p>
        </p:txBody>
      </p:sp>
      <p:sp>
        <p:nvSpPr>
          <p:cNvPr id="197" name="Google Shape;197;p9"/>
          <p:cNvSpPr txBox="1">
            <a:spLocks noGrp="1"/>
          </p:cNvSpPr>
          <p:nvPr>
            <p:ph type="body" idx="1"/>
          </p:nvPr>
        </p:nvSpPr>
        <p:spPr>
          <a:xfrm>
            <a:off x="108845" y="2074666"/>
            <a:ext cx="5242442" cy="1817454"/>
          </a:xfrm>
          <a:prstGeom prst="rect">
            <a:avLst/>
          </a:prstGeom>
          <a:noFill/>
          <a:ln>
            <a:noFill/>
          </a:ln>
        </p:spPr>
        <p:txBody>
          <a:bodyPr spcFirstLastPara="1" wrap="square" lIns="91425" tIns="45700" rIns="91425" bIns="45700" anchor="t" anchorCtr="0">
            <a:normAutofit/>
          </a:bodyPr>
          <a:lstStyle/>
          <a:p>
            <a:pPr marL="342900" indent="-342900" algn="r">
              <a:spcBef>
                <a:spcPts val="0"/>
              </a:spcBef>
            </a:pPr>
            <a:r>
              <a:rPr lang="ar-JO" b="1" u="sng" dirty="0"/>
              <a:t>قطع الأشجار</a:t>
            </a:r>
            <a:r>
              <a:rPr lang="ar-JO" dirty="0"/>
              <a:t>: يكون هذا بفعل الإنسان ويؤدي إلى حدوث خلل في النظام البيئي، نتيجة إزالة الغابات والقضاء على الحيوانات التي تعيش بداخلها  </a:t>
            </a:r>
            <a:endParaRPr lang="en-US" dirty="0"/>
          </a:p>
          <a:p>
            <a:pPr marL="342900" indent="-342900" algn="r"/>
            <a:r>
              <a:rPr lang="ar-JO" b="1" u="sng" dirty="0"/>
              <a:t>التغيرات المناخية</a:t>
            </a:r>
            <a:r>
              <a:rPr lang="ar-JO" dirty="0"/>
              <a:t>: تؤثر على البيئة من خلال التغير الجوي الذي ينتج  عن  وجود غازات غير صحية</a:t>
            </a:r>
            <a:endParaRPr dirty="0"/>
          </a:p>
        </p:txBody>
      </p:sp>
      <p:pic>
        <p:nvPicPr>
          <p:cNvPr id="198" name="Google Shape;198;p9"/>
          <p:cNvPicPr preferRelativeResize="0">
            <a:picLocks noGrp="1"/>
          </p:cNvPicPr>
          <p:nvPr>
            <p:ph type="body" idx="2"/>
          </p:nvPr>
        </p:nvPicPr>
        <p:blipFill rotWithShape="1">
          <a:blip r:embed="rId3">
            <a:alphaModFix/>
          </a:blip>
          <a:srcRect/>
          <a:stretch/>
        </p:blipFill>
        <p:spPr>
          <a:xfrm>
            <a:off x="5931072" y="2249263"/>
            <a:ext cx="3881400" cy="3881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14</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Facet</vt:lpstr>
      <vt:lpstr>PowerPoint Presentation</vt:lpstr>
      <vt:lpstr>  كوكب الأرض هو منزلنا الكبير وهو مسؤوليتنا جميعا حتى نحافظ عليه، ونحافظ على موارده الطبيعية</vt:lpstr>
      <vt:lpstr>ما هي البيئة  ؟</vt:lpstr>
      <vt:lpstr>المحافظة على البيئة</vt:lpstr>
      <vt:lpstr>كيفية المحافظة على البيئة ،استخدام موارد البيئة باعتدال؟</vt:lpstr>
      <vt:lpstr>ما هو التلوث البيئي ؟</vt:lpstr>
      <vt:lpstr>أسباب وعوامل تلوث البيئة متعددة بشكل عام،  تُقسم إلى نوعين: </vt:lpstr>
      <vt:lpstr>تقسم أنواع التلوث الرئيسيّة إلى </vt:lpstr>
      <vt:lpstr>كيفية تأثير الإنسان على البيئة</vt:lpstr>
      <vt:lpstr>كيفية تأثير الإنسان على البيئة</vt:lpstr>
      <vt:lpstr>نتائج الاستبانة عن وعي الناس وتأثيرهم على البيئة </vt:lpstr>
      <vt:lpstr>نتائج الاستبانة عن وعي الناس وتأثيرهم على البيئة </vt:lpstr>
      <vt:lpstr>النتائج</vt:lpstr>
      <vt:lpstr>مواد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Alia Christina</dc:creator>
  <cp:revision>57</cp:revision>
  <dcterms:created xsi:type="dcterms:W3CDTF">2023-05-12T09:44:20Z</dcterms:created>
  <dcterms:modified xsi:type="dcterms:W3CDTF">2023-05-16T15:26:35Z</dcterms:modified>
</cp:coreProperties>
</file>