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9" roundtripDataSignature="AMtx7mjZd+6M/R+3sd808OplfDYcf2okK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customschemas.google.com/relationships/presentationmetadata" Target="metadata"/><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2442a2acfd8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2442a2acfd8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24434d69207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24434d6920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ar-JO"/>
              <a:t>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14"/>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3600"/>
              <a:buFont typeface="Trebuchet MS"/>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4"/>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25" name="Google Shape;25;p14"/>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4"/>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90" name="Shape 90"/>
        <p:cNvGrpSpPr/>
        <p:nvPr/>
      </p:nvGrpSpPr>
      <p:grpSpPr>
        <a:xfrm>
          <a:off x="0" y="0"/>
          <a:ext cx="0" cy="0"/>
          <a:chOff x="0" y="0"/>
          <a:chExt cx="0" cy="0"/>
        </a:xfrm>
      </p:grpSpPr>
      <p:sp>
        <p:nvSpPr>
          <p:cNvPr id="91" name="Google Shape;91;p23"/>
          <p:cNvSpPr txBox="1"/>
          <p:nvPr>
            <p:ph type="title"/>
          </p:nvPr>
        </p:nvSpPr>
        <p:spPr>
          <a:xfrm>
            <a:off x="677335" y="609600"/>
            <a:ext cx="8596668" cy="3403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23"/>
          <p:cNvSpPr txBox="1"/>
          <p:nvPr>
            <p:ph idx="1"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93" name="Google Shape;93;p23"/>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23"/>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23"/>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96" name="Shape 96"/>
        <p:cNvGrpSpPr/>
        <p:nvPr/>
      </p:nvGrpSpPr>
      <p:grpSpPr>
        <a:xfrm>
          <a:off x="0" y="0"/>
          <a:ext cx="0" cy="0"/>
          <a:chOff x="0" y="0"/>
          <a:chExt cx="0" cy="0"/>
        </a:xfrm>
      </p:grpSpPr>
      <p:sp>
        <p:nvSpPr>
          <p:cNvPr id="97" name="Google Shape;97;p24"/>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24"/>
          <p:cNvSpPr txBox="1"/>
          <p:nvPr>
            <p:ph idx="1" type="body"/>
          </p:nvPr>
        </p:nvSpPr>
        <p:spPr>
          <a:xfrm>
            <a:off x="1366139" y="3632200"/>
            <a:ext cx="7224524" cy="381000"/>
          </a:xfrm>
          <a:prstGeom prst="rect">
            <a:avLst/>
          </a:prstGeom>
          <a:noFill/>
          <a:ln>
            <a:noFill/>
          </a:ln>
        </p:spPr>
        <p:txBody>
          <a:bodyPr anchorCtr="0" anchor="ctr" bIns="45700" lIns="91425" spcFirstLastPara="1" rIns="91425" wrap="square" tIns="45700">
            <a:noAutofit/>
          </a:bodyPr>
          <a:lstStyle>
            <a:lvl1pPr indent="-228600" lvl="0" marL="457200" algn="l">
              <a:spcBef>
                <a:spcPts val="1000"/>
              </a:spcBef>
              <a:spcAft>
                <a:spcPts val="0"/>
              </a:spcAft>
              <a:buSzPts val="1280"/>
              <a:buFont typeface="Trebuchet MS"/>
              <a:buNone/>
              <a:defRPr sz="1600">
                <a:solidFill>
                  <a:srgbClr val="7F7F7F"/>
                </a:solidFill>
              </a:defRPr>
            </a:lvl1pPr>
            <a:lvl2pPr indent="-228600" lvl="1" marL="914400" algn="l">
              <a:spcBef>
                <a:spcPts val="1000"/>
              </a:spcBef>
              <a:spcAft>
                <a:spcPts val="0"/>
              </a:spcAft>
              <a:buSzPts val="1280"/>
              <a:buFont typeface="Trebuchet MS"/>
              <a:buNone/>
              <a:defRPr/>
            </a:lvl2pPr>
            <a:lvl3pPr indent="-228600" lvl="2" marL="1371600" algn="l">
              <a:spcBef>
                <a:spcPts val="1000"/>
              </a:spcBef>
              <a:spcAft>
                <a:spcPts val="0"/>
              </a:spcAft>
              <a:buSzPts val="1120"/>
              <a:buFont typeface="Trebuchet MS"/>
              <a:buNone/>
              <a:defRPr/>
            </a:lvl3pPr>
            <a:lvl4pPr indent="-228600" lvl="3" marL="1828800" algn="l">
              <a:spcBef>
                <a:spcPts val="1000"/>
              </a:spcBef>
              <a:spcAft>
                <a:spcPts val="0"/>
              </a:spcAft>
              <a:buSzPts val="960"/>
              <a:buFont typeface="Trebuchet MS"/>
              <a:buNone/>
              <a:defRPr/>
            </a:lvl4pPr>
            <a:lvl5pPr indent="-228600" lvl="4" marL="2286000" algn="l">
              <a:spcBef>
                <a:spcPts val="1000"/>
              </a:spcBef>
              <a:spcAft>
                <a:spcPts val="0"/>
              </a:spcAft>
              <a:buSzPts val="960"/>
              <a:buFont typeface="Trebuchet MS"/>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99" name="Google Shape;99;p24"/>
          <p:cNvSpPr txBox="1"/>
          <p:nvPr>
            <p:ph idx="2"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00" name="Google Shape;100;p24"/>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24"/>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2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JO"/>
              <a:t>‹#›</a:t>
            </a:fld>
            <a:endParaRPr/>
          </a:p>
        </p:txBody>
      </p:sp>
      <p:sp>
        <p:nvSpPr>
          <p:cNvPr id="103" name="Google Shape;103;p24"/>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ar-JO" sz="8000">
                <a:solidFill>
                  <a:srgbClr val="BFE471"/>
                </a:solidFill>
                <a:latin typeface="Arial"/>
                <a:ea typeface="Arial"/>
                <a:cs typeface="Arial"/>
                <a:sym typeface="Arial"/>
              </a:rPr>
              <a:t>“</a:t>
            </a:r>
            <a:endParaRPr/>
          </a:p>
        </p:txBody>
      </p:sp>
      <p:sp>
        <p:nvSpPr>
          <p:cNvPr id="104" name="Google Shape;104;p24"/>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ar-JO" sz="8000">
                <a:solidFill>
                  <a:srgbClr val="BFE471"/>
                </a:solidFill>
                <a:latin typeface="Arial"/>
                <a:ea typeface="Arial"/>
                <a:cs typeface="Arial"/>
                <a:sym typeface="Arial"/>
              </a:rPr>
              <a:t>”</a:t>
            </a:r>
            <a:endParaRPr sz="1800">
              <a:solidFill>
                <a:srgbClr val="BFE47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05" name="Shape 105"/>
        <p:cNvGrpSpPr/>
        <p:nvPr/>
      </p:nvGrpSpPr>
      <p:grpSpPr>
        <a:xfrm>
          <a:off x="0" y="0"/>
          <a:ext cx="0" cy="0"/>
          <a:chOff x="0" y="0"/>
          <a:chExt cx="0" cy="0"/>
        </a:xfrm>
      </p:grpSpPr>
      <p:sp>
        <p:nvSpPr>
          <p:cNvPr id="106" name="Google Shape;106;p25"/>
          <p:cNvSpPr txBox="1"/>
          <p:nvPr>
            <p:ph type="title"/>
          </p:nvPr>
        </p:nvSpPr>
        <p:spPr>
          <a:xfrm>
            <a:off x="677335" y="1931988"/>
            <a:ext cx="8596668" cy="259546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25"/>
          <p:cNvSpPr txBox="1"/>
          <p:nvPr>
            <p:ph idx="1"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08" name="Google Shape;108;p25"/>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25"/>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2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11" name="Shape 111"/>
        <p:cNvGrpSpPr/>
        <p:nvPr/>
      </p:nvGrpSpPr>
      <p:grpSpPr>
        <a:xfrm>
          <a:off x="0" y="0"/>
          <a:ext cx="0" cy="0"/>
          <a:chOff x="0" y="0"/>
          <a:chExt cx="0" cy="0"/>
        </a:xfrm>
      </p:grpSpPr>
      <p:sp>
        <p:nvSpPr>
          <p:cNvPr id="112" name="Google Shape;112;p26"/>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26"/>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Font typeface="Trebuchet MS"/>
              <a:buNone/>
              <a:defRPr sz="2400">
                <a:solidFill>
                  <a:srgbClr val="3F3F3F"/>
                </a:solidFill>
              </a:defRPr>
            </a:lvl1pPr>
            <a:lvl2pPr indent="-228600" lvl="1" marL="914400" algn="l">
              <a:spcBef>
                <a:spcPts val="1000"/>
              </a:spcBef>
              <a:spcAft>
                <a:spcPts val="0"/>
              </a:spcAft>
              <a:buSzPts val="1280"/>
              <a:buFont typeface="Trebuchet MS"/>
              <a:buNone/>
              <a:defRPr/>
            </a:lvl2pPr>
            <a:lvl3pPr indent="-228600" lvl="2" marL="1371600" algn="l">
              <a:spcBef>
                <a:spcPts val="1000"/>
              </a:spcBef>
              <a:spcAft>
                <a:spcPts val="0"/>
              </a:spcAft>
              <a:buSzPts val="1120"/>
              <a:buFont typeface="Trebuchet MS"/>
              <a:buNone/>
              <a:defRPr/>
            </a:lvl3pPr>
            <a:lvl4pPr indent="-228600" lvl="3" marL="1828800" algn="l">
              <a:spcBef>
                <a:spcPts val="1000"/>
              </a:spcBef>
              <a:spcAft>
                <a:spcPts val="0"/>
              </a:spcAft>
              <a:buSzPts val="960"/>
              <a:buFont typeface="Trebuchet MS"/>
              <a:buNone/>
              <a:defRPr/>
            </a:lvl4pPr>
            <a:lvl5pPr indent="-228600" lvl="4" marL="2286000" algn="l">
              <a:spcBef>
                <a:spcPts val="1000"/>
              </a:spcBef>
              <a:spcAft>
                <a:spcPts val="0"/>
              </a:spcAft>
              <a:buSzPts val="960"/>
              <a:buFont typeface="Trebuchet MS"/>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14" name="Google Shape;114;p26"/>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15" name="Google Shape;115;p26"/>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26"/>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2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JO"/>
              <a:t>‹#›</a:t>
            </a:fld>
            <a:endParaRPr/>
          </a:p>
        </p:txBody>
      </p:sp>
      <p:sp>
        <p:nvSpPr>
          <p:cNvPr id="118" name="Google Shape;118;p26"/>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ar-JO" sz="8000">
                <a:solidFill>
                  <a:srgbClr val="BFE471"/>
                </a:solidFill>
                <a:latin typeface="Arial"/>
                <a:ea typeface="Arial"/>
                <a:cs typeface="Arial"/>
                <a:sym typeface="Arial"/>
              </a:rPr>
              <a:t>“</a:t>
            </a:r>
            <a:endParaRPr/>
          </a:p>
        </p:txBody>
      </p:sp>
      <p:sp>
        <p:nvSpPr>
          <p:cNvPr id="119" name="Google Shape;119;p26"/>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ar-JO" sz="8000">
                <a:solidFill>
                  <a:srgbClr val="BFE471"/>
                </a:solidFill>
                <a:latin typeface="Arial"/>
                <a:ea typeface="Arial"/>
                <a:cs typeface="Arial"/>
                <a:sym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20" name="Shape 120"/>
        <p:cNvGrpSpPr/>
        <p:nvPr/>
      </p:nvGrpSpPr>
      <p:grpSpPr>
        <a:xfrm>
          <a:off x="0" y="0"/>
          <a:ext cx="0" cy="0"/>
          <a:chOff x="0" y="0"/>
          <a:chExt cx="0" cy="0"/>
        </a:xfrm>
      </p:grpSpPr>
      <p:sp>
        <p:nvSpPr>
          <p:cNvPr id="121" name="Google Shape;121;p27"/>
          <p:cNvSpPr txBox="1"/>
          <p:nvPr>
            <p:ph type="title"/>
          </p:nvPr>
        </p:nvSpPr>
        <p:spPr>
          <a:xfrm>
            <a:off x="685799" y="609600"/>
            <a:ext cx="8588203"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27"/>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Font typeface="Trebuchet MS"/>
              <a:buNone/>
              <a:defRPr sz="2400">
                <a:solidFill>
                  <a:schemeClr val="accent1"/>
                </a:solidFill>
              </a:defRPr>
            </a:lvl1pPr>
            <a:lvl2pPr indent="-228600" lvl="1" marL="914400" algn="l">
              <a:spcBef>
                <a:spcPts val="1000"/>
              </a:spcBef>
              <a:spcAft>
                <a:spcPts val="0"/>
              </a:spcAft>
              <a:buSzPts val="1280"/>
              <a:buFont typeface="Trebuchet MS"/>
              <a:buNone/>
              <a:defRPr/>
            </a:lvl2pPr>
            <a:lvl3pPr indent="-228600" lvl="2" marL="1371600" algn="l">
              <a:spcBef>
                <a:spcPts val="1000"/>
              </a:spcBef>
              <a:spcAft>
                <a:spcPts val="0"/>
              </a:spcAft>
              <a:buSzPts val="1120"/>
              <a:buFont typeface="Trebuchet MS"/>
              <a:buNone/>
              <a:defRPr/>
            </a:lvl3pPr>
            <a:lvl4pPr indent="-228600" lvl="3" marL="1828800" algn="l">
              <a:spcBef>
                <a:spcPts val="1000"/>
              </a:spcBef>
              <a:spcAft>
                <a:spcPts val="0"/>
              </a:spcAft>
              <a:buSzPts val="960"/>
              <a:buFont typeface="Trebuchet MS"/>
              <a:buNone/>
              <a:defRPr/>
            </a:lvl4pPr>
            <a:lvl5pPr indent="-228600" lvl="4" marL="2286000" algn="l">
              <a:spcBef>
                <a:spcPts val="1000"/>
              </a:spcBef>
              <a:spcAft>
                <a:spcPts val="0"/>
              </a:spcAft>
              <a:buSzPts val="960"/>
              <a:buFont typeface="Trebuchet MS"/>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23" name="Google Shape;123;p27"/>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24" name="Google Shape;124;p27"/>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27"/>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27"/>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7" name="Shape 127"/>
        <p:cNvGrpSpPr/>
        <p:nvPr/>
      </p:nvGrpSpPr>
      <p:grpSpPr>
        <a:xfrm>
          <a:off x="0" y="0"/>
          <a:ext cx="0" cy="0"/>
          <a:chOff x="0" y="0"/>
          <a:chExt cx="0" cy="0"/>
        </a:xfrm>
      </p:grpSpPr>
      <p:sp>
        <p:nvSpPr>
          <p:cNvPr id="128" name="Google Shape;128;p28"/>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28"/>
          <p:cNvSpPr txBox="1"/>
          <p:nvPr>
            <p:ph idx="1" type="body"/>
          </p:nvPr>
        </p:nvSpPr>
        <p:spPr>
          <a:xfrm rot="5400000">
            <a:off x="3035281" y="-197358"/>
            <a:ext cx="3880773" cy="8596668"/>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30" name="Google Shape;130;p28"/>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28"/>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28"/>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3" name="Shape 133"/>
        <p:cNvGrpSpPr/>
        <p:nvPr/>
      </p:nvGrpSpPr>
      <p:grpSpPr>
        <a:xfrm>
          <a:off x="0" y="0"/>
          <a:ext cx="0" cy="0"/>
          <a:chOff x="0" y="0"/>
          <a:chExt cx="0" cy="0"/>
        </a:xfrm>
      </p:grpSpPr>
      <p:sp>
        <p:nvSpPr>
          <p:cNvPr id="134" name="Google Shape;134;p29"/>
          <p:cNvSpPr txBox="1"/>
          <p:nvPr>
            <p:ph type="title"/>
          </p:nvPr>
        </p:nvSpPr>
        <p:spPr>
          <a:xfrm rot="5400000">
            <a:off x="5994319" y="2582953"/>
            <a:ext cx="5251451" cy="1304743"/>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29"/>
          <p:cNvSpPr txBox="1"/>
          <p:nvPr>
            <p:ph idx="1" type="body"/>
          </p:nvPr>
        </p:nvSpPr>
        <p:spPr>
          <a:xfrm rot="5400000">
            <a:off x="1581685" y="-294750"/>
            <a:ext cx="5251450" cy="7060150"/>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36" name="Google Shape;136;p29"/>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29"/>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29"/>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8" name="Shape 28"/>
        <p:cNvGrpSpPr/>
        <p:nvPr/>
      </p:nvGrpSpPr>
      <p:grpSpPr>
        <a:xfrm>
          <a:off x="0" y="0"/>
          <a:ext cx="0" cy="0"/>
          <a:chOff x="0" y="0"/>
          <a:chExt cx="0" cy="0"/>
        </a:xfrm>
      </p:grpSpPr>
      <p:grpSp>
        <p:nvGrpSpPr>
          <p:cNvPr id="29" name="Google Shape;29;p15"/>
          <p:cNvGrpSpPr/>
          <p:nvPr/>
        </p:nvGrpSpPr>
        <p:grpSpPr>
          <a:xfrm>
            <a:off x="0" y="-8467"/>
            <a:ext cx="12192000" cy="6866467"/>
            <a:chOff x="0" y="-8467"/>
            <a:chExt cx="12192000" cy="6866467"/>
          </a:xfrm>
        </p:grpSpPr>
        <p:cxnSp>
          <p:nvCxnSpPr>
            <p:cNvPr id="30" name="Google Shape;30;p15"/>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31" name="Google Shape;31;p15"/>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32" name="Google Shape;32;p15"/>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33" name="Google Shape;33;p15"/>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4" name="Google Shape;34;p15"/>
            <p:cNvSpPr/>
            <p:nvPr/>
          </p:nvSpPr>
          <p:spPr>
            <a:xfrm>
              <a:off x="8932333" y="3048000"/>
              <a:ext cx="3259667" cy="3810000"/>
            </a:xfrm>
            <a:prstGeom prst="triangle">
              <a:avLst>
                <a:gd fmla="val 100000" name="adj"/>
              </a:avLst>
            </a:prstGeom>
            <a:solidFill>
              <a:schemeClr val="accent2">
                <a:alpha val="71764"/>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15"/>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36" name="Google Shape;36;p15"/>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37" name="Google Shape;37;p15"/>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38" name="Google Shape;38;p15"/>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15"/>
            <p:cNvSpPr/>
            <p:nvPr/>
          </p:nvSpPr>
          <p:spPr>
            <a:xfrm rot="10800000">
              <a:off x="0" y="0"/>
              <a:ext cx="842596" cy="5666154"/>
            </a:xfrm>
            <a:prstGeom prst="triangle">
              <a:avLst>
                <a:gd fmla="val 100000" name="adj"/>
              </a:avLst>
            </a:prstGeom>
            <a:solidFill>
              <a:schemeClr val="accent1">
                <a:alpha val="84705"/>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15"/>
          <p:cNvSpPr txBox="1"/>
          <p:nvPr>
            <p:ph type="ctrTitle"/>
          </p:nvPr>
        </p:nvSpPr>
        <p:spPr>
          <a:xfrm>
            <a:off x="1507067" y="2404534"/>
            <a:ext cx="7766936" cy="1646302"/>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Clr>
                <a:schemeClr val="accent1"/>
              </a:buClr>
              <a:buSzPts val="5400"/>
              <a:buFont typeface="Trebuchet MS"/>
              <a:buNone/>
              <a:defRPr sz="54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15"/>
          <p:cNvSpPr txBox="1"/>
          <p:nvPr>
            <p:ph idx="1" type="subTitle"/>
          </p:nvPr>
        </p:nvSpPr>
        <p:spPr>
          <a:xfrm>
            <a:off x="1507067" y="4050833"/>
            <a:ext cx="7766936" cy="1096899"/>
          </a:xfrm>
          <a:prstGeom prst="rect">
            <a:avLst/>
          </a:prstGeom>
          <a:noFill/>
          <a:ln>
            <a:noFill/>
          </a:ln>
        </p:spPr>
        <p:txBody>
          <a:bodyPr anchorCtr="0" anchor="t" bIns="45700" lIns="91425" spcFirstLastPara="1" rIns="91425" wrap="square" tIns="45700">
            <a:normAutofit/>
          </a:bodyPr>
          <a:lstStyle>
            <a:lvl1pPr lvl="0" algn="r">
              <a:spcBef>
                <a:spcPts val="1000"/>
              </a:spcBef>
              <a:spcAft>
                <a:spcPts val="0"/>
              </a:spcAft>
              <a:buSzPts val="1440"/>
              <a:buNone/>
              <a:defRPr>
                <a:solidFill>
                  <a:srgbClr val="7F7F7F"/>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p:txBody>
      </p:sp>
      <p:sp>
        <p:nvSpPr>
          <p:cNvPr id="42" name="Google Shape;42;p15"/>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5"/>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5" name="Shape 45"/>
        <p:cNvGrpSpPr/>
        <p:nvPr/>
      </p:nvGrpSpPr>
      <p:grpSpPr>
        <a:xfrm>
          <a:off x="0" y="0"/>
          <a:ext cx="0" cy="0"/>
          <a:chOff x="0" y="0"/>
          <a:chExt cx="0" cy="0"/>
        </a:xfrm>
      </p:grpSpPr>
      <p:sp>
        <p:nvSpPr>
          <p:cNvPr id="46" name="Google Shape;46;p16"/>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6"/>
          <p:cNvSpPr txBox="1"/>
          <p:nvPr>
            <p:ph idx="1" type="body"/>
          </p:nvPr>
        </p:nvSpPr>
        <p:spPr>
          <a:xfrm>
            <a:off x="677334" y="2160589"/>
            <a:ext cx="4184035" cy="3880772"/>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48" name="Google Shape;48;p16"/>
          <p:cNvSpPr txBox="1"/>
          <p:nvPr>
            <p:ph idx="2" type="body"/>
          </p:nvPr>
        </p:nvSpPr>
        <p:spPr>
          <a:xfrm>
            <a:off x="5089970" y="2160589"/>
            <a:ext cx="4184034" cy="3880773"/>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49" name="Google Shape;49;p16"/>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16"/>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1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2" name="Shape 52"/>
        <p:cNvGrpSpPr/>
        <p:nvPr/>
      </p:nvGrpSpPr>
      <p:grpSpPr>
        <a:xfrm>
          <a:off x="0" y="0"/>
          <a:ext cx="0" cy="0"/>
          <a:chOff x="0" y="0"/>
          <a:chExt cx="0" cy="0"/>
        </a:xfrm>
      </p:grpSpPr>
      <p:sp>
        <p:nvSpPr>
          <p:cNvPr id="53" name="Google Shape;53;p17"/>
          <p:cNvSpPr txBox="1"/>
          <p:nvPr>
            <p:ph type="title"/>
          </p:nvPr>
        </p:nvSpPr>
        <p:spPr>
          <a:xfrm>
            <a:off x="677335" y="2700867"/>
            <a:ext cx="8596668" cy="1826581"/>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4000"/>
              <a:buFont typeface="Trebuchet MS"/>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17"/>
          <p:cNvSpPr txBox="1"/>
          <p:nvPr>
            <p:ph idx="1" type="body"/>
          </p:nvPr>
        </p:nvSpPr>
        <p:spPr>
          <a:xfrm>
            <a:off x="677335" y="4527448"/>
            <a:ext cx="8596668"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600"/>
              <a:buNone/>
              <a:defRPr sz="20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55" name="Google Shape;55;p17"/>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7"/>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7"/>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8" name="Shape 58"/>
        <p:cNvGrpSpPr/>
        <p:nvPr/>
      </p:nvGrpSpPr>
      <p:grpSpPr>
        <a:xfrm>
          <a:off x="0" y="0"/>
          <a:ext cx="0" cy="0"/>
          <a:chOff x="0" y="0"/>
          <a:chExt cx="0" cy="0"/>
        </a:xfrm>
      </p:grpSpPr>
      <p:sp>
        <p:nvSpPr>
          <p:cNvPr id="59" name="Google Shape;59;p18"/>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3600"/>
              <a:buFont typeface="Trebuchet M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8"/>
          <p:cNvSpPr txBox="1"/>
          <p:nvPr>
            <p:ph idx="1" type="body"/>
          </p:nvPr>
        </p:nvSpPr>
        <p:spPr>
          <a:xfrm>
            <a:off x="675745" y="2160983"/>
            <a:ext cx="4185623"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61" name="Google Shape;61;p18"/>
          <p:cNvSpPr txBox="1"/>
          <p:nvPr>
            <p:ph idx="2" type="body"/>
          </p:nvPr>
        </p:nvSpPr>
        <p:spPr>
          <a:xfrm>
            <a:off x="675745" y="2737245"/>
            <a:ext cx="4185623" cy="330411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62" name="Google Shape;62;p18"/>
          <p:cNvSpPr txBox="1"/>
          <p:nvPr>
            <p:ph idx="3" type="body"/>
          </p:nvPr>
        </p:nvSpPr>
        <p:spPr>
          <a:xfrm>
            <a:off x="5088383" y="2160983"/>
            <a:ext cx="4185618"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63" name="Google Shape;63;p18"/>
          <p:cNvSpPr txBox="1"/>
          <p:nvPr>
            <p:ph idx="4" type="body"/>
          </p:nvPr>
        </p:nvSpPr>
        <p:spPr>
          <a:xfrm>
            <a:off x="5088384" y="2737245"/>
            <a:ext cx="4185617" cy="330411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64" name="Google Shape;64;p18"/>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18"/>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8"/>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7" name="Shape 67"/>
        <p:cNvGrpSpPr/>
        <p:nvPr/>
      </p:nvGrpSpPr>
      <p:grpSpPr>
        <a:xfrm>
          <a:off x="0" y="0"/>
          <a:ext cx="0" cy="0"/>
          <a:chOff x="0" y="0"/>
          <a:chExt cx="0" cy="0"/>
        </a:xfrm>
      </p:grpSpPr>
      <p:sp>
        <p:nvSpPr>
          <p:cNvPr id="68" name="Google Shape;68;p19"/>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19"/>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9"/>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9"/>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2" name="Shape 72"/>
        <p:cNvGrpSpPr/>
        <p:nvPr/>
      </p:nvGrpSpPr>
      <p:grpSpPr>
        <a:xfrm>
          <a:off x="0" y="0"/>
          <a:ext cx="0" cy="0"/>
          <a:chOff x="0" y="0"/>
          <a:chExt cx="0" cy="0"/>
        </a:xfrm>
      </p:grpSpPr>
      <p:sp>
        <p:nvSpPr>
          <p:cNvPr id="73" name="Google Shape;73;p20"/>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20"/>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20"/>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6" name="Shape 76"/>
        <p:cNvGrpSpPr/>
        <p:nvPr/>
      </p:nvGrpSpPr>
      <p:grpSpPr>
        <a:xfrm>
          <a:off x="0" y="0"/>
          <a:ext cx="0" cy="0"/>
          <a:chOff x="0" y="0"/>
          <a:chExt cx="0" cy="0"/>
        </a:xfrm>
      </p:grpSpPr>
      <p:sp>
        <p:nvSpPr>
          <p:cNvPr id="77" name="Google Shape;77;p21"/>
          <p:cNvSpPr txBox="1"/>
          <p:nvPr>
            <p:ph type="title"/>
          </p:nvPr>
        </p:nvSpPr>
        <p:spPr>
          <a:xfrm>
            <a:off x="677334" y="1498604"/>
            <a:ext cx="3854528" cy="1278466"/>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2000"/>
              <a:buFont typeface="Trebuchet MS"/>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1"/>
          <p:cNvSpPr txBox="1"/>
          <p:nvPr>
            <p:ph idx="1" type="body"/>
          </p:nvPr>
        </p:nvSpPr>
        <p:spPr>
          <a:xfrm>
            <a:off x="4760461" y="514924"/>
            <a:ext cx="4513541" cy="552643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79" name="Google Shape;79;p21"/>
          <p:cNvSpPr txBox="1"/>
          <p:nvPr>
            <p:ph idx="2" type="body"/>
          </p:nvPr>
        </p:nvSpPr>
        <p:spPr>
          <a:xfrm>
            <a:off x="677334" y="2777069"/>
            <a:ext cx="3854528" cy="258444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1120"/>
              <a:buNone/>
              <a:defRPr sz="1400"/>
            </a:lvl2pPr>
            <a:lvl3pPr indent="-228600" lvl="2" marL="1371600" algn="l">
              <a:spcBef>
                <a:spcPts val="1000"/>
              </a:spcBef>
              <a:spcAft>
                <a:spcPts val="0"/>
              </a:spcAft>
              <a:buSzPts val="960"/>
              <a:buNone/>
              <a:defRPr sz="1200"/>
            </a:lvl3pPr>
            <a:lvl4pPr indent="-228600" lvl="3" marL="1828800" algn="l">
              <a:spcBef>
                <a:spcPts val="1000"/>
              </a:spcBef>
              <a:spcAft>
                <a:spcPts val="0"/>
              </a:spcAft>
              <a:buSzPts val="800"/>
              <a:buNone/>
              <a:defRPr sz="1000"/>
            </a:lvl4pPr>
            <a:lvl5pPr indent="-228600" lvl="4" marL="2286000" algn="l">
              <a:spcBef>
                <a:spcPts val="1000"/>
              </a:spcBef>
              <a:spcAft>
                <a:spcPts val="0"/>
              </a:spcAft>
              <a:buSzPts val="800"/>
              <a:buNone/>
              <a:defRPr sz="1000"/>
            </a:lvl5pPr>
            <a:lvl6pPr indent="-228600" lvl="5" marL="2743200" algn="l">
              <a:spcBef>
                <a:spcPts val="1000"/>
              </a:spcBef>
              <a:spcAft>
                <a:spcPts val="0"/>
              </a:spcAft>
              <a:buSzPts val="800"/>
              <a:buNone/>
              <a:defRPr sz="1000"/>
            </a:lvl6pPr>
            <a:lvl7pPr indent="-228600" lvl="6" marL="3200400" algn="l">
              <a:spcBef>
                <a:spcPts val="1000"/>
              </a:spcBef>
              <a:spcAft>
                <a:spcPts val="0"/>
              </a:spcAft>
              <a:buSzPts val="800"/>
              <a:buNone/>
              <a:defRPr sz="1000"/>
            </a:lvl7pPr>
            <a:lvl8pPr indent="-228600" lvl="7" marL="3657600" algn="l">
              <a:spcBef>
                <a:spcPts val="1000"/>
              </a:spcBef>
              <a:spcAft>
                <a:spcPts val="0"/>
              </a:spcAft>
              <a:buSzPts val="800"/>
              <a:buNone/>
              <a:defRPr sz="1000"/>
            </a:lvl8pPr>
            <a:lvl9pPr indent="-228600" lvl="8" marL="4114800" algn="l">
              <a:spcBef>
                <a:spcPts val="1000"/>
              </a:spcBef>
              <a:spcAft>
                <a:spcPts val="0"/>
              </a:spcAft>
              <a:buSzPts val="800"/>
              <a:buNone/>
              <a:defRPr sz="1000"/>
            </a:lvl9pPr>
          </a:lstStyle>
          <a:p/>
        </p:txBody>
      </p:sp>
      <p:sp>
        <p:nvSpPr>
          <p:cNvPr id="80" name="Google Shape;80;p21"/>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21"/>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3" name="Shape 83"/>
        <p:cNvGrpSpPr/>
        <p:nvPr/>
      </p:nvGrpSpPr>
      <p:grpSpPr>
        <a:xfrm>
          <a:off x="0" y="0"/>
          <a:ext cx="0" cy="0"/>
          <a:chOff x="0" y="0"/>
          <a:chExt cx="0" cy="0"/>
        </a:xfrm>
      </p:grpSpPr>
      <p:sp>
        <p:nvSpPr>
          <p:cNvPr id="84" name="Google Shape;84;p22"/>
          <p:cNvSpPr txBox="1"/>
          <p:nvPr>
            <p:ph type="title"/>
          </p:nvPr>
        </p:nvSpPr>
        <p:spPr>
          <a:xfrm>
            <a:off x="677334" y="4800600"/>
            <a:ext cx="8596667"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2400"/>
              <a:buFont typeface="Trebuchet MS"/>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22"/>
          <p:cNvSpPr/>
          <p:nvPr>
            <p:ph idx="2" type="pic"/>
          </p:nvPr>
        </p:nvSpPr>
        <p:spPr>
          <a:xfrm>
            <a:off x="677334" y="609600"/>
            <a:ext cx="8596668" cy="3845718"/>
          </a:xfrm>
          <a:prstGeom prst="rect">
            <a:avLst/>
          </a:prstGeom>
          <a:noFill/>
          <a:ln>
            <a:noFill/>
          </a:ln>
        </p:spPr>
      </p:sp>
      <p:sp>
        <p:nvSpPr>
          <p:cNvPr id="86" name="Google Shape;86;p22"/>
          <p:cNvSpPr txBox="1"/>
          <p:nvPr>
            <p:ph idx="1" type="body"/>
          </p:nvPr>
        </p:nvSpPr>
        <p:spPr>
          <a:xfrm>
            <a:off x="677334" y="5367338"/>
            <a:ext cx="8596667" cy="67402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960"/>
              <a:buNone/>
              <a:defRPr sz="12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87" name="Google Shape;87;p22"/>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22"/>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2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grpSp>
        <p:nvGrpSpPr>
          <p:cNvPr id="6" name="Google Shape;6;p13"/>
          <p:cNvGrpSpPr/>
          <p:nvPr/>
        </p:nvGrpSpPr>
        <p:grpSpPr>
          <a:xfrm>
            <a:off x="0" y="-8467"/>
            <a:ext cx="12192000" cy="6866467"/>
            <a:chOff x="0" y="-8467"/>
            <a:chExt cx="12192000" cy="6866467"/>
          </a:xfrm>
        </p:grpSpPr>
        <p:cxnSp>
          <p:nvCxnSpPr>
            <p:cNvPr id="7" name="Google Shape;7;p13"/>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8" name="Google Shape;8;p13"/>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9" name="Google Shape;9;p13"/>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10" name="Google Shape;10;p13"/>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1" name="Google Shape;11;p13"/>
            <p:cNvSpPr/>
            <p:nvPr/>
          </p:nvSpPr>
          <p:spPr>
            <a:xfrm>
              <a:off x="8932333" y="3048000"/>
              <a:ext cx="3259667" cy="3810000"/>
            </a:xfrm>
            <a:prstGeom prst="triangle">
              <a:avLst>
                <a:gd fmla="val 100000" name="adj"/>
              </a:avLst>
            </a:prstGeom>
            <a:solidFill>
              <a:schemeClr val="accent2">
                <a:alpha val="71764"/>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13"/>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13" name="Google Shape;13;p13"/>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14" name="Google Shape;14;p13"/>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15" name="Google Shape;15;p13"/>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13"/>
            <p:cNvSpPr/>
            <p:nvPr/>
          </p:nvSpPr>
          <p:spPr>
            <a:xfrm>
              <a:off x="0" y="4013200"/>
              <a:ext cx="448733" cy="2844800"/>
            </a:xfrm>
            <a:prstGeom prst="triangle">
              <a:avLst>
                <a:gd fmla="val 0" name="adj"/>
              </a:avLst>
            </a:prstGeom>
            <a:solidFill>
              <a:schemeClr val="accent1">
                <a:alpha val="84705"/>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 name="Google Shape;17;p13"/>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marR="0" rtl="0" algn="l">
              <a:spcBef>
                <a:spcPts val="0"/>
              </a:spcBef>
              <a:spcAft>
                <a:spcPts val="0"/>
              </a:spcAft>
              <a:buClr>
                <a:schemeClr val="accent1"/>
              </a:buClr>
              <a:buSzPts val="3600"/>
              <a:buFont typeface="Trebuchet MS"/>
              <a:buNone/>
              <a:defRPr b="0" i="0" sz="3600" u="none" cap="none" strike="noStrike">
                <a:solidFill>
                  <a:schemeClr val="accen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8" name="Google Shape;18;p13"/>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marR="0" rtl="0" algn="l">
              <a:spcBef>
                <a:spcPts val="1000"/>
              </a:spcBef>
              <a:spcAft>
                <a:spcPts val="0"/>
              </a:spcAft>
              <a:buClr>
                <a:schemeClr val="accent1"/>
              </a:buClr>
              <a:buSzPts val="1440"/>
              <a:buFont typeface="Noto Sans Symbols"/>
              <a:buChar char="►"/>
              <a:defRPr b="0" i="0" sz="1800" u="none" cap="none" strike="noStrike">
                <a:solidFill>
                  <a:srgbClr val="3F3F3F"/>
                </a:solidFill>
                <a:latin typeface="Trebuchet MS"/>
                <a:ea typeface="Trebuchet MS"/>
                <a:cs typeface="Trebuchet MS"/>
                <a:sym typeface="Trebuchet MS"/>
              </a:defRPr>
            </a:lvl1pPr>
            <a:lvl2pPr indent="-309880" lvl="1" marL="914400" marR="0" rtl="0" algn="l">
              <a:spcBef>
                <a:spcPts val="1000"/>
              </a:spcBef>
              <a:spcAft>
                <a:spcPts val="0"/>
              </a:spcAft>
              <a:buClr>
                <a:schemeClr val="accent1"/>
              </a:buClr>
              <a:buSzPts val="1280"/>
              <a:buFont typeface="Noto Sans Symbols"/>
              <a:buChar char="►"/>
              <a:defRPr b="0" i="0" sz="1600" u="none" cap="none" strike="noStrike">
                <a:solidFill>
                  <a:srgbClr val="3F3F3F"/>
                </a:solidFill>
                <a:latin typeface="Trebuchet MS"/>
                <a:ea typeface="Trebuchet MS"/>
                <a:cs typeface="Trebuchet MS"/>
                <a:sym typeface="Trebuchet MS"/>
              </a:defRPr>
            </a:lvl2pPr>
            <a:lvl3pPr indent="-299719" lvl="2" marL="1371600" marR="0" rtl="0" algn="l">
              <a:spcBef>
                <a:spcPts val="1000"/>
              </a:spcBef>
              <a:spcAft>
                <a:spcPts val="0"/>
              </a:spcAft>
              <a:buClr>
                <a:schemeClr val="accent1"/>
              </a:buClr>
              <a:buSzPts val="1120"/>
              <a:buFont typeface="Noto Sans Symbols"/>
              <a:buChar char="►"/>
              <a:defRPr b="0" i="0" sz="1400" u="none" cap="none" strike="noStrike">
                <a:solidFill>
                  <a:srgbClr val="3F3F3F"/>
                </a:solidFill>
                <a:latin typeface="Trebuchet MS"/>
                <a:ea typeface="Trebuchet MS"/>
                <a:cs typeface="Trebuchet MS"/>
                <a:sym typeface="Trebuchet MS"/>
              </a:defRPr>
            </a:lvl3pPr>
            <a:lvl4pPr indent="-289560" lvl="3" marL="1828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19" name="Google Shape;19;p13"/>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20" name="Google Shape;20;p13"/>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21" name="Google Shape;21;p13"/>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accent1"/>
                </a:solidFill>
                <a:latin typeface="Trebuchet MS"/>
                <a:ea typeface="Trebuchet MS"/>
                <a:cs typeface="Trebuchet MS"/>
                <a:sym typeface="Trebuchet MS"/>
              </a:defRPr>
            </a:lvl1pPr>
            <a:lvl2pPr indent="0" lvl="1" marL="0" marR="0" rtl="0" algn="r">
              <a:spcBef>
                <a:spcPts val="0"/>
              </a:spcBef>
              <a:buNone/>
              <a:defRPr b="0" i="0" sz="900" u="none" cap="none" strike="noStrike">
                <a:solidFill>
                  <a:schemeClr val="accent1"/>
                </a:solidFill>
                <a:latin typeface="Trebuchet MS"/>
                <a:ea typeface="Trebuchet MS"/>
                <a:cs typeface="Trebuchet MS"/>
                <a:sym typeface="Trebuchet MS"/>
              </a:defRPr>
            </a:lvl2pPr>
            <a:lvl3pPr indent="0" lvl="2" marL="0" marR="0" rtl="0" algn="r">
              <a:spcBef>
                <a:spcPts val="0"/>
              </a:spcBef>
              <a:buNone/>
              <a:defRPr b="0" i="0" sz="900" u="none" cap="none" strike="noStrike">
                <a:solidFill>
                  <a:schemeClr val="accent1"/>
                </a:solidFill>
                <a:latin typeface="Trebuchet MS"/>
                <a:ea typeface="Trebuchet MS"/>
                <a:cs typeface="Trebuchet MS"/>
                <a:sym typeface="Trebuchet MS"/>
              </a:defRPr>
            </a:lvl3pPr>
            <a:lvl4pPr indent="0" lvl="3" marL="0" marR="0" rtl="0" algn="r">
              <a:spcBef>
                <a:spcPts val="0"/>
              </a:spcBef>
              <a:buNone/>
              <a:defRPr b="0" i="0" sz="900" u="none" cap="none" strike="noStrike">
                <a:solidFill>
                  <a:schemeClr val="accent1"/>
                </a:solidFill>
                <a:latin typeface="Trebuchet MS"/>
                <a:ea typeface="Trebuchet MS"/>
                <a:cs typeface="Trebuchet MS"/>
                <a:sym typeface="Trebuchet MS"/>
              </a:defRPr>
            </a:lvl4pPr>
            <a:lvl5pPr indent="0" lvl="4" marL="0" marR="0" rtl="0" algn="r">
              <a:spcBef>
                <a:spcPts val="0"/>
              </a:spcBef>
              <a:buNone/>
              <a:defRPr b="0" i="0" sz="900" u="none" cap="none" strike="noStrike">
                <a:solidFill>
                  <a:schemeClr val="accent1"/>
                </a:solidFill>
                <a:latin typeface="Trebuchet MS"/>
                <a:ea typeface="Trebuchet MS"/>
                <a:cs typeface="Trebuchet MS"/>
                <a:sym typeface="Trebuchet MS"/>
              </a:defRPr>
            </a:lvl5pPr>
            <a:lvl6pPr indent="0" lvl="5" marL="0" marR="0" rtl="0" algn="r">
              <a:spcBef>
                <a:spcPts val="0"/>
              </a:spcBef>
              <a:buNone/>
              <a:defRPr b="0" i="0" sz="900" u="none" cap="none" strike="noStrike">
                <a:solidFill>
                  <a:schemeClr val="accent1"/>
                </a:solidFill>
                <a:latin typeface="Trebuchet MS"/>
                <a:ea typeface="Trebuchet MS"/>
                <a:cs typeface="Trebuchet MS"/>
                <a:sym typeface="Trebuchet MS"/>
              </a:defRPr>
            </a:lvl6pPr>
            <a:lvl7pPr indent="0" lvl="6" marL="0" marR="0" rtl="0" algn="r">
              <a:spcBef>
                <a:spcPts val="0"/>
              </a:spcBef>
              <a:buNone/>
              <a:defRPr b="0" i="0" sz="900" u="none" cap="none" strike="noStrike">
                <a:solidFill>
                  <a:schemeClr val="accent1"/>
                </a:solidFill>
                <a:latin typeface="Trebuchet MS"/>
                <a:ea typeface="Trebuchet MS"/>
                <a:cs typeface="Trebuchet MS"/>
                <a:sym typeface="Trebuchet MS"/>
              </a:defRPr>
            </a:lvl7pPr>
            <a:lvl8pPr indent="0" lvl="7" marL="0" marR="0" rtl="0" algn="r">
              <a:spcBef>
                <a:spcPts val="0"/>
              </a:spcBef>
              <a:buNone/>
              <a:defRPr b="0" i="0" sz="900" u="none" cap="none" strike="noStrike">
                <a:solidFill>
                  <a:schemeClr val="accent1"/>
                </a:solidFill>
                <a:latin typeface="Trebuchet MS"/>
                <a:ea typeface="Trebuchet MS"/>
                <a:cs typeface="Trebuchet MS"/>
                <a:sym typeface="Trebuchet MS"/>
              </a:defRPr>
            </a:lvl8pPr>
            <a:lvl9pPr indent="0" lvl="8" marL="0" marR="0" rtl="0" algn="r">
              <a:spcBef>
                <a:spcPts val="0"/>
              </a:spcBef>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ar-JO"/>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2.png"/><Relationship Id="rId4" Type="http://schemas.openxmlformats.org/officeDocument/2006/relationships/image" Target="../media/image10.png"/><Relationship Id="rId5"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hyperlink" Target="https://geolougy.com/k/%D9%83%D9%8A%D9%81%D9%8A%D8%A9-%D8%A7%D9%84%D9%85%D8%AD%D8%A7%D9%81%D8%B8%D8%A9-%D8%B9%D9%84%D9%89-%D8%A7%D9%84%D8%A8%D9%8A%D8%A6%D8%A9" TargetMode="External"/><Relationship Id="rId4" Type="http://schemas.openxmlformats.org/officeDocument/2006/relationships/hyperlink" Target="https://sotor.com/%D8%AA%D8%B9%D8%B1%D9%8A%D9%81-%D8%A7%D9%84%D8%A8%D9%8A%D8%A6%D8%A9" TargetMode="External"/><Relationship Id="rId5" Type="http://schemas.openxmlformats.org/officeDocument/2006/relationships/hyperlink" Target="https://sotor.com/%D8%AA%D8%B9%D8%B1%D9%8A%D9%81-%D8%A7%D9%84%D8%A8%D9%8A%D8%A6%D8%A9" TargetMode="External"/><Relationship Id="rId6" Type="http://schemas.openxmlformats.org/officeDocument/2006/relationships/hyperlink" Target="https://m7et.com/human-impact-on-environment" TargetMode="External"/><Relationship Id="rId7" Type="http://schemas.openxmlformats.org/officeDocument/2006/relationships/hyperlink" Target="https://mawdoo3.com/%D8%AA%D8%B9%D8%B1%D9%8A%D9%81_%D8%A7%D9%84%D8%AA%D9%84%D9%88%D8%AB_%D9%88%D8%A3%D9%86%D9%88%D8%A7%D8%B9%D9%87"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hyperlink" Target="https://ar.wikipedia.org/wiki/%D9%83%D9%88%D9%83%D8%A8" TargetMode="Externa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4.jpg"/><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fontScale="77500" lnSpcReduction="20000"/>
          </a:bodyPr>
          <a:lstStyle/>
          <a:p>
            <a:pPr indent="0" lvl="0" marL="0" rtl="0" algn="ctr">
              <a:spcBef>
                <a:spcPts val="0"/>
              </a:spcBef>
              <a:spcAft>
                <a:spcPts val="0"/>
              </a:spcAft>
              <a:buSzPct val="80000"/>
              <a:buNone/>
            </a:pPr>
            <a:r>
              <a:rPr lang="ar-JO" sz="4400"/>
              <a:t>مشروع الصّف السادس ( ه ) في مادّة اللّغة العربيّة، التربية الاجتماعيّة والوطنيّة والحاسوب</a:t>
            </a:r>
            <a:endParaRPr/>
          </a:p>
          <a:p>
            <a:pPr indent="0" lvl="0" marL="0" rtl="0" algn="ctr">
              <a:spcBef>
                <a:spcPts val="1000"/>
              </a:spcBef>
              <a:spcAft>
                <a:spcPts val="0"/>
              </a:spcAft>
              <a:buSzPct val="80000"/>
              <a:buNone/>
            </a:pPr>
            <a:r>
              <a:t/>
            </a:r>
            <a:endParaRPr sz="4400"/>
          </a:p>
          <a:p>
            <a:pPr indent="0" lvl="0" marL="0" rtl="0" algn="ctr">
              <a:spcBef>
                <a:spcPts val="1000"/>
              </a:spcBef>
              <a:spcAft>
                <a:spcPts val="0"/>
              </a:spcAft>
              <a:buSzPct val="80000"/>
              <a:buNone/>
            </a:pPr>
            <a:r>
              <a:rPr b="1" lang="ar-JO" sz="4400"/>
              <a:t>إعداد</a:t>
            </a:r>
            <a:r>
              <a:rPr b="1" lang="ar-JO" sz="4400"/>
              <a:t> الطالبات </a:t>
            </a:r>
            <a:endParaRPr/>
          </a:p>
          <a:p>
            <a:pPr indent="0" lvl="0" marL="0" rtl="0" algn="ctr">
              <a:spcBef>
                <a:spcPts val="1000"/>
              </a:spcBef>
              <a:spcAft>
                <a:spcPts val="0"/>
              </a:spcAft>
              <a:buSzPct val="80000"/>
              <a:buNone/>
            </a:pPr>
            <a:r>
              <a:rPr lang="ar-JO" sz="4400"/>
              <a:t>عليا ابو مريم  نتاليا زعمط  سلمى نور الدين </a:t>
            </a:r>
            <a:endParaRPr/>
          </a:p>
          <a:p>
            <a:pPr indent="-152908" lvl="0" marL="342900" rtl="0" algn="ctr">
              <a:spcBef>
                <a:spcPts val="1000"/>
              </a:spcBef>
              <a:spcAft>
                <a:spcPts val="0"/>
              </a:spcAft>
              <a:buSzPct val="80000"/>
              <a:buNone/>
            </a:pPr>
            <a:r>
              <a:t/>
            </a:r>
            <a:endParaRPr b="1" sz="4400"/>
          </a:p>
          <a:p>
            <a:pPr indent="-152908" lvl="0" marL="342900" rtl="0" algn="ctr">
              <a:spcBef>
                <a:spcPts val="1000"/>
              </a:spcBef>
              <a:spcAft>
                <a:spcPts val="0"/>
              </a:spcAft>
              <a:buSzPct val="80000"/>
              <a:buNone/>
            </a:pPr>
            <a:r>
              <a:t/>
            </a:r>
            <a:endParaRPr sz="44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10"/>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accent1"/>
              </a:buClr>
              <a:buSzPts val="3600"/>
              <a:buFont typeface="Trebuchet MS"/>
              <a:buNone/>
            </a:pPr>
            <a:r>
              <a:rPr lang="ar-JO"/>
              <a:t>كيفية تأثير </a:t>
            </a:r>
            <a:r>
              <a:rPr lang="ar-JO"/>
              <a:t>الإنسان</a:t>
            </a:r>
            <a:r>
              <a:rPr lang="ar-JO"/>
              <a:t> على البيئة</a:t>
            </a:r>
            <a:endParaRPr/>
          </a:p>
        </p:txBody>
      </p:sp>
      <p:sp>
        <p:nvSpPr>
          <p:cNvPr id="204" name="Google Shape;204;p10"/>
          <p:cNvSpPr txBox="1"/>
          <p:nvPr>
            <p:ph idx="1" type="body"/>
          </p:nvPr>
        </p:nvSpPr>
        <p:spPr>
          <a:xfrm>
            <a:off x="677334" y="2160589"/>
            <a:ext cx="4184035" cy="3880772"/>
          </a:xfrm>
          <a:prstGeom prst="rect">
            <a:avLst/>
          </a:prstGeom>
          <a:noFill/>
          <a:ln>
            <a:noFill/>
          </a:ln>
        </p:spPr>
        <p:txBody>
          <a:bodyPr anchorCtr="0" anchor="t" bIns="45700" lIns="91425" spcFirstLastPara="1" rIns="91425" wrap="square" tIns="45700">
            <a:normAutofit/>
          </a:bodyPr>
          <a:lstStyle/>
          <a:p>
            <a:pPr indent="0" lvl="0" marL="0" rtl="0" algn="r">
              <a:spcBef>
                <a:spcPts val="0"/>
              </a:spcBef>
              <a:spcAft>
                <a:spcPts val="0"/>
              </a:spcAft>
              <a:buSzPts val="1440"/>
              <a:buNone/>
            </a:pPr>
            <a:r>
              <a:rPr b="1" lang="ar-JO" u="sng"/>
              <a:t>التخلص من النفايات</a:t>
            </a:r>
            <a:r>
              <a:rPr lang="ar-JO"/>
              <a:t>: يؤدي حرق النفايات داخل مستنقعات القمامة إلى انبعاث غاز ثاني أكسيد الكربون الذي يضر صحة وسلامة الإنسان بشكل كبير</a:t>
            </a:r>
            <a:endParaRPr/>
          </a:p>
          <a:p>
            <a:pPr indent="-342900" lvl="0" marL="342900" rtl="0" algn="r">
              <a:spcBef>
                <a:spcPts val="1000"/>
              </a:spcBef>
              <a:spcAft>
                <a:spcPts val="0"/>
              </a:spcAft>
              <a:buSzPts val="1440"/>
              <a:buChar char="►"/>
            </a:pPr>
            <a:r>
              <a:rPr b="1" lang="ar-JO" u="sng"/>
              <a:t>النمو السكاني</a:t>
            </a:r>
            <a:r>
              <a:rPr lang="ar-JO"/>
              <a:t>: يعمل على زيادة نمو السكان مما يسبب استهلاك كمية أكبر من المحاصيل الزراعية والمنتجات المتنوعة</a:t>
            </a:r>
            <a:endParaRPr/>
          </a:p>
          <a:p>
            <a:pPr indent="-251459" lvl="0" marL="342900" rtl="0" algn="l">
              <a:spcBef>
                <a:spcPts val="1000"/>
              </a:spcBef>
              <a:spcAft>
                <a:spcPts val="0"/>
              </a:spcAft>
              <a:buSzPts val="1440"/>
              <a:buNone/>
            </a:pPr>
            <a:r>
              <a:t/>
            </a:r>
            <a:endParaRPr/>
          </a:p>
          <a:p>
            <a:pPr indent="-251459" lvl="0" marL="342900" rtl="0" algn="l">
              <a:spcBef>
                <a:spcPts val="1000"/>
              </a:spcBef>
              <a:spcAft>
                <a:spcPts val="0"/>
              </a:spcAft>
              <a:buSzPts val="1440"/>
              <a:buNone/>
            </a:pPr>
            <a:r>
              <a:t/>
            </a:r>
            <a:endParaRPr/>
          </a:p>
        </p:txBody>
      </p:sp>
      <p:pic>
        <p:nvPicPr>
          <p:cNvPr id="205" name="Google Shape;205;p10"/>
          <p:cNvPicPr preferRelativeResize="0"/>
          <p:nvPr>
            <p:ph idx="2" type="body"/>
          </p:nvPr>
        </p:nvPicPr>
        <p:blipFill rotWithShape="1">
          <a:blip r:embed="rId3">
            <a:alphaModFix/>
          </a:blip>
          <a:srcRect b="0" l="0" r="0" t="0"/>
          <a:stretch/>
        </p:blipFill>
        <p:spPr>
          <a:xfrm>
            <a:off x="5366175" y="2227834"/>
            <a:ext cx="4311300" cy="2686800"/>
          </a:xfrm>
          <a:prstGeom prst="rect">
            <a:avLst/>
          </a:prstGeom>
          <a:noFill/>
          <a:ln>
            <a:noFill/>
          </a:ln>
        </p:spPr>
      </p:pic>
      <p:sp>
        <p:nvSpPr>
          <p:cNvPr descr="https://powerpoint.officeapps.live.com/pods/GetClipboardImage.ashx?Id=b7702c5c-a66c-4c1c-ad1a-8726eed37355&amp;DC=PSG4&amp;pkey=4670c46e-b44c-48f7-aef2-5191eeea63d7&amp;wdwaccluster=PSG4" id="206" name="Google Shape;206;p10"/>
          <p:cNvSpPr/>
          <p:nvPr/>
        </p:nvSpPr>
        <p:spPr>
          <a:xfrm>
            <a:off x="21272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spTree>
  </p:cSld>
  <p:clrMapOvr>
    <a:masterClrMapping/>
  </p:clrMapOvr>
  <mc:AlternateContent>
    <mc:Choice Requires="p14">
      <p:transition spd="slow" p14:dur="900">
        <p14:warp dir="in"/>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1"/>
          <p:cNvSpPr txBox="1"/>
          <p:nvPr>
            <p:ph type="title"/>
          </p:nvPr>
        </p:nvSpPr>
        <p:spPr>
          <a:xfrm>
            <a:off x="296567" y="168765"/>
            <a:ext cx="10950900" cy="15801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accent1"/>
              </a:buClr>
              <a:buSzPct val="100000"/>
              <a:buFont typeface="Trebuchet MS"/>
              <a:buNone/>
            </a:pPr>
            <a:r>
              <a:rPr lang="ar-JO" sz="5200">
                <a:latin typeface="Calibri"/>
                <a:ea typeface="Calibri"/>
                <a:cs typeface="Calibri"/>
                <a:sym typeface="Calibri"/>
              </a:rPr>
              <a:t>نتائج</a:t>
            </a:r>
            <a:r>
              <a:rPr lang="ar-JO" sz="5200"/>
              <a:t> </a:t>
            </a:r>
            <a:r>
              <a:rPr lang="ar-JO" sz="5200">
                <a:latin typeface="Calibri"/>
                <a:ea typeface="Calibri"/>
                <a:cs typeface="Calibri"/>
                <a:sym typeface="Calibri"/>
              </a:rPr>
              <a:t>الاستبانة</a:t>
            </a:r>
            <a:r>
              <a:rPr lang="ar-JO" sz="5200"/>
              <a:t> </a:t>
            </a:r>
            <a:r>
              <a:rPr lang="ar-JO" sz="5200">
                <a:latin typeface="Calibri"/>
                <a:ea typeface="Calibri"/>
                <a:cs typeface="Calibri"/>
                <a:sym typeface="Calibri"/>
              </a:rPr>
              <a:t>عن</a:t>
            </a:r>
            <a:r>
              <a:rPr lang="ar-JO" sz="5200"/>
              <a:t> </a:t>
            </a:r>
            <a:r>
              <a:rPr lang="ar-JO" sz="5200">
                <a:latin typeface="Calibri"/>
                <a:ea typeface="Calibri"/>
                <a:cs typeface="Calibri"/>
                <a:sym typeface="Calibri"/>
              </a:rPr>
              <a:t>وعي</a:t>
            </a:r>
            <a:r>
              <a:rPr lang="ar-JO" sz="5200"/>
              <a:t> </a:t>
            </a:r>
            <a:r>
              <a:rPr lang="ar-JO" sz="5200">
                <a:latin typeface="Calibri"/>
                <a:ea typeface="Calibri"/>
                <a:cs typeface="Calibri"/>
                <a:sym typeface="Calibri"/>
              </a:rPr>
              <a:t>الناس</a:t>
            </a:r>
            <a:r>
              <a:rPr lang="ar-JO" sz="5200"/>
              <a:t> </a:t>
            </a:r>
            <a:r>
              <a:rPr lang="ar-JO" sz="5200">
                <a:latin typeface="Calibri"/>
                <a:ea typeface="Calibri"/>
                <a:cs typeface="Calibri"/>
                <a:sym typeface="Calibri"/>
              </a:rPr>
              <a:t>وتأثيرهم</a:t>
            </a:r>
            <a:r>
              <a:rPr lang="ar-JO" sz="5200"/>
              <a:t> </a:t>
            </a:r>
            <a:r>
              <a:rPr lang="ar-JO" sz="5200">
                <a:latin typeface="Calibri"/>
                <a:ea typeface="Calibri"/>
                <a:cs typeface="Calibri"/>
                <a:sym typeface="Calibri"/>
              </a:rPr>
              <a:t>على</a:t>
            </a:r>
            <a:r>
              <a:rPr lang="ar-JO" sz="5200"/>
              <a:t> </a:t>
            </a:r>
            <a:r>
              <a:rPr lang="ar-JO" sz="5200">
                <a:latin typeface="Calibri"/>
                <a:ea typeface="Calibri"/>
                <a:cs typeface="Calibri"/>
                <a:sym typeface="Calibri"/>
              </a:rPr>
              <a:t>البيئة</a:t>
            </a:r>
            <a:r>
              <a:rPr lang="ar-JO" sz="5200"/>
              <a:t> </a:t>
            </a:r>
            <a:endParaRPr/>
          </a:p>
        </p:txBody>
      </p:sp>
      <p:pic>
        <p:nvPicPr>
          <p:cNvPr descr="Chart, bubble chart&#10;&#10;Description automatically generated" id="212" name="Google Shape;212;p11"/>
          <p:cNvPicPr preferRelativeResize="0"/>
          <p:nvPr>
            <p:ph idx="1" type="body"/>
          </p:nvPr>
        </p:nvPicPr>
        <p:blipFill rotWithShape="1">
          <a:blip r:embed="rId3">
            <a:alphaModFix/>
          </a:blip>
          <a:srcRect b="4" l="0" r="21852" t="0"/>
          <a:stretch/>
        </p:blipFill>
        <p:spPr>
          <a:xfrm>
            <a:off x="145300" y="1532100"/>
            <a:ext cx="5438400" cy="2922900"/>
          </a:xfrm>
          <a:prstGeom prst="rect">
            <a:avLst/>
          </a:prstGeom>
          <a:noFill/>
          <a:ln>
            <a:noFill/>
          </a:ln>
        </p:spPr>
      </p:pic>
      <p:pic>
        <p:nvPicPr>
          <p:cNvPr descr="Chart, pie chart&#10;&#10;Description automatically generated" id="213" name="Google Shape;213;p11"/>
          <p:cNvPicPr preferRelativeResize="0"/>
          <p:nvPr/>
        </p:nvPicPr>
        <p:blipFill rotWithShape="1">
          <a:blip r:embed="rId4">
            <a:alphaModFix/>
          </a:blip>
          <a:srcRect b="4" l="0" r="21852" t="0"/>
          <a:stretch/>
        </p:blipFill>
        <p:spPr>
          <a:xfrm>
            <a:off x="6368444" y="1428678"/>
            <a:ext cx="5823550" cy="3129724"/>
          </a:xfrm>
          <a:prstGeom prst="rect">
            <a:avLst/>
          </a:prstGeom>
          <a:noFill/>
          <a:ln>
            <a:noFill/>
          </a:ln>
        </p:spPr>
      </p:pic>
      <p:pic>
        <p:nvPicPr>
          <p:cNvPr descr="Chart, pie chart&#10;&#10;Description automatically generated" id="214" name="Google Shape;214;p11"/>
          <p:cNvPicPr preferRelativeResize="0"/>
          <p:nvPr/>
        </p:nvPicPr>
        <p:blipFill rotWithShape="1">
          <a:blip r:embed="rId5">
            <a:alphaModFix/>
          </a:blip>
          <a:srcRect b="4" l="0" r="21852" t="0"/>
          <a:stretch/>
        </p:blipFill>
        <p:spPr>
          <a:xfrm>
            <a:off x="3052763" y="4092850"/>
            <a:ext cx="5438526" cy="29227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g2442a2acfd8_0_1"/>
          <p:cNvSpPr txBox="1"/>
          <p:nvPr>
            <p:ph type="title"/>
          </p:nvPr>
        </p:nvSpPr>
        <p:spPr>
          <a:xfrm>
            <a:off x="49275" y="609600"/>
            <a:ext cx="10710900" cy="1320900"/>
          </a:xfrm>
          <a:prstGeom prst="rect">
            <a:avLst/>
          </a:prstGeom>
        </p:spPr>
        <p:txBody>
          <a:bodyPr anchorCtr="0" anchor="t" bIns="45700" lIns="91425" spcFirstLastPara="1" rIns="91425" wrap="square" tIns="45700">
            <a:normAutofit fontScale="90000"/>
          </a:bodyPr>
          <a:lstStyle/>
          <a:p>
            <a:pPr indent="0" lvl="0" marL="0" rtl="1" algn="r">
              <a:spcBef>
                <a:spcPts val="0"/>
              </a:spcBef>
              <a:spcAft>
                <a:spcPts val="0"/>
              </a:spcAft>
              <a:buClr>
                <a:schemeClr val="accent1"/>
              </a:buClr>
              <a:buSzPct val="100000"/>
              <a:buFont typeface="Trebuchet MS"/>
              <a:buNone/>
            </a:pPr>
            <a:r>
              <a:rPr lang="ar-JO" sz="5200">
                <a:latin typeface="Calibri"/>
                <a:ea typeface="Calibri"/>
                <a:cs typeface="Calibri"/>
                <a:sym typeface="Calibri"/>
              </a:rPr>
              <a:t>نتائج</a:t>
            </a:r>
            <a:r>
              <a:rPr lang="ar-JO" sz="5200"/>
              <a:t> </a:t>
            </a:r>
            <a:r>
              <a:rPr lang="ar-JO" sz="5200">
                <a:latin typeface="Calibri"/>
                <a:ea typeface="Calibri"/>
                <a:cs typeface="Calibri"/>
                <a:sym typeface="Calibri"/>
              </a:rPr>
              <a:t>الاستبانة</a:t>
            </a:r>
            <a:r>
              <a:rPr lang="ar-JO" sz="5200"/>
              <a:t> </a:t>
            </a:r>
            <a:r>
              <a:rPr lang="ar-JO" sz="5200">
                <a:latin typeface="Calibri"/>
                <a:ea typeface="Calibri"/>
                <a:cs typeface="Calibri"/>
                <a:sym typeface="Calibri"/>
              </a:rPr>
              <a:t>عن</a:t>
            </a:r>
            <a:r>
              <a:rPr lang="ar-JO" sz="5200"/>
              <a:t> </a:t>
            </a:r>
            <a:r>
              <a:rPr lang="ar-JO" sz="5200">
                <a:latin typeface="Calibri"/>
                <a:ea typeface="Calibri"/>
                <a:cs typeface="Calibri"/>
                <a:sym typeface="Calibri"/>
              </a:rPr>
              <a:t>وعي</a:t>
            </a:r>
            <a:r>
              <a:rPr lang="ar-JO" sz="5200"/>
              <a:t> </a:t>
            </a:r>
            <a:r>
              <a:rPr lang="ar-JO" sz="5200">
                <a:latin typeface="Calibri"/>
                <a:ea typeface="Calibri"/>
                <a:cs typeface="Calibri"/>
                <a:sym typeface="Calibri"/>
              </a:rPr>
              <a:t>الناس</a:t>
            </a:r>
            <a:r>
              <a:rPr lang="ar-JO" sz="5200"/>
              <a:t> </a:t>
            </a:r>
            <a:r>
              <a:rPr lang="ar-JO" sz="5200">
                <a:latin typeface="Calibri"/>
                <a:ea typeface="Calibri"/>
                <a:cs typeface="Calibri"/>
                <a:sym typeface="Calibri"/>
              </a:rPr>
              <a:t>وتأثيرهم</a:t>
            </a:r>
            <a:r>
              <a:rPr lang="ar-JO" sz="5200"/>
              <a:t> </a:t>
            </a:r>
            <a:r>
              <a:rPr lang="ar-JO" sz="5200">
                <a:latin typeface="Calibri"/>
                <a:ea typeface="Calibri"/>
                <a:cs typeface="Calibri"/>
                <a:sym typeface="Calibri"/>
              </a:rPr>
              <a:t>على</a:t>
            </a:r>
            <a:r>
              <a:rPr lang="ar-JO" sz="5200"/>
              <a:t> </a:t>
            </a:r>
            <a:r>
              <a:rPr lang="ar-JO" sz="5200">
                <a:latin typeface="Calibri"/>
                <a:ea typeface="Calibri"/>
                <a:cs typeface="Calibri"/>
                <a:sym typeface="Calibri"/>
              </a:rPr>
              <a:t>البيئة</a:t>
            </a:r>
            <a:r>
              <a:rPr lang="ar-JO" sz="5200"/>
              <a:t> </a:t>
            </a:r>
            <a:endParaRPr/>
          </a:p>
        </p:txBody>
      </p:sp>
      <p:pic>
        <p:nvPicPr>
          <p:cNvPr descr="Chart, pie chart&#10;&#10;Description automatically generated" id="220" name="Google Shape;220;g2442a2acfd8_0_1"/>
          <p:cNvPicPr preferRelativeResize="0"/>
          <p:nvPr/>
        </p:nvPicPr>
        <p:blipFill rotWithShape="1">
          <a:blip r:embed="rId3">
            <a:alphaModFix/>
          </a:blip>
          <a:srcRect b="0" l="0" r="21850" t="0"/>
          <a:stretch/>
        </p:blipFill>
        <p:spPr>
          <a:xfrm>
            <a:off x="245400" y="1831975"/>
            <a:ext cx="5052238" cy="2715199"/>
          </a:xfrm>
          <a:prstGeom prst="rect">
            <a:avLst/>
          </a:prstGeom>
          <a:noFill/>
          <a:ln>
            <a:noFill/>
          </a:ln>
        </p:spPr>
      </p:pic>
      <p:pic>
        <p:nvPicPr>
          <p:cNvPr descr="Chart, pie chart&#10;&#10;Description automatically generated" id="221" name="Google Shape;221;g2442a2acfd8_0_1"/>
          <p:cNvPicPr preferRelativeResize="0"/>
          <p:nvPr/>
        </p:nvPicPr>
        <p:blipFill rotWithShape="1">
          <a:blip r:embed="rId4">
            <a:alphaModFix/>
          </a:blip>
          <a:srcRect b="0" l="0" r="21850" t="0"/>
          <a:stretch/>
        </p:blipFill>
        <p:spPr>
          <a:xfrm>
            <a:off x="6038200" y="1734225"/>
            <a:ext cx="4948598" cy="2659526"/>
          </a:xfrm>
          <a:prstGeom prst="rect">
            <a:avLst/>
          </a:prstGeom>
          <a:noFill/>
          <a:ln>
            <a:noFill/>
          </a:ln>
        </p:spPr>
      </p:pic>
      <p:pic>
        <p:nvPicPr>
          <p:cNvPr descr="Chart, bar chart&#10;&#10;Description automatically generated" id="222" name="Google Shape;222;g2442a2acfd8_0_1"/>
          <p:cNvPicPr preferRelativeResize="0"/>
          <p:nvPr/>
        </p:nvPicPr>
        <p:blipFill rotWithShape="1">
          <a:blip r:embed="rId5">
            <a:alphaModFix/>
          </a:blip>
          <a:srcRect b="0" l="0" r="3530" t="0"/>
          <a:stretch/>
        </p:blipFill>
        <p:spPr>
          <a:xfrm>
            <a:off x="2814300" y="4143550"/>
            <a:ext cx="5401402" cy="26595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g24434d69207_0_0"/>
          <p:cNvSpPr txBox="1"/>
          <p:nvPr>
            <p:ph type="title"/>
          </p:nvPr>
        </p:nvSpPr>
        <p:spPr>
          <a:xfrm>
            <a:off x="766034" y="599750"/>
            <a:ext cx="8596800" cy="1320900"/>
          </a:xfrm>
          <a:prstGeom prst="rect">
            <a:avLst/>
          </a:prstGeom>
        </p:spPr>
        <p:txBody>
          <a:bodyPr anchorCtr="0" anchor="t" bIns="45700" lIns="91425" spcFirstLastPara="1" rIns="91425" wrap="square" tIns="45700">
            <a:normAutofit/>
          </a:bodyPr>
          <a:lstStyle/>
          <a:p>
            <a:pPr indent="0" lvl="0" marL="0" rtl="1" algn="ctr">
              <a:spcBef>
                <a:spcPts val="0"/>
              </a:spcBef>
              <a:spcAft>
                <a:spcPts val="0"/>
              </a:spcAft>
              <a:buNone/>
            </a:pPr>
            <a:r>
              <a:rPr lang="ar-JO" sz="4000"/>
              <a:t>النتائج</a:t>
            </a:r>
            <a:endParaRPr sz="4000"/>
          </a:p>
        </p:txBody>
      </p:sp>
      <p:sp>
        <p:nvSpPr>
          <p:cNvPr id="228" name="Google Shape;228;g24434d69207_0_0"/>
          <p:cNvSpPr txBox="1"/>
          <p:nvPr>
            <p:ph idx="1" type="body"/>
          </p:nvPr>
        </p:nvSpPr>
        <p:spPr>
          <a:xfrm>
            <a:off x="677334" y="2160589"/>
            <a:ext cx="8596800" cy="3880800"/>
          </a:xfrm>
          <a:prstGeom prst="rect">
            <a:avLst/>
          </a:prstGeom>
        </p:spPr>
        <p:txBody>
          <a:bodyPr anchorCtr="0" anchor="t" bIns="45700" lIns="91425" spcFirstLastPara="1" rIns="91425" wrap="square" tIns="45700">
            <a:normAutofit/>
          </a:bodyPr>
          <a:lstStyle/>
          <a:p>
            <a:pPr indent="0" lvl="0" marL="0" rtl="1" algn="r">
              <a:spcBef>
                <a:spcPts val="1000"/>
              </a:spcBef>
              <a:spcAft>
                <a:spcPts val="0"/>
              </a:spcAft>
              <a:buNone/>
            </a:pPr>
            <a:r>
              <a:rPr lang="ar-JO"/>
              <a:t>بعد توزيع </a:t>
            </a:r>
            <a:r>
              <a:rPr lang="ar-JO"/>
              <a:t>الاستبانة</a:t>
            </a:r>
            <a:r>
              <a:rPr lang="ar-JO"/>
              <a:t> على المجتمع المحيط تبين من النتائج </a:t>
            </a:r>
            <a:r>
              <a:rPr lang="ar-JO"/>
              <a:t>أن</a:t>
            </a:r>
            <a:r>
              <a:rPr lang="ar-JO"/>
              <a:t> </a:t>
            </a:r>
            <a:r>
              <a:rPr lang="ar-JO"/>
              <a:t>غالبية</a:t>
            </a:r>
            <a:r>
              <a:rPr lang="ar-JO"/>
              <a:t> الناس لديهم وعي كاف بتلوث </a:t>
            </a:r>
            <a:r>
              <a:rPr lang="ar-JO"/>
              <a:t>البيئة</a:t>
            </a:r>
            <a:endParaRPr/>
          </a:p>
          <a:p>
            <a:pPr indent="0" lvl="0" marL="0" rtl="1" algn="r">
              <a:spcBef>
                <a:spcPts val="1000"/>
              </a:spcBef>
              <a:spcAft>
                <a:spcPts val="0"/>
              </a:spcAft>
              <a:buNone/>
            </a:pPr>
            <a:r>
              <a:rPr lang="ar-JO"/>
              <a:t>وبأن التلوث البيئي يهدد كوكب الأرض الذي نعيش عليه ، كل ما ينقصنا هو التعاون والمزيد من الاجراءات </a:t>
            </a:r>
            <a:endParaRPr/>
          </a:p>
          <a:p>
            <a:pPr indent="0" lvl="0" marL="0" rtl="1" algn="r">
              <a:spcBef>
                <a:spcPts val="1000"/>
              </a:spcBef>
              <a:spcAft>
                <a:spcPts val="0"/>
              </a:spcAft>
              <a:buNone/>
            </a:pPr>
            <a:r>
              <a:rPr lang="ar-JO"/>
              <a:t>الحكومية للحد من التصرفات والسلوكيات الخاطئة التي يقوم بها بعض الناس وأهمها قطع الأشجار ورمي </a:t>
            </a:r>
            <a:endParaRPr/>
          </a:p>
          <a:p>
            <a:pPr indent="0" lvl="0" marL="0" rtl="1" algn="r">
              <a:spcBef>
                <a:spcPts val="1000"/>
              </a:spcBef>
              <a:spcAft>
                <a:spcPts val="0"/>
              </a:spcAft>
              <a:buNone/>
            </a:pPr>
            <a:r>
              <a:rPr lang="ar-JO"/>
              <a:t>النفايات. لنعمل معا من أجل بيئة خضراء وبيئة نظيفة خالية من التلوث.  </a:t>
            </a:r>
            <a:r>
              <a:rPr lang="ar-JO"/>
              <a:t>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12"/>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accent1"/>
              </a:buClr>
              <a:buSzPts val="3600"/>
              <a:buFont typeface="Trebuchet MS"/>
              <a:buNone/>
            </a:pPr>
            <a:r>
              <a:rPr lang="ar-JO"/>
              <a:t>مواد</a:t>
            </a:r>
            <a:endParaRPr/>
          </a:p>
        </p:txBody>
      </p:sp>
      <p:sp>
        <p:nvSpPr>
          <p:cNvPr id="234" name="Google Shape;234;p12"/>
          <p:cNvSpPr txBox="1"/>
          <p:nvPr>
            <p:ph idx="1" type="body"/>
          </p:nvPr>
        </p:nvSpPr>
        <p:spPr>
          <a:xfrm>
            <a:off x="931985" y="1860794"/>
            <a:ext cx="10515600" cy="4351338"/>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120"/>
              <a:buChar char="►"/>
            </a:pPr>
            <a:r>
              <a:rPr lang="ar-JO" sz="1400" u="sng">
                <a:solidFill>
                  <a:schemeClr val="hlink"/>
                </a:solidFill>
                <a:hlinkClick r:id="rId3"/>
              </a:rPr>
              <a:t>https://geolougy.com/k/%D9%83%D9%8A%D9%81%D9%8A%D8%A9-%D8%A7%D9%84%D9%85%D8%AD%D8%A7%D9%81%D8%B8%D8%A9-%D8%B9%D9%84%D9%89-%D8%A7%D9%84%D8%A8%D9%8A%D8%A6%D8%A9</a:t>
            </a:r>
            <a:endParaRPr sz="1400"/>
          </a:p>
          <a:p>
            <a:pPr indent="-271780" lvl="0" marL="342900" rtl="0" algn="l">
              <a:spcBef>
                <a:spcPts val="1000"/>
              </a:spcBef>
              <a:spcAft>
                <a:spcPts val="0"/>
              </a:spcAft>
              <a:buSzPts val="1120"/>
              <a:buNone/>
            </a:pPr>
            <a:r>
              <a:t/>
            </a:r>
            <a:endParaRPr sz="1400"/>
          </a:p>
          <a:p>
            <a:pPr indent="-271780" lvl="0" marL="342900" rtl="0" algn="l">
              <a:spcBef>
                <a:spcPts val="1000"/>
              </a:spcBef>
              <a:spcAft>
                <a:spcPts val="0"/>
              </a:spcAft>
              <a:buSzPts val="1120"/>
              <a:buNone/>
            </a:pPr>
            <a:r>
              <a:t/>
            </a:r>
            <a:endParaRPr sz="1400"/>
          </a:p>
          <a:p>
            <a:pPr indent="-342900" lvl="0" marL="342900" rtl="0" algn="l">
              <a:spcBef>
                <a:spcPts val="1000"/>
              </a:spcBef>
              <a:spcAft>
                <a:spcPts val="0"/>
              </a:spcAft>
              <a:buSzPts val="1120"/>
              <a:buChar char="►"/>
            </a:pPr>
            <a:r>
              <a:rPr lang="ar-JO" sz="1400"/>
              <a:t>سطور.كوم: </a:t>
            </a:r>
            <a:r>
              <a:rPr lang="ar-JO" sz="1400" u="sng">
                <a:solidFill>
                  <a:schemeClr val="hlink"/>
                </a:solidFill>
                <a:hlinkClick r:id="rId4"/>
              </a:rPr>
              <a:t>https://sotor.com/%D8%AA%D8%B9%D8%B1%D9%8A%D9%81-</a:t>
            </a:r>
            <a:endParaRPr/>
          </a:p>
          <a:p>
            <a:pPr indent="0" lvl="0" marL="0" rtl="0" algn="l">
              <a:spcBef>
                <a:spcPts val="1000"/>
              </a:spcBef>
              <a:spcAft>
                <a:spcPts val="0"/>
              </a:spcAft>
              <a:buSzPts val="1120"/>
              <a:buNone/>
            </a:pPr>
            <a:r>
              <a:rPr lang="ar-JO" sz="1400" u="sng">
                <a:solidFill>
                  <a:schemeClr val="hlink"/>
                </a:solidFill>
                <a:hlinkClick r:id="rId5"/>
              </a:rPr>
              <a:t>%D8%A7%D9%84%D8%A8%D9%8A%D8%A6%D8%A9</a:t>
            </a:r>
            <a:endParaRPr sz="1400"/>
          </a:p>
          <a:p>
            <a:pPr indent="0" lvl="0" marL="0" rtl="0" algn="l">
              <a:spcBef>
                <a:spcPts val="1000"/>
              </a:spcBef>
              <a:spcAft>
                <a:spcPts val="0"/>
              </a:spcAft>
              <a:buSzPts val="1120"/>
              <a:buNone/>
            </a:pPr>
            <a:r>
              <a:rPr lang="ar-JO" sz="1400" u="sng">
                <a:solidFill>
                  <a:schemeClr val="hlink"/>
                </a:solidFill>
                <a:hlinkClick r:id="rId6"/>
              </a:rPr>
              <a:t>https://m7et.com/human-impact-on-environment</a:t>
            </a:r>
            <a:endParaRPr sz="1400"/>
          </a:p>
          <a:p>
            <a:pPr indent="0" lvl="0" marL="0" rtl="0" algn="l">
              <a:spcBef>
                <a:spcPts val="1000"/>
              </a:spcBef>
              <a:spcAft>
                <a:spcPts val="0"/>
              </a:spcAft>
              <a:buSzPts val="1120"/>
              <a:buNone/>
            </a:pPr>
            <a:r>
              <a:rPr lang="ar-JO" sz="1400"/>
              <a:t>  </a:t>
            </a:r>
            <a:r>
              <a:rPr lang="ar-JO" sz="1400" u="sng">
                <a:solidFill>
                  <a:schemeClr val="hlink"/>
                </a:solidFill>
                <a:hlinkClick r:id="rId7"/>
              </a:rPr>
              <a:t>https://mawdoo3.com/%D8%AA%D8%B9%D8%B1%D9%8A%D9%81_%D8%A7%D9%84%D8%AA%D9%84%D9%88%D8%AB_%D9%88%D8%A3%D9%86%D9%88%D8%A7%D8%B9%D9%87</a:t>
            </a:r>
            <a:endParaRPr sz="1400"/>
          </a:p>
          <a:p>
            <a:pPr indent="0" lvl="0" marL="0" rtl="0" algn="l">
              <a:spcBef>
                <a:spcPts val="1000"/>
              </a:spcBef>
              <a:spcAft>
                <a:spcPts val="0"/>
              </a:spcAft>
              <a:buSzPts val="1120"/>
              <a:buNone/>
            </a:pPr>
            <a:r>
              <a:t/>
            </a:r>
            <a:endParaRPr sz="1400"/>
          </a:p>
          <a:p>
            <a:pPr indent="0" lvl="0" marL="0" rtl="0" algn="l">
              <a:spcBef>
                <a:spcPts val="1000"/>
              </a:spcBef>
              <a:spcAft>
                <a:spcPts val="0"/>
              </a:spcAft>
              <a:buSzPts val="1120"/>
              <a:buNone/>
            </a:pPr>
            <a:r>
              <a:t/>
            </a:r>
            <a:endParaRPr sz="1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
          <p:cNvSpPr txBox="1"/>
          <p:nvPr>
            <p:ph type="ctrTitle"/>
          </p:nvPr>
        </p:nvSpPr>
        <p:spPr>
          <a:xfrm>
            <a:off x="1295398" y="140677"/>
            <a:ext cx="9231926" cy="2532186"/>
          </a:xfrm>
          <a:prstGeom prst="rect">
            <a:avLst/>
          </a:prstGeom>
          <a:noFill/>
          <a:ln>
            <a:noFill/>
          </a:ln>
        </p:spPr>
        <p:txBody>
          <a:bodyPr anchorCtr="0" anchor="b" bIns="45700" lIns="91425" spcFirstLastPara="1" rIns="91425" wrap="square" tIns="45700">
            <a:normAutofit fontScale="90000"/>
          </a:bodyPr>
          <a:lstStyle/>
          <a:p>
            <a:pPr indent="0" lvl="0" marL="0" rtl="0" algn="ctr">
              <a:spcBef>
                <a:spcPts val="0"/>
              </a:spcBef>
              <a:spcAft>
                <a:spcPts val="0"/>
              </a:spcAft>
              <a:buClr>
                <a:schemeClr val="accent1"/>
              </a:buClr>
              <a:buSzPct val="100000"/>
              <a:buFont typeface="Trebuchet MS"/>
              <a:buNone/>
            </a:pPr>
            <a:r>
              <a:rPr lang="ar-JO"/>
              <a:t> </a:t>
            </a:r>
            <a:br>
              <a:rPr lang="ar-JO"/>
            </a:br>
            <a:r>
              <a:rPr lang="ar-JO" sz="4900">
                <a:solidFill>
                  <a:srgbClr val="3A3A3A"/>
                </a:solidFill>
              </a:rPr>
              <a:t>كوكب </a:t>
            </a:r>
            <a:r>
              <a:rPr lang="ar-JO" sz="4900">
                <a:solidFill>
                  <a:srgbClr val="3A3A3A"/>
                </a:solidFill>
              </a:rPr>
              <a:t>الأرض</a:t>
            </a:r>
            <a:r>
              <a:rPr lang="ar-JO" sz="4900">
                <a:solidFill>
                  <a:srgbClr val="3A3A3A"/>
                </a:solidFill>
              </a:rPr>
              <a:t> هو منزلنا الكبير وهو مسؤوليتنا جميعا حتى نحافظ عليه، ونحافظ على موارده ًالطبيعية</a:t>
            </a:r>
            <a:r>
              <a:rPr lang="ar-JO">
                <a:solidFill>
                  <a:srgbClr val="3A3A3A"/>
                </a:solidFill>
              </a:rPr>
              <a:t> </a:t>
            </a:r>
            <a:endParaRPr>
              <a:solidFill>
                <a:srgbClr val="3A3A3A"/>
              </a:solidFill>
            </a:endParaRPr>
          </a:p>
        </p:txBody>
      </p:sp>
      <p:sp>
        <p:nvSpPr>
          <p:cNvPr id="149" name="Google Shape;149;p2"/>
          <p:cNvSpPr txBox="1"/>
          <p:nvPr>
            <p:ph idx="1" type="subTitle"/>
          </p:nvPr>
        </p:nvSpPr>
        <p:spPr>
          <a:xfrm>
            <a:off x="1523999" y="5580187"/>
            <a:ext cx="9308123" cy="1195752"/>
          </a:xfrm>
          <a:prstGeom prst="rect">
            <a:avLst/>
          </a:prstGeom>
          <a:noFill/>
          <a:ln>
            <a:noFill/>
          </a:ln>
        </p:spPr>
        <p:txBody>
          <a:bodyPr anchorCtr="0" anchor="t" bIns="45700" lIns="91425" spcFirstLastPara="1" rIns="91425" wrap="square" tIns="45700">
            <a:normAutofit fontScale="92500" lnSpcReduction="10000"/>
          </a:bodyPr>
          <a:lstStyle/>
          <a:p>
            <a:pPr indent="0" lvl="0" marL="0" rtl="0" algn="r">
              <a:spcBef>
                <a:spcPts val="0"/>
              </a:spcBef>
              <a:spcAft>
                <a:spcPts val="0"/>
              </a:spcAft>
              <a:buSzPct val="80000"/>
              <a:buNone/>
            </a:pPr>
            <a:r>
              <a:rPr b="1" lang="ar-JO" sz="3200"/>
              <a:t> </a:t>
            </a:r>
            <a:endParaRPr/>
          </a:p>
          <a:p>
            <a:pPr indent="0" lvl="0" marL="0" rtl="0" algn="r">
              <a:spcBef>
                <a:spcPts val="1000"/>
              </a:spcBef>
              <a:spcAft>
                <a:spcPts val="0"/>
              </a:spcAft>
              <a:buSzPct val="80000"/>
              <a:buNone/>
            </a:pPr>
            <a:r>
              <a:rPr lang="ar-JO" sz="4000"/>
              <a:t>                                                          </a:t>
            </a:r>
            <a:endParaRPr sz="4000"/>
          </a:p>
        </p:txBody>
      </p:sp>
      <p:pic>
        <p:nvPicPr>
          <p:cNvPr descr="How to preserve the environment" id="150" name="Google Shape;150;p2"/>
          <p:cNvPicPr preferRelativeResize="0"/>
          <p:nvPr/>
        </p:nvPicPr>
        <p:blipFill rotWithShape="1">
          <a:blip r:embed="rId3">
            <a:alphaModFix/>
          </a:blip>
          <a:srcRect b="0" l="0" r="0" t="0"/>
          <a:stretch/>
        </p:blipFill>
        <p:spPr>
          <a:xfrm>
            <a:off x="1295399" y="3152569"/>
            <a:ext cx="8153402" cy="348269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3"/>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accent1"/>
              </a:buClr>
              <a:buSzPts val="3600"/>
              <a:buFont typeface="Trebuchet MS"/>
              <a:buNone/>
            </a:pPr>
            <a:r>
              <a:rPr lang="ar-JO"/>
              <a:t>ما هي البيئة  ؟</a:t>
            </a:r>
            <a:endParaRPr/>
          </a:p>
        </p:txBody>
      </p:sp>
      <p:sp>
        <p:nvSpPr>
          <p:cNvPr id="156" name="Google Shape;156;p3"/>
          <p:cNvSpPr txBox="1"/>
          <p:nvPr>
            <p:ph idx="1" type="body"/>
          </p:nvPr>
        </p:nvSpPr>
        <p:spPr>
          <a:xfrm>
            <a:off x="1231900" y="1981481"/>
            <a:ext cx="8946541" cy="4195481"/>
          </a:xfrm>
          <a:prstGeom prst="rect">
            <a:avLst/>
          </a:prstGeom>
          <a:noFill/>
          <a:ln>
            <a:noFill/>
          </a:ln>
        </p:spPr>
        <p:txBody>
          <a:bodyPr anchorCtr="0" anchor="t" bIns="45700" lIns="91425" spcFirstLastPara="1" rIns="91425" wrap="square" tIns="45700">
            <a:normAutofit/>
          </a:bodyPr>
          <a:lstStyle/>
          <a:p>
            <a:pPr indent="-251459" lvl="0" marL="342900" rtl="0" algn="r">
              <a:spcBef>
                <a:spcPts val="0"/>
              </a:spcBef>
              <a:spcAft>
                <a:spcPts val="0"/>
              </a:spcAft>
              <a:buSzPts val="1440"/>
              <a:buNone/>
            </a:pPr>
            <a:r>
              <a:t/>
            </a:r>
            <a:endParaRPr/>
          </a:p>
          <a:p>
            <a:pPr indent="0" lvl="0" marL="0" rtl="0" algn="r">
              <a:spcBef>
                <a:spcPts val="1000"/>
              </a:spcBef>
              <a:spcAft>
                <a:spcPts val="0"/>
              </a:spcAft>
              <a:buSzPts val="1440"/>
              <a:buNone/>
            </a:pPr>
            <a:r>
              <a:rPr lang="ar-JO"/>
              <a:t>البيئة هى إجمالي الأشياء التي تحيط بنا وتؤثر علي وجود الكائنات الحية علي سطح الأرض مثل الماء والهواء والتربة والمعادن والمناخ والكائنات أنفسهم، كما يمكن وصفها بأنها مجموعة من الأنظمة المتشابكة مع بعضها البعض لدرجة التعقيد والتي تؤثر وتحدد بقائنا في هذا العالم الصغير والتى نتعامل معها بشكل دوري</a:t>
            </a:r>
            <a:endParaRPr/>
          </a:p>
          <a:p>
            <a:pPr indent="-251459" lvl="0" marL="342900" rtl="0" algn="r">
              <a:spcBef>
                <a:spcPts val="1000"/>
              </a:spcBef>
              <a:spcAft>
                <a:spcPts val="0"/>
              </a:spcAft>
              <a:buSzPts val="1440"/>
              <a:buNone/>
            </a:pPr>
            <a:r>
              <a:t/>
            </a:r>
            <a:endParaRPr/>
          </a:p>
          <a:p>
            <a:pPr indent="0" lvl="0" marL="0" rtl="0" algn="r">
              <a:spcBef>
                <a:spcPts val="1000"/>
              </a:spcBef>
              <a:spcAft>
                <a:spcPts val="0"/>
              </a:spcAft>
              <a:buSzPts val="1440"/>
              <a:buNone/>
            </a:pPr>
            <a:r>
              <a:rPr lang="ar-JO"/>
              <a:t>ايضا يمكن تعريفها على أنها العناصر الحية وغير الحية التي تؤثر على حياة الإنسان سواء بشكل مباشر أو غير مباشر، حيث تشمل هذه العناصر كل من الغابات والحيوانات والنباتات والشمس والصخور وغيرها من المكونات، إذ يمكن أن تقسيم هذه المكونات إلى عناصر متجددة وغير متجددة</a:t>
            </a:r>
            <a:br>
              <a:rPr lang="ar-JO"/>
            </a:br>
            <a:br>
              <a:rPr lang="ar-JO"/>
            </a:b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4"/>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accent1"/>
              </a:buClr>
              <a:buSzPts val="3600"/>
              <a:buFont typeface="Trebuchet MS"/>
              <a:buNone/>
            </a:pPr>
            <a:r>
              <a:rPr lang="ar-JO"/>
              <a:t>المحافظة على البيئة</a:t>
            </a:r>
            <a:endParaRPr/>
          </a:p>
        </p:txBody>
      </p:sp>
      <p:sp>
        <p:nvSpPr>
          <p:cNvPr id="162" name="Google Shape;162;p4"/>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p>
            <a:pPr indent="0" lvl="0" marL="0" rtl="0" algn="r">
              <a:spcBef>
                <a:spcPts val="0"/>
              </a:spcBef>
              <a:spcAft>
                <a:spcPts val="0"/>
              </a:spcAft>
              <a:buSzPts val="1440"/>
              <a:buNone/>
            </a:pPr>
            <a:r>
              <a:rPr lang="ar-JO"/>
              <a:t> هي كل الإجراءات التي تتخذ من قبل هيئات عمومية تابعة للدولة أو الهيئات أو منظمات مستقلة للحد من التأثير السلبي للإنسان على البيئة، على غرار العمل المباشر للحفاظ على البيئة هناك الدراسات التي تقوم بها الهيئات البحثية لفهم النظام البيئي وكذلك الكامل في </a:t>
            </a:r>
            <a:r>
              <a:rPr lang="ar-JO" u="sng">
                <a:solidFill>
                  <a:schemeClr val="hlink"/>
                </a:solidFill>
                <a:hlinkClick r:id="rId3"/>
              </a:rPr>
              <a:t>الكوكب</a:t>
            </a:r>
            <a:r>
              <a:rPr lang="ar-JO"/>
              <a:t> وتحديد المؤثرات البشرية لدرجة الإخلال بالتوازن وتهديد الأجيال الحاضرة والقادمة، ووضع إجراءات تصحيحية. وهذه تتطلب تطوير المعرفة العلمية التي هي حاليا محدودة في هذا المجال.</a:t>
            </a:r>
            <a:endParaRPr/>
          </a:p>
        </p:txBody>
      </p:sp>
      <p:pic>
        <p:nvPicPr>
          <p:cNvPr descr="soil pollution solutions" id="163" name="Google Shape;163;p4"/>
          <p:cNvPicPr preferRelativeResize="0"/>
          <p:nvPr/>
        </p:nvPicPr>
        <p:blipFill rotWithShape="1">
          <a:blip r:embed="rId4">
            <a:alphaModFix/>
          </a:blip>
          <a:srcRect b="0" l="0" r="0" t="0"/>
          <a:stretch/>
        </p:blipFill>
        <p:spPr>
          <a:xfrm>
            <a:off x="2590799" y="3856892"/>
            <a:ext cx="6739463" cy="259117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5"/>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accent1"/>
              </a:buClr>
              <a:buSzPts val="3600"/>
              <a:buFont typeface="Trebuchet MS"/>
              <a:buNone/>
            </a:pPr>
            <a:r>
              <a:rPr lang="ar-JO"/>
              <a:t>كيفية المحافظة على البيئة </a:t>
            </a:r>
            <a:r>
              <a:rPr lang="ar-JO">
                <a:solidFill>
                  <a:srgbClr val="202124"/>
                </a:solidFill>
                <a:latin typeface="Arial"/>
                <a:ea typeface="Arial"/>
                <a:cs typeface="Arial"/>
                <a:sym typeface="Arial"/>
              </a:rPr>
              <a:t>استخدام موارد البيئة باعتدال</a:t>
            </a:r>
            <a:r>
              <a:rPr lang="ar-JO"/>
              <a:t>؟</a:t>
            </a:r>
            <a:endParaRPr/>
          </a:p>
        </p:txBody>
      </p:sp>
      <p:sp>
        <p:nvSpPr>
          <p:cNvPr id="169" name="Google Shape;169;p5"/>
          <p:cNvSpPr txBox="1"/>
          <p:nvPr>
            <p:ph idx="1" type="body"/>
          </p:nvPr>
        </p:nvSpPr>
        <p:spPr>
          <a:xfrm>
            <a:off x="-1283165" y="2073048"/>
            <a:ext cx="10952100" cy="4351200"/>
          </a:xfrm>
          <a:prstGeom prst="rect">
            <a:avLst/>
          </a:prstGeom>
          <a:noFill/>
          <a:ln>
            <a:noFill/>
          </a:ln>
        </p:spPr>
        <p:txBody>
          <a:bodyPr anchorCtr="0" anchor="t" bIns="45700" lIns="91425" spcFirstLastPara="1" rIns="91425" wrap="square" tIns="45700">
            <a:normAutofit/>
          </a:bodyPr>
          <a:lstStyle/>
          <a:p>
            <a:pPr indent="0" lvl="0" marL="0" rtl="0" algn="r">
              <a:spcBef>
                <a:spcPts val="0"/>
              </a:spcBef>
              <a:spcAft>
                <a:spcPts val="0"/>
              </a:spcAft>
              <a:buSzPts val="1440"/>
              <a:buNone/>
            </a:pPr>
            <a:r>
              <a:rPr lang="ar-JO"/>
              <a:t>تقليل حجم النفايات </a:t>
            </a:r>
            <a:endParaRPr/>
          </a:p>
          <a:p>
            <a:pPr indent="0" lvl="0" marL="0" rtl="0" algn="r">
              <a:spcBef>
                <a:spcPts val="1000"/>
              </a:spcBef>
              <a:spcAft>
                <a:spcPts val="0"/>
              </a:spcAft>
              <a:buSzPts val="1440"/>
              <a:buNone/>
            </a:pPr>
            <a:r>
              <a:rPr lang="ar-JO"/>
              <a:t>اعادة الاستخدام واعادة التدوير</a:t>
            </a:r>
            <a:endParaRPr/>
          </a:p>
          <a:p>
            <a:pPr indent="0" lvl="0" marL="0" rtl="0" algn="r">
              <a:spcBef>
                <a:spcPts val="1000"/>
              </a:spcBef>
              <a:spcAft>
                <a:spcPts val="0"/>
              </a:spcAft>
              <a:buSzPts val="1440"/>
              <a:buNone/>
            </a:pPr>
            <a:r>
              <a:rPr lang="ar-JO"/>
              <a:t>الحفاظ على المياه والتربة </a:t>
            </a:r>
            <a:endParaRPr/>
          </a:p>
          <a:p>
            <a:pPr indent="0" lvl="0" marL="0" rtl="0" algn="r">
              <a:spcBef>
                <a:spcPts val="1000"/>
              </a:spcBef>
              <a:spcAft>
                <a:spcPts val="0"/>
              </a:spcAft>
              <a:buSzPts val="1440"/>
              <a:buNone/>
            </a:pPr>
            <a:r>
              <a:rPr lang="ar-JO"/>
              <a:t>زراعة الاشجار</a:t>
            </a:r>
            <a:endParaRPr/>
          </a:p>
          <a:p>
            <a:pPr indent="0" lvl="0" marL="0" rtl="0" algn="r">
              <a:spcBef>
                <a:spcPts val="1000"/>
              </a:spcBef>
              <a:spcAft>
                <a:spcPts val="0"/>
              </a:spcAft>
              <a:buSzPts val="1440"/>
              <a:buNone/>
            </a:pPr>
            <a:r>
              <a:rPr lang="ar-JO"/>
              <a:t>استخدام مصادر الطاقة المتجددة </a:t>
            </a:r>
            <a:endParaRPr/>
          </a:p>
          <a:p>
            <a:pPr indent="0" lvl="0" marL="0" rtl="0" algn="r">
              <a:spcBef>
                <a:spcPts val="1000"/>
              </a:spcBef>
              <a:spcAft>
                <a:spcPts val="0"/>
              </a:spcAft>
              <a:buSzPts val="1440"/>
              <a:buNone/>
            </a:pPr>
            <a:r>
              <a:rPr lang="ar-JO"/>
              <a:t>فرض قوانين صارمة على المواطنين </a:t>
            </a:r>
            <a:endParaRPr/>
          </a:p>
          <a:p>
            <a:pPr indent="0" lvl="0" marL="0" rtl="0" algn="r">
              <a:spcBef>
                <a:spcPts val="1000"/>
              </a:spcBef>
              <a:spcAft>
                <a:spcPts val="0"/>
              </a:spcAft>
              <a:buSzPts val="1440"/>
              <a:buNone/>
            </a:pPr>
            <a:r>
              <a:rPr lang="ar-JO"/>
              <a:t>لحماية الطبيعة </a:t>
            </a:r>
            <a:endParaRPr/>
          </a:p>
          <a:p>
            <a:pPr indent="0" lvl="0" marL="0" rtl="0" algn="r">
              <a:spcBef>
                <a:spcPts val="1000"/>
              </a:spcBef>
              <a:spcAft>
                <a:spcPts val="0"/>
              </a:spcAft>
              <a:buSzPts val="1440"/>
              <a:buNone/>
            </a:pPr>
            <a:r>
              <a:rPr lang="ar-JO"/>
              <a:t>الحفاظ على مصادر الطعام </a:t>
            </a:r>
            <a:endParaRPr/>
          </a:p>
          <a:p>
            <a:pPr indent="0" lvl="0" marL="0" rtl="0" algn="l">
              <a:spcBef>
                <a:spcPts val="1000"/>
              </a:spcBef>
              <a:spcAft>
                <a:spcPts val="0"/>
              </a:spcAft>
              <a:buSzPts val="1440"/>
              <a:buNone/>
            </a:pPr>
            <a:r>
              <a:t/>
            </a:r>
            <a:endParaRPr/>
          </a:p>
        </p:txBody>
      </p:sp>
      <p:pic>
        <p:nvPicPr>
          <p:cNvPr descr="Research on environmental pollution and its main types" id="170" name="Google Shape;170;p5"/>
          <p:cNvPicPr preferRelativeResize="0"/>
          <p:nvPr/>
        </p:nvPicPr>
        <p:blipFill rotWithShape="1">
          <a:blip r:embed="rId3">
            <a:alphaModFix/>
          </a:blip>
          <a:srcRect b="0" l="0" r="0" t="0"/>
          <a:stretch/>
        </p:blipFill>
        <p:spPr>
          <a:xfrm>
            <a:off x="401760" y="2157046"/>
            <a:ext cx="5870085" cy="4267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6"/>
          <p:cNvSpPr txBox="1"/>
          <p:nvPr>
            <p:ph type="title"/>
          </p:nvPr>
        </p:nvSpPr>
        <p:spPr>
          <a:xfrm>
            <a:off x="618209" y="619450"/>
            <a:ext cx="8596800" cy="13209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accent1"/>
              </a:buClr>
              <a:buSzPts val="4000"/>
              <a:buFont typeface="Trebuchet MS"/>
              <a:buNone/>
            </a:pPr>
            <a:r>
              <a:rPr b="1" lang="ar-JO" sz="4000"/>
              <a:t>ما هو التلوث البيئي ؟</a:t>
            </a:r>
            <a:endParaRPr b="1" sz="4000"/>
          </a:p>
        </p:txBody>
      </p:sp>
      <p:sp>
        <p:nvSpPr>
          <p:cNvPr id="176" name="Google Shape;176;p6"/>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lnSpcReduction="10000"/>
          </a:bodyPr>
          <a:lstStyle/>
          <a:p>
            <a:pPr indent="0" lvl="0" marL="0" rtl="1" algn="r">
              <a:spcBef>
                <a:spcPts val="0"/>
              </a:spcBef>
              <a:spcAft>
                <a:spcPts val="0"/>
              </a:spcAft>
              <a:buSzPts val="2240"/>
              <a:buNone/>
            </a:pPr>
            <a:r>
              <a:rPr lang="ar-JO" sz="2800"/>
              <a:t>يعرَّف التلوث بأنّه ارتفاع كميّة المواد بأشكالها الغازيّة، أو السائلة، أو الصلبة، أو إضافة أحد أشكال الطاقة، مثل: الطاقة الصوتيّة، والحراريّة وغيرها داخل البيئة مما يجعلها غير قادرة على تحليل هذه المواد والطاقة، أو تخفيفها، أو إعادة تدويرها، كما تصبح غير قادرة على تخزين المواد </a:t>
            </a:r>
            <a:r>
              <a:rPr lang="ar-JO" sz="2800"/>
              <a:t>والطاقة</a:t>
            </a:r>
            <a:r>
              <a:rPr lang="ar-JO" sz="2800"/>
              <a:t> بأشكال غير ضارّة.</a:t>
            </a:r>
            <a:endParaRPr/>
          </a:p>
          <a:p>
            <a:pPr indent="0" lvl="0" marL="0" rtl="1" algn="r">
              <a:spcBef>
                <a:spcPts val="1000"/>
              </a:spcBef>
              <a:spcAft>
                <a:spcPts val="0"/>
              </a:spcAft>
              <a:buSzPts val="2240"/>
              <a:buNone/>
            </a:pPr>
            <a:r>
              <a:rPr lang="ar-JO" sz="2800"/>
              <a:t>ويشمل هذا التلوث جميع المواد ذات التأثير السلبي على البيئة أو الكائنات الحيّة التي تعيش فيها</a:t>
            </a:r>
            <a:endParaRPr/>
          </a:p>
          <a:p>
            <a:pPr indent="0" lvl="0" marL="0" rtl="1" algn="r">
              <a:spcBef>
                <a:spcPts val="1000"/>
              </a:spcBef>
              <a:spcAft>
                <a:spcPts val="0"/>
              </a:spcAft>
              <a:buSzPts val="1440"/>
              <a:buNone/>
            </a:pPr>
            <a:br>
              <a:rPr lang="ar-JO"/>
            </a:br>
            <a:r>
              <a:rPr lang="ar-JO"/>
              <a:t>          </a:t>
            </a:r>
            <a:endParaRPr sz="1900"/>
          </a:p>
        </p:txBody>
      </p:sp>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7"/>
          <p:cNvSpPr txBox="1"/>
          <p:nvPr>
            <p:ph type="title"/>
          </p:nvPr>
        </p:nvSpPr>
        <p:spPr>
          <a:xfrm>
            <a:off x="785662" y="1253065"/>
            <a:ext cx="10620674" cy="1303867"/>
          </a:xfrm>
          <a:prstGeom prst="rect">
            <a:avLst/>
          </a:prstGeom>
          <a:noFill/>
          <a:ln>
            <a:noFill/>
          </a:ln>
        </p:spPr>
        <p:txBody>
          <a:bodyPr anchorCtr="0" anchor="t" bIns="45700" lIns="91425" spcFirstLastPara="1" rIns="91425" wrap="square" tIns="45700">
            <a:normAutofit fontScale="90000"/>
          </a:bodyPr>
          <a:lstStyle/>
          <a:p>
            <a:pPr indent="0" lvl="0" marL="0" rtl="1" algn="l">
              <a:spcBef>
                <a:spcPts val="0"/>
              </a:spcBef>
              <a:spcAft>
                <a:spcPts val="0"/>
              </a:spcAft>
              <a:buClr>
                <a:schemeClr val="accent1"/>
              </a:buClr>
              <a:buSzPct val="100000"/>
              <a:buFont typeface="Trebuchet MS"/>
              <a:buNone/>
            </a:pPr>
            <a:r>
              <a:rPr b="1" lang="ar-JO"/>
              <a:t>أسباب وعوامل تلوث البيئة متعددة بشكل عام،</a:t>
            </a:r>
            <a:br>
              <a:rPr b="1" lang="ar-JO"/>
            </a:br>
            <a:r>
              <a:rPr b="1" lang="ar-JO"/>
              <a:t> تُقسم إلى نوعين:</a:t>
            </a:r>
            <a:br>
              <a:rPr b="1" lang="ar-JO"/>
            </a:br>
            <a:endParaRPr/>
          </a:p>
        </p:txBody>
      </p:sp>
      <p:sp>
        <p:nvSpPr>
          <p:cNvPr id="182" name="Google Shape;182;p7"/>
          <p:cNvSpPr txBox="1"/>
          <p:nvPr>
            <p:ph idx="1" type="body"/>
          </p:nvPr>
        </p:nvSpPr>
        <p:spPr>
          <a:xfrm>
            <a:off x="1295401" y="2181547"/>
            <a:ext cx="9601196" cy="3318936"/>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440"/>
              <a:buNone/>
            </a:pPr>
            <a:r>
              <a:rPr lang="ar-JO"/>
              <a:t> </a:t>
            </a:r>
            <a:endParaRPr/>
          </a:p>
          <a:p>
            <a:pPr indent="-457200" lvl="0" marL="457200" rtl="1" algn="r">
              <a:spcBef>
                <a:spcPts val="1000"/>
              </a:spcBef>
              <a:spcAft>
                <a:spcPts val="0"/>
              </a:spcAft>
              <a:buSzPts val="1440"/>
              <a:buFont typeface="Trebuchet MS"/>
              <a:buAutoNum type="arabicPeriod"/>
            </a:pPr>
            <a:r>
              <a:rPr lang="ar-JO"/>
              <a:t>البشر (كالصناعة والتجارب النووية والحروب..)</a:t>
            </a:r>
            <a:endParaRPr/>
          </a:p>
          <a:p>
            <a:pPr indent="-457200" lvl="0" marL="457200" rtl="1" algn="r">
              <a:spcBef>
                <a:spcPts val="1000"/>
              </a:spcBef>
              <a:spcAft>
                <a:spcPts val="0"/>
              </a:spcAft>
              <a:buSzPts val="1440"/>
              <a:buFont typeface="Trebuchet MS"/>
              <a:buAutoNum type="arabicPeriod"/>
            </a:pPr>
            <a:r>
              <a:rPr lang="ar-JO"/>
              <a:t>الكوارث الطبيعية (كالزلازل والبراكين </a:t>
            </a:r>
            <a:r>
              <a:rPr lang="ar-JO"/>
              <a:t>والفيضانات</a:t>
            </a:r>
            <a:r>
              <a:rPr lang="ar-JO"/>
              <a:t>..)</a:t>
            </a:r>
            <a:endParaRPr/>
          </a:p>
          <a:p>
            <a:pPr indent="-251459" lvl="0" marL="342900" rtl="0" algn="l">
              <a:spcBef>
                <a:spcPts val="1000"/>
              </a:spcBef>
              <a:spcAft>
                <a:spcPts val="0"/>
              </a:spcAft>
              <a:buSzPts val="1440"/>
              <a:buNone/>
            </a:pPr>
            <a:r>
              <a:t/>
            </a:r>
            <a:endParaRPr/>
          </a:p>
        </p:txBody>
      </p:sp>
      <p:pic>
        <p:nvPicPr>
          <p:cNvPr id="183" name="Google Shape;183;p7"/>
          <p:cNvPicPr preferRelativeResize="0"/>
          <p:nvPr/>
        </p:nvPicPr>
        <p:blipFill rotWithShape="1">
          <a:blip r:embed="rId3">
            <a:alphaModFix/>
          </a:blip>
          <a:srcRect b="0" l="0" r="0" t="0"/>
          <a:stretch/>
        </p:blipFill>
        <p:spPr>
          <a:xfrm>
            <a:off x="2478606" y="3965497"/>
            <a:ext cx="3748940" cy="2108307"/>
          </a:xfrm>
          <a:prstGeom prst="rect">
            <a:avLst/>
          </a:prstGeom>
          <a:noFill/>
          <a:ln>
            <a:noFill/>
          </a:ln>
        </p:spPr>
      </p:pic>
      <p:pic>
        <p:nvPicPr>
          <p:cNvPr id="184" name="Google Shape;184;p7"/>
          <p:cNvPicPr preferRelativeResize="0"/>
          <p:nvPr/>
        </p:nvPicPr>
        <p:blipFill rotWithShape="1">
          <a:blip r:embed="rId4">
            <a:alphaModFix/>
          </a:blip>
          <a:srcRect b="0" l="0" r="0" t="0"/>
          <a:stretch/>
        </p:blipFill>
        <p:spPr>
          <a:xfrm>
            <a:off x="6491436" y="3965497"/>
            <a:ext cx="3721768" cy="2073442"/>
          </a:xfrm>
          <a:prstGeom prst="rect">
            <a:avLst/>
          </a:prstGeom>
          <a:noFill/>
          <a:ln>
            <a:noFill/>
          </a:ln>
        </p:spPr>
      </p:pic>
    </p:spTree>
  </p:cSld>
  <p:clrMapOvr>
    <a:masterClrMapping/>
  </p:clrMapOvr>
  <p:transition spd="slow" p14:dur="1500">
    <p:split orient="ver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8"/>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r">
              <a:spcBef>
                <a:spcPts val="0"/>
              </a:spcBef>
              <a:spcAft>
                <a:spcPts val="0"/>
              </a:spcAft>
              <a:buClr>
                <a:schemeClr val="accent1"/>
              </a:buClr>
              <a:buSzPts val="3600"/>
              <a:buFont typeface="Trebuchet MS"/>
              <a:buNone/>
            </a:pPr>
            <a:r>
              <a:rPr b="1" lang="ar-JO"/>
              <a:t>تقسم أنواع التلوث الرئيسيّة إلى:</a:t>
            </a:r>
            <a:br>
              <a:rPr lang="ar-JO"/>
            </a:br>
            <a:endParaRPr/>
          </a:p>
        </p:txBody>
      </p:sp>
      <p:sp>
        <p:nvSpPr>
          <p:cNvPr id="190" name="Google Shape;190;p8"/>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p>
            <a:pPr indent="-342900" lvl="0" marL="342900" rtl="1" algn="r">
              <a:spcBef>
                <a:spcPts val="0"/>
              </a:spcBef>
              <a:spcAft>
                <a:spcPts val="0"/>
              </a:spcAft>
              <a:buSzPts val="1440"/>
              <a:buChar char="►"/>
            </a:pPr>
            <a:r>
              <a:rPr lang="ar-JO"/>
              <a:t>تلوث المياه </a:t>
            </a:r>
            <a:endParaRPr/>
          </a:p>
          <a:p>
            <a:pPr indent="-342900" lvl="0" marL="342900" rtl="1" algn="r">
              <a:spcBef>
                <a:spcPts val="1000"/>
              </a:spcBef>
              <a:spcAft>
                <a:spcPts val="0"/>
              </a:spcAft>
              <a:buSzPts val="1440"/>
              <a:buChar char="►"/>
            </a:pPr>
            <a:r>
              <a:rPr lang="ar-JO"/>
              <a:t>تلوّث الهواء</a:t>
            </a:r>
            <a:endParaRPr/>
          </a:p>
          <a:p>
            <a:pPr indent="-342900" lvl="0" marL="342900" rtl="1" algn="r">
              <a:spcBef>
                <a:spcPts val="1000"/>
              </a:spcBef>
              <a:spcAft>
                <a:spcPts val="0"/>
              </a:spcAft>
              <a:buSzPts val="1440"/>
              <a:buChar char="►"/>
            </a:pPr>
            <a:r>
              <a:rPr lang="ar-JO"/>
              <a:t>تلوث التربة</a:t>
            </a:r>
            <a:endParaRPr/>
          </a:p>
          <a:p>
            <a:pPr indent="-342900" lvl="0" marL="342900" rtl="1" algn="r">
              <a:spcBef>
                <a:spcPts val="1000"/>
              </a:spcBef>
              <a:spcAft>
                <a:spcPts val="0"/>
              </a:spcAft>
              <a:buSzPts val="1440"/>
              <a:buChar char="►"/>
            </a:pPr>
            <a:r>
              <a:rPr lang="ar-JO"/>
              <a:t>التلوث الضوئي</a:t>
            </a:r>
            <a:endParaRPr/>
          </a:p>
          <a:p>
            <a:pPr indent="-342900" lvl="0" marL="342900" rtl="1" algn="r">
              <a:spcBef>
                <a:spcPts val="1000"/>
              </a:spcBef>
              <a:spcAft>
                <a:spcPts val="0"/>
              </a:spcAft>
              <a:buSzPts val="1440"/>
              <a:buChar char="►"/>
            </a:pPr>
            <a:r>
              <a:rPr lang="ar-JO"/>
              <a:t>التلوث الضوضائي</a:t>
            </a:r>
            <a:endParaRPr/>
          </a:p>
          <a:p>
            <a:pPr indent="-251459" lvl="0" marL="342900" rtl="1" algn="r">
              <a:spcBef>
                <a:spcPts val="1000"/>
              </a:spcBef>
              <a:spcAft>
                <a:spcPts val="0"/>
              </a:spcAft>
              <a:buSzPts val="1440"/>
              <a:buNone/>
            </a:pPr>
            <a:r>
              <a:t/>
            </a:r>
            <a:endParaRPr/>
          </a:p>
        </p:txBody>
      </p:sp>
      <p:pic>
        <p:nvPicPr>
          <p:cNvPr descr="&quot;فشل كلوي&quot;.. ربع مليون مصري مهدّد بسبب تلوث المياه | نون بوست" id="191" name="Google Shape;191;p8"/>
          <p:cNvPicPr preferRelativeResize="0"/>
          <p:nvPr/>
        </p:nvPicPr>
        <p:blipFill rotWithShape="1">
          <a:blip r:embed="rId3">
            <a:alphaModFix/>
          </a:blip>
          <a:srcRect b="0" l="0" r="0" t="0"/>
          <a:stretch/>
        </p:blipFill>
        <p:spPr>
          <a:xfrm>
            <a:off x="1524429" y="2556932"/>
            <a:ext cx="4828244" cy="3308095"/>
          </a:xfrm>
          <a:prstGeom prst="rect">
            <a:avLst/>
          </a:prstGeom>
          <a:noFill/>
          <a:ln>
            <a:noFill/>
          </a:ln>
        </p:spPr>
      </p:pic>
    </p:spTree>
  </p:cSld>
  <p:clrMapOvr>
    <a:masterClrMapping/>
  </p:clrMapOvr>
  <p:transition spd="slow">
    <p:wipe dir="l"/>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9"/>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ar-JO"/>
              <a:t>كيفية تأثير </a:t>
            </a:r>
            <a:r>
              <a:rPr lang="ar-JO"/>
              <a:t>الإنسان</a:t>
            </a:r>
            <a:r>
              <a:rPr lang="ar-JO"/>
              <a:t> على البيئة</a:t>
            </a:r>
            <a:endParaRPr/>
          </a:p>
        </p:txBody>
      </p:sp>
      <p:sp>
        <p:nvSpPr>
          <p:cNvPr id="197" name="Google Shape;197;p9"/>
          <p:cNvSpPr txBox="1"/>
          <p:nvPr>
            <p:ph idx="1" type="body"/>
          </p:nvPr>
        </p:nvSpPr>
        <p:spPr>
          <a:xfrm>
            <a:off x="320003" y="2561244"/>
            <a:ext cx="5214900" cy="41769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440"/>
              <a:buChar char="►"/>
            </a:pPr>
            <a:r>
              <a:rPr b="1" lang="ar-JO" u="sng"/>
              <a:t>قطع الأشجار</a:t>
            </a:r>
            <a:r>
              <a:rPr lang="ar-JO"/>
              <a:t>: يكون هذا بفعل الإنسان ويؤدي إلى حدوث خلل في النظام البيئي، نتيجة إزالة الغابات والقضاء على الحيوانات التي تعيش بداخلها . </a:t>
            </a:r>
            <a:endParaRPr/>
          </a:p>
          <a:p>
            <a:pPr indent="-342900" lvl="0" marL="342900" rtl="0" algn="l">
              <a:spcBef>
                <a:spcPts val="1000"/>
              </a:spcBef>
              <a:spcAft>
                <a:spcPts val="0"/>
              </a:spcAft>
              <a:buSzPts val="1440"/>
              <a:buChar char="►"/>
            </a:pPr>
            <a:r>
              <a:rPr b="1" lang="ar-JO" u="sng"/>
              <a:t>  التغيرات المناخية</a:t>
            </a:r>
            <a:r>
              <a:rPr lang="ar-JO"/>
              <a:t>: تؤثر على البيئة من خلال التغير الجوي  الذي ينتج  عن  وجود غازات غير صحية.</a:t>
            </a:r>
            <a:endParaRPr/>
          </a:p>
        </p:txBody>
      </p:sp>
      <p:pic>
        <p:nvPicPr>
          <p:cNvPr id="198" name="Google Shape;198;p9"/>
          <p:cNvPicPr preferRelativeResize="0"/>
          <p:nvPr>
            <p:ph idx="2" type="body"/>
          </p:nvPr>
        </p:nvPicPr>
        <p:blipFill rotWithShape="1">
          <a:blip r:embed="rId3">
            <a:alphaModFix/>
          </a:blip>
          <a:srcRect b="0" l="0" r="0" t="0"/>
          <a:stretch/>
        </p:blipFill>
        <p:spPr>
          <a:xfrm>
            <a:off x="5664831" y="2249263"/>
            <a:ext cx="3881400" cy="3881400"/>
          </a:xfrm>
          <a:prstGeom prst="rect">
            <a:avLst/>
          </a:prstGeom>
          <a:noFill/>
          <a:ln>
            <a:noFill/>
          </a:ln>
        </p:spPr>
      </p:pic>
    </p:spTree>
  </p:cSld>
  <p:clrMapOvr>
    <a:masterClrMapping/>
  </p:clrMapOvr>
  <mc:AlternateContent>
    <mc:Choice Requires="p14">
      <p:transition spd="slow" p14:dur="3400">
        <p14:reveal dir="l"/>
      </p:transition>
    </mc:Choice>
    <mc:Fallback>
      <p:transition spd="med">
        <p:fade/>
      </p:transition>
    </mc:Fallback>
  </mc:AlternateContent>
</p:sld>
</file>

<file path=ppt/theme/theme1.xml><?xml version="1.0" encoding="utf-8"?>
<a:theme xmlns:a="http://schemas.openxmlformats.org/drawingml/2006/main" xmlns:r="http://schemas.openxmlformats.org/officeDocument/2006/relationships" name="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2023-05-12T09:44:20Z</dcterms:created>
  <dc:creator>Alia Christina</dc:creator>
</cp:coreProperties>
</file>