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8" r:id="rId4"/>
    <p:sldId id="259" r:id="rId5"/>
    <p:sldId id="260" r:id="rId6"/>
    <p:sldId id="261" r:id="rId7"/>
    <p:sldId id="263" r:id="rId8"/>
    <p:sldId id="262" r:id="rId9"/>
    <p:sldId id="265" r:id="rId10"/>
    <p:sldId id="266" r:id="rId11"/>
    <p:sldId id="267" r:id="rId12"/>
    <p:sldId id="268"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9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9000" r="-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62500" lnSpcReduction="20000"/>
          </a:bodyPr>
          <a:lstStyle/>
          <a:p>
            <a:r>
              <a:rPr lang="ar-JO" sz="8900" b="1" dirty="0" smtClean="0">
                <a:ln w="17780" cmpd="sng">
                  <a:solidFill>
                    <a:srgbClr val="FFFFFF"/>
                  </a:solidFill>
                  <a:prstDash val="solid"/>
                  <a:miter lim="800000"/>
                </a:ln>
                <a:solidFill>
                  <a:schemeClr val="tx1"/>
                </a:solidFill>
              </a:rPr>
              <a:t>الطلاب: </a:t>
            </a:r>
          </a:p>
          <a:p>
            <a:r>
              <a:rPr lang="ar-JO" sz="8900" b="1" dirty="0" smtClean="0">
                <a:ln w="17780" cmpd="sng">
                  <a:solidFill>
                    <a:srgbClr val="FFFFFF"/>
                  </a:solidFill>
                  <a:prstDash val="solid"/>
                  <a:miter lim="800000"/>
                </a:ln>
                <a:solidFill>
                  <a:schemeClr val="tx1"/>
                </a:solidFill>
              </a:rPr>
              <a:t>نيشان – </a:t>
            </a:r>
            <a:r>
              <a:rPr lang="ar-JO" sz="8800" b="1" dirty="0" smtClean="0">
                <a:ln w="17780" cmpd="sng">
                  <a:solidFill>
                    <a:srgbClr val="FFFFFF"/>
                  </a:solidFill>
                  <a:prstDash val="solid"/>
                  <a:miter lim="800000"/>
                </a:ln>
                <a:solidFill>
                  <a:schemeClr val="tx1"/>
                </a:solidFill>
              </a:rPr>
              <a:t>خليل - جورج</a:t>
            </a:r>
          </a:p>
        </p:txBody>
      </p:sp>
      <p:sp>
        <p:nvSpPr>
          <p:cNvPr id="4" name="Rectangle 3"/>
          <p:cNvSpPr/>
          <p:nvPr/>
        </p:nvSpPr>
        <p:spPr>
          <a:xfrm>
            <a:off x="2156732" y="2362200"/>
            <a:ext cx="4796506" cy="1446550"/>
          </a:xfrm>
          <a:prstGeom prst="rect">
            <a:avLst/>
          </a:prstGeom>
          <a:noFill/>
        </p:spPr>
        <p:txBody>
          <a:bodyPr wrap="none" lIns="91440" tIns="45720" rIns="91440" bIns="45720">
            <a:spAutoFit/>
          </a:bodyPr>
          <a:lstStyle/>
          <a:p>
            <a:pPr algn="ctr"/>
            <a:r>
              <a:rPr lang="ar-JO" sz="8800" b="1" cap="none" spc="0" dirty="0" smtClean="0">
                <a:ln w="17780" cmpd="sng">
                  <a:solidFill>
                    <a:srgbClr val="FFFFFF"/>
                  </a:solidFill>
                  <a:prstDash val="solid"/>
                  <a:miter lim="800000"/>
                </a:ln>
              </a:rPr>
              <a:t>نجم  الشمس</a:t>
            </a:r>
            <a:endParaRPr lang="ar-JO" sz="8800" b="1" cap="none" spc="0" dirty="0">
              <a:ln w="17780" cmpd="sng">
                <a:solidFill>
                  <a:srgbClr val="FFFFFF"/>
                </a:solidFill>
                <a:prstDash val="solid"/>
                <a:miter lim="800000"/>
              </a:ln>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5" calcmode="lin" valueType="num">
                                      <p:cBhvr override="childStyle">
                                        <p:cTn id="6" dur="2000" fill="hold"/>
                                        <p:tgtEl>
                                          <p:spTgt spid="4"/>
                                        </p:tgtEl>
                                        <p:attrNameLst>
                                          <p:attrName>style.fontSize</p:attrName>
                                        </p:attrNameLst>
                                      </p:cBhvr>
                                    </p:anim>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ox(in)">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52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8.6 من الإختفاء</a:t>
            </a:r>
            <a:endParaRPr lang="ar-JO" sz="2400" b="1"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مصدر الضوء الويد هو النجوم.</a:t>
            </a:r>
          </a:p>
          <a:p>
            <a:pPr algn="ctr"/>
            <a:r>
              <a:rPr lang="ar-JO" sz="2400" b="1" dirty="0" smtClean="0">
                <a:solidFill>
                  <a:schemeClr val="tx1"/>
                </a:solidFill>
                <a:effectLst>
                  <a:outerShdw blurRad="38100" dist="38100" dir="2700000" algn="tl">
                    <a:srgbClr val="000000">
                      <a:alpha val="43137"/>
                    </a:srgbClr>
                  </a:outerShdw>
                </a:effectLst>
              </a:rPr>
              <a:t>سيصبح مصدر الضوء الوحيد هو ضوء النجوم البعيدة.</a:t>
            </a:r>
            <a:endParaRPr lang="ar-JO" sz="2400" b="1" dirty="0" smtClean="0">
              <a:solidFill>
                <a:schemeClr val="tx1"/>
              </a:solidFill>
              <a:effectLst>
                <a:outerShdw blurRad="38100" dist="38100" dir="2700000" algn="tl">
                  <a:srgbClr val="000000">
                    <a:alpha val="43137"/>
                  </a:srgbClr>
                </a:outerShdw>
              </a:effectLst>
            </a:endParaRPr>
          </a:p>
        </p:txBody>
      </p:sp>
      <p:sp>
        <p:nvSpPr>
          <p:cNvPr id="7" name="Trapezoid 6"/>
          <p:cNvSpPr/>
          <p:nvPr/>
        </p:nvSpPr>
        <p:spPr>
          <a:xfrm>
            <a:off x="2819400" y="685800"/>
            <a:ext cx="22098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8.7 دقائق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توقف عملية التركيبالضوئي.</a:t>
            </a:r>
          </a:p>
          <a:p>
            <a:pPr algn="ctr"/>
            <a:r>
              <a:rPr lang="ar-JO" sz="2400" b="1" dirty="0" smtClean="0">
                <a:solidFill>
                  <a:schemeClr val="tx1"/>
                </a:solidFill>
                <a:effectLst>
                  <a:outerShdw blurRad="38100" dist="38100" dir="2700000" algn="tl">
                    <a:srgbClr val="000000">
                      <a:alpha val="43137"/>
                    </a:srgbClr>
                  </a:outerShdw>
                </a:effectLst>
              </a:rPr>
              <a:t>سيبقى لدينا اوكسجين كاف لمدة 370 سنة.</a:t>
            </a:r>
            <a:endParaRPr lang="ar-JO" sz="2400" b="1" dirty="0" smtClean="0">
              <a:solidFill>
                <a:schemeClr val="tx1"/>
              </a:solidFill>
              <a:effectLst>
                <a:outerShdw blurRad="38100" dist="38100" dir="2700000" algn="tl">
                  <a:srgbClr val="000000">
                    <a:alpha val="43137"/>
                  </a:srgbClr>
                </a:outerShdw>
              </a:effectLst>
            </a:endParaRPr>
          </a:p>
        </p:txBody>
      </p:sp>
      <p:sp>
        <p:nvSpPr>
          <p:cNvPr id="9" name="Trapezoid 8"/>
          <p:cNvSpPr/>
          <p:nvPr/>
        </p:nvSpPr>
        <p:spPr>
          <a:xfrm>
            <a:off x="5486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200" b="1" dirty="0" smtClean="0">
                <a:solidFill>
                  <a:schemeClr val="tx1"/>
                </a:solidFill>
                <a:effectLst>
                  <a:outerShdw blurRad="38100" dist="38100" dir="2700000" algn="tl">
                    <a:srgbClr val="000000">
                      <a:alpha val="43137"/>
                    </a:srgbClr>
                  </a:outerShdw>
                </a:effectLst>
              </a:rPr>
              <a:t>بعد 30 دقيقة -12 ساعة من الاختفاء </a:t>
            </a:r>
            <a:endParaRPr lang="ar-JO" sz="22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5334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اختفاء الكواكب : </a:t>
            </a:r>
            <a:br>
              <a:rPr lang="ar-JO" sz="2400" b="1" dirty="0" smtClean="0">
                <a:solidFill>
                  <a:schemeClr val="tx1"/>
                </a:solidFill>
                <a:effectLst>
                  <a:outerShdw blurRad="38100" dist="38100" dir="2700000" algn="tl">
                    <a:srgbClr val="000000">
                      <a:alpha val="43137"/>
                    </a:srgbClr>
                  </a:outerShdw>
                </a:effectLst>
              </a:rPr>
            </a:br>
            <a:r>
              <a:rPr lang="ar-JO" sz="2400" b="1" dirty="0" smtClean="0">
                <a:solidFill>
                  <a:schemeClr val="tx1"/>
                </a:solidFill>
                <a:effectLst>
                  <a:outerShdw blurRad="38100" dist="38100" dir="2700000" algn="tl">
                    <a:srgbClr val="000000">
                      <a:alpha val="43137"/>
                    </a:srgbClr>
                  </a:outerShdw>
                </a:effectLst>
              </a:rPr>
              <a:t>المريخ، المشتري، زحل، و كوكب بلوتو</a:t>
            </a:r>
            <a:endParaRPr lang="ar-JO" sz="2400" b="1" dirty="0" smtClean="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52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24 ساعة من الإختفاء</a:t>
            </a:r>
            <a:endParaRPr lang="ar-JO" sz="2400" b="1"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درجة الحرارة تبدأ بالإنخفاض.</a:t>
            </a:r>
            <a:endParaRPr lang="ar-JO" sz="2400" b="1" dirty="0" smtClean="0">
              <a:solidFill>
                <a:schemeClr val="tx1"/>
              </a:solidFill>
              <a:effectLst>
                <a:outerShdw blurRad="38100" dist="38100" dir="2700000" algn="tl">
                  <a:srgbClr val="000000">
                    <a:alpha val="43137"/>
                  </a:srgbClr>
                </a:outerShdw>
              </a:effectLst>
            </a:endParaRPr>
          </a:p>
        </p:txBody>
      </p:sp>
      <p:sp>
        <p:nvSpPr>
          <p:cNvPr id="7" name="Trapezoid 6"/>
          <p:cNvSpPr/>
          <p:nvPr/>
        </p:nvSpPr>
        <p:spPr>
          <a:xfrm>
            <a:off x="2819400" y="685800"/>
            <a:ext cx="22098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اسبوع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انخفاض درجة الحرارة الى 0 درجة على مستوى العالم</a:t>
            </a:r>
          </a:p>
        </p:txBody>
      </p:sp>
      <p:sp>
        <p:nvSpPr>
          <p:cNvPr id="9" name="Trapezoid 8"/>
          <p:cNvSpPr/>
          <p:nvPr/>
        </p:nvSpPr>
        <p:spPr>
          <a:xfrm>
            <a:off x="5486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200" b="1" dirty="0" smtClean="0">
                <a:solidFill>
                  <a:schemeClr val="tx1"/>
                </a:solidFill>
                <a:effectLst>
                  <a:outerShdw blurRad="38100" dist="38100" dir="2700000" algn="tl">
                    <a:srgbClr val="000000">
                      <a:alpha val="43137"/>
                    </a:srgbClr>
                  </a:outerShdw>
                </a:effectLst>
              </a:rPr>
              <a:t>بعد اسبوعين من الاختفاء </a:t>
            </a:r>
            <a:endParaRPr lang="ar-JO" sz="22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5334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موت الحيوانات العاشبة </a:t>
            </a:r>
          </a:p>
          <a:p>
            <a:pPr algn="ctr"/>
            <a:endParaRPr lang="ar-JO" sz="2400" b="1" dirty="0" smtClean="0">
              <a:solidFill>
                <a:schemeClr val="tx1"/>
              </a:solidFill>
              <a:effectLst>
                <a:outerShdw blurRad="38100" dist="38100" dir="2700000" algn="tl">
                  <a:srgbClr val="000000">
                    <a:alpha val="43137"/>
                  </a:srgbClr>
                </a:outerShdw>
              </a:effectLst>
            </a:endParaRPr>
          </a:p>
          <a:p>
            <a:pPr algn="ctr"/>
            <a:r>
              <a:rPr lang="ar-JO" sz="2400" b="1" dirty="0" smtClean="0">
                <a:solidFill>
                  <a:schemeClr val="tx1"/>
                </a:solidFill>
                <a:effectLst>
                  <a:outerShdw blurRad="38100" dist="38100" dir="2700000" algn="tl">
                    <a:srgbClr val="000000">
                      <a:alpha val="43137"/>
                    </a:srgbClr>
                  </a:outerShdw>
                </a:effectLst>
              </a:rPr>
              <a:t>بسبب إنقطاع عملية التركيب الضوئي لن تكون هناك اعشاب صالحة للأكل. </a:t>
            </a:r>
            <a:endParaRPr lang="ar-JO" sz="2400" b="1" dirty="0" smtClean="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52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3 اسابيع من الإختفاء</a:t>
            </a:r>
            <a:endParaRPr lang="ar-JO" sz="2400" b="1"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العيش تحت الأرض. إنتقال البشر للعيش تحت الارض للحصول على الدفئ.</a:t>
            </a:r>
            <a:endParaRPr lang="ar-JO" sz="2400" b="1" dirty="0" smtClean="0">
              <a:solidFill>
                <a:schemeClr val="tx1"/>
              </a:solidFill>
              <a:effectLst>
                <a:outerShdw blurRad="38100" dist="38100" dir="2700000" algn="tl">
                  <a:srgbClr val="000000">
                    <a:alpha val="43137"/>
                  </a:srgbClr>
                </a:outerShdw>
              </a:effectLst>
            </a:endParaRPr>
          </a:p>
        </p:txBody>
      </p:sp>
      <p:sp>
        <p:nvSpPr>
          <p:cNvPr id="7" name="Trapezoid 6"/>
          <p:cNvSpPr/>
          <p:nvPr/>
        </p:nvSpPr>
        <p:spPr>
          <a:xfrm>
            <a:off x="2819400" y="685800"/>
            <a:ext cx="22098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1.2 سنة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 تجمد  المحيطات </a:t>
            </a:r>
          </a:p>
        </p:txBody>
      </p:sp>
      <p:sp>
        <p:nvSpPr>
          <p:cNvPr id="9" name="Trapezoid 8"/>
          <p:cNvSpPr/>
          <p:nvPr/>
        </p:nvSpPr>
        <p:spPr>
          <a:xfrm>
            <a:off x="5486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200" b="1" dirty="0" smtClean="0">
                <a:solidFill>
                  <a:schemeClr val="tx1"/>
                </a:solidFill>
                <a:effectLst>
                  <a:outerShdw blurRad="38100" dist="38100" dir="2700000" algn="tl">
                    <a:srgbClr val="000000">
                      <a:alpha val="43137"/>
                    </a:srgbClr>
                  </a:outerShdw>
                </a:effectLst>
              </a:rPr>
              <a:t>بعد 5 سنوات من الاختفاء</a:t>
            </a:r>
            <a:endParaRPr lang="ar-JO" sz="22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5334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انتهاء حياة البشر على الارض</a:t>
            </a:r>
            <a:endParaRPr lang="ar-JO" sz="2400" b="1" dirty="0" smtClean="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rapezoid 6"/>
          <p:cNvSpPr/>
          <p:nvPr/>
        </p:nvSpPr>
        <p:spPr>
          <a:xfrm>
            <a:off x="2819400" y="685800"/>
            <a:ext cx="22098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خلال ال 5 سنوات و ما بعد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ايلون ماسك سوف يرحل عن كوكب الأرض بصاروخه ليعيش في الفضاء هو و بعض الاثرياء في العالم.</a:t>
            </a:r>
          </a:p>
        </p:txBody>
      </p:sp>
      <p:sp>
        <p:nvSpPr>
          <p:cNvPr id="11" name="TextBox 10"/>
          <p:cNvSpPr txBox="1"/>
          <p:nvPr/>
        </p:nvSpPr>
        <p:spPr>
          <a:xfrm>
            <a:off x="914400" y="5791200"/>
            <a:ext cx="7848600" cy="923330"/>
          </a:xfrm>
          <a:prstGeom prst="rect">
            <a:avLst/>
          </a:prstGeom>
          <a:noFill/>
        </p:spPr>
        <p:txBody>
          <a:bodyPr wrap="square" rtlCol="1">
            <a:spAutoFit/>
          </a:bodyPr>
          <a:lstStyle/>
          <a:p>
            <a:r>
              <a:rPr lang="ar-JO" sz="5400" b="1" dirty="0" smtClean="0">
                <a:effectLst>
                  <a:outerShdw blurRad="38100" dist="38100" dir="2700000" algn="tl">
                    <a:srgbClr val="000000">
                      <a:alpha val="43137"/>
                    </a:srgbClr>
                  </a:outerShdw>
                </a:effectLst>
              </a:rPr>
              <a:t>و </a:t>
            </a:r>
            <a:r>
              <a:rPr lang="ar-JO" sz="5400" b="1" dirty="0" smtClean="0">
                <a:effectLst>
                  <a:outerShdw blurRad="38100" dist="38100" dir="2700000" algn="tl">
                    <a:srgbClr val="000000">
                      <a:alpha val="43137"/>
                    </a:srgbClr>
                  </a:outerShdw>
                </a:effectLst>
              </a:rPr>
              <a:t>دمـــتـــــم ســــالــــمـــيـــــن</a:t>
            </a:r>
            <a:r>
              <a:rPr lang="ar-JO" sz="5400" b="1" dirty="0" smtClean="0">
                <a:effectLst>
                  <a:outerShdw blurRad="38100" dist="38100" dir="2700000" algn="tl">
                    <a:srgbClr val="000000">
                      <a:alpha val="43137"/>
                    </a:srgbClr>
                  </a:outerShdw>
                </a:effectLst>
              </a:rPr>
              <a:t>!</a:t>
            </a:r>
            <a:endParaRPr lang="ar-JO" sz="5400" b="1" dirty="0" smtClean="0">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lnSpcReduction="10000"/>
          </a:bodyPr>
          <a:lstStyle/>
          <a:p>
            <a:pPr marL="0" indent="0" algn="just" rtl="1">
              <a:lnSpc>
                <a:spcPct val="80000"/>
              </a:lnSpc>
              <a:buNone/>
            </a:pPr>
            <a:r>
              <a:rPr lang="ar-JO" sz="4400" b="1" dirty="0" smtClean="0">
                <a:ln w="17780" cmpd="sng">
                  <a:solidFill>
                    <a:schemeClr val="tx1"/>
                  </a:solidFill>
                  <a:prstDash val="solid"/>
                  <a:miter lim="800000"/>
                </a:ln>
                <a:solidFill>
                  <a:srgbClr val="FF0000"/>
                </a:solidFill>
                <a:effectLst>
                  <a:glow rad="101600">
                    <a:schemeClr val="accent2">
                      <a:satMod val="175000"/>
                      <a:alpha val="40000"/>
                    </a:schemeClr>
                  </a:glow>
                </a:effectLst>
              </a:rPr>
              <a:t>الشمس</a:t>
            </a:r>
            <a:r>
              <a:rPr lang="ar-JO" sz="4400" b="1" dirty="0" smtClean="0">
                <a:ln w="17780" cmpd="sng">
                  <a:solidFill>
                    <a:srgbClr val="FFFFFF"/>
                  </a:solidFill>
                  <a:prstDash val="solid"/>
                  <a:miter lim="800000"/>
                </a:ln>
              </a:rPr>
              <a:t> </a:t>
            </a:r>
            <a:r>
              <a:rPr lang="ar-JO" sz="4400" b="1" dirty="0" smtClean="0">
                <a:ln w="17780" cmpd="sng">
                  <a:solidFill>
                    <a:srgbClr val="FFFFFF"/>
                  </a:solidFill>
                  <a:prstDash val="solid"/>
                  <a:miter lim="800000"/>
                </a:ln>
                <a:effectLst>
                  <a:glow rad="63500">
                    <a:schemeClr val="accent2">
                      <a:satMod val="175000"/>
                      <a:alpha val="40000"/>
                    </a:schemeClr>
                  </a:glow>
                </a:effectLst>
              </a:rPr>
              <a:t>هي النجم المركزي للنظام الشمسي وهي إحدى نجوم مجرة درب التبانة التي تحوي تقريباً نحو </a:t>
            </a:r>
            <a:r>
              <a:rPr lang="ar-JO" sz="4400" b="1" dirty="0" smtClean="0">
                <a:ln w="17780" cmpd="sng">
                  <a:solidFill>
                    <a:schemeClr val="tx1"/>
                  </a:solidFill>
                  <a:prstDash val="solid"/>
                  <a:miter lim="800000"/>
                </a:ln>
                <a:solidFill>
                  <a:srgbClr val="FF0000"/>
                </a:solidFill>
                <a:effectLst>
                  <a:glow rad="101600">
                    <a:schemeClr val="accent2">
                      <a:satMod val="175000"/>
                      <a:alpha val="40000"/>
                    </a:schemeClr>
                  </a:glow>
                </a:effectLst>
              </a:rPr>
              <a:t>200</a:t>
            </a:r>
            <a:r>
              <a:rPr lang="ar-JO" sz="4400" b="1" dirty="0" smtClean="0">
                <a:ln w="17780" cmpd="sng">
                  <a:solidFill>
                    <a:schemeClr val="tx1"/>
                  </a:solidFill>
                  <a:prstDash val="solid"/>
                  <a:miter lim="800000"/>
                </a:ln>
                <a:effectLst>
                  <a:glow rad="101600">
                    <a:schemeClr val="accent2">
                      <a:satMod val="175000"/>
                      <a:alpha val="40000"/>
                    </a:schemeClr>
                  </a:glow>
                </a:effectLst>
              </a:rPr>
              <a:t> </a:t>
            </a:r>
            <a:r>
              <a:rPr lang="ar-JO" sz="4400" b="1" dirty="0" smtClean="0">
                <a:ln w="17780" cmpd="sng">
                  <a:solidFill>
                    <a:schemeClr val="tx1"/>
                  </a:solidFill>
                  <a:prstDash val="solid"/>
                  <a:miter lim="800000"/>
                </a:ln>
                <a:solidFill>
                  <a:srgbClr val="FF0000"/>
                </a:solidFill>
                <a:effectLst>
                  <a:glow rad="101600">
                    <a:schemeClr val="accent2">
                      <a:satMod val="175000"/>
                      <a:alpha val="40000"/>
                    </a:schemeClr>
                  </a:glow>
                </a:effectLst>
              </a:rPr>
              <a:t>مليار نجم</a:t>
            </a:r>
            <a:r>
              <a:rPr lang="ar-JO" sz="4400" b="1" dirty="0" smtClean="0">
                <a:ln w="17780" cmpd="sng">
                  <a:solidFill>
                    <a:schemeClr val="tx1"/>
                  </a:solidFill>
                  <a:prstDash val="solid"/>
                  <a:miter lim="800000"/>
                </a:ln>
                <a:solidFill>
                  <a:srgbClr val="FF0000"/>
                </a:solidFill>
                <a:effectLst>
                  <a:glow rad="101600">
                    <a:schemeClr val="accent2">
                      <a:satMod val="175000"/>
                      <a:alpha val="40000"/>
                    </a:schemeClr>
                  </a:glow>
                </a:effectLst>
              </a:rPr>
              <a:t>.</a:t>
            </a:r>
          </a:p>
          <a:p>
            <a:pPr marL="0" indent="0" algn="just" rtl="1">
              <a:lnSpc>
                <a:spcPct val="80000"/>
              </a:lnSpc>
              <a:buNone/>
            </a:pPr>
            <a:endParaRPr lang="ar-JO" sz="4400" b="1" dirty="0" smtClean="0">
              <a:ln w="17780" cmpd="sng">
                <a:solidFill>
                  <a:schemeClr val="tx1"/>
                </a:solidFill>
                <a:prstDash val="solid"/>
                <a:miter lim="800000"/>
              </a:ln>
              <a:solidFill>
                <a:srgbClr val="FF0000"/>
              </a:solidFill>
              <a:effectLst>
                <a:glow rad="101600">
                  <a:schemeClr val="accent2">
                    <a:satMod val="175000"/>
                    <a:alpha val="40000"/>
                  </a:schemeClr>
                </a:glow>
              </a:effectLst>
            </a:endParaRPr>
          </a:p>
          <a:p>
            <a:pPr marL="0" indent="0" algn="just" rtl="1">
              <a:lnSpc>
                <a:spcPct val="80000"/>
              </a:lnSpc>
              <a:buNone/>
            </a:pPr>
            <a:r>
              <a:rPr lang="ar-JO" sz="4400" b="1" u="sng" dirty="0" smtClean="0">
                <a:ln w="17780" cmpd="sng">
                  <a:solidFill>
                    <a:srgbClr val="FFFFFF"/>
                  </a:solidFill>
                  <a:prstDash val="solid"/>
                  <a:miter lim="800000"/>
                </a:ln>
                <a:effectLst>
                  <a:glow rad="63500">
                    <a:schemeClr val="accent2">
                      <a:satMod val="175000"/>
                      <a:alpha val="40000"/>
                    </a:schemeClr>
                  </a:glow>
                </a:effectLst>
              </a:rPr>
              <a:t>بعض الخصائص: </a:t>
            </a:r>
            <a:endParaRPr lang="ar-JO" sz="4400" b="1" u="sng" dirty="0" smtClean="0">
              <a:ln w="17780" cmpd="sng">
                <a:solidFill>
                  <a:srgbClr val="FFFFFF"/>
                </a:solidFill>
                <a:prstDash val="solid"/>
                <a:miter lim="800000"/>
              </a:ln>
              <a:effectLst>
                <a:glow rad="63500">
                  <a:schemeClr val="accent2">
                    <a:satMod val="175000"/>
                    <a:alpha val="40000"/>
                  </a:schemeClr>
                </a:glow>
              </a:effectLst>
            </a:endParaRPr>
          </a:p>
          <a:p>
            <a:pPr marL="0" indent="0" algn="just" rtl="1">
              <a:lnSpc>
                <a:spcPct val="80000"/>
              </a:lnSpc>
              <a:buNone/>
            </a:pPr>
            <a:r>
              <a:rPr lang="ar-JO" sz="4400" b="1" dirty="0" smtClean="0">
                <a:ln w="17780" cmpd="sng">
                  <a:solidFill>
                    <a:srgbClr val="FFFFFF"/>
                  </a:solidFill>
                  <a:prstDash val="solid"/>
                  <a:miter lim="800000"/>
                </a:ln>
                <a:effectLst>
                  <a:glow rad="63500">
                    <a:schemeClr val="accent2">
                      <a:satMod val="175000"/>
                      <a:alpha val="40000"/>
                    </a:schemeClr>
                  </a:glow>
                </a:effectLst>
              </a:rPr>
              <a:t>-يعادل قطرها 109 اضعاف كوكب </a:t>
            </a:r>
            <a:r>
              <a:rPr lang="ar-JO" sz="4400" b="1" dirty="0" smtClean="0">
                <a:ln w="17780" cmpd="sng">
                  <a:solidFill>
                    <a:srgbClr val="FFFFFF"/>
                  </a:solidFill>
                  <a:prstDash val="solid"/>
                  <a:miter lim="800000"/>
                </a:ln>
                <a:effectLst>
                  <a:glow rad="63500">
                    <a:schemeClr val="accent2">
                      <a:satMod val="175000"/>
                      <a:alpha val="40000"/>
                    </a:schemeClr>
                  </a:glow>
                </a:effectLst>
              </a:rPr>
              <a:t>الارض</a:t>
            </a:r>
          </a:p>
          <a:p>
            <a:pPr marL="0" indent="0" algn="just" rtl="1">
              <a:lnSpc>
                <a:spcPct val="80000"/>
              </a:lnSpc>
              <a:buNone/>
            </a:pPr>
            <a:endParaRPr lang="ar-JO" sz="4400" b="1" dirty="0" smtClean="0">
              <a:ln w="17780" cmpd="sng">
                <a:solidFill>
                  <a:srgbClr val="FFFFFF"/>
                </a:solidFill>
                <a:prstDash val="solid"/>
                <a:miter lim="800000"/>
              </a:ln>
              <a:effectLst>
                <a:glow rad="63500">
                  <a:schemeClr val="accent2">
                    <a:satMod val="175000"/>
                    <a:alpha val="40000"/>
                  </a:schemeClr>
                </a:glow>
              </a:effectLst>
            </a:endParaRPr>
          </a:p>
          <a:p>
            <a:pPr marL="0" indent="0" algn="just" rtl="1">
              <a:lnSpc>
                <a:spcPct val="80000"/>
              </a:lnSpc>
              <a:buNone/>
            </a:pPr>
            <a:r>
              <a:rPr lang="ar-JO" sz="4400" b="1" dirty="0" smtClean="0">
                <a:ln w="17780" cmpd="sng">
                  <a:solidFill>
                    <a:srgbClr val="FFFFFF"/>
                  </a:solidFill>
                  <a:prstDash val="solid"/>
                  <a:miter lim="800000"/>
                </a:ln>
                <a:effectLst>
                  <a:glow rad="63500">
                    <a:schemeClr val="accent2">
                      <a:satMod val="175000"/>
                      <a:alpha val="40000"/>
                    </a:schemeClr>
                  </a:glow>
                </a:effectLst>
              </a:rPr>
              <a:t>-تعادل كتلتها 330.000 ضعف كتلة </a:t>
            </a:r>
            <a:r>
              <a:rPr lang="ar-JO" sz="4400" b="1" dirty="0" smtClean="0">
                <a:ln w="17780" cmpd="sng">
                  <a:solidFill>
                    <a:srgbClr val="FFFFFF"/>
                  </a:solidFill>
                  <a:prstDash val="solid"/>
                  <a:miter lim="800000"/>
                </a:ln>
                <a:effectLst>
                  <a:glow rad="63500">
                    <a:schemeClr val="accent2">
                      <a:satMod val="175000"/>
                      <a:alpha val="40000"/>
                    </a:schemeClr>
                  </a:glow>
                </a:effectLst>
              </a:rPr>
              <a:t>الارض</a:t>
            </a:r>
          </a:p>
          <a:p>
            <a:pPr marL="0" indent="0" algn="just" rtl="1">
              <a:lnSpc>
                <a:spcPct val="80000"/>
              </a:lnSpc>
              <a:buNone/>
            </a:pPr>
            <a:endParaRPr lang="ar-JO" sz="4400" b="1" dirty="0" smtClean="0">
              <a:ln w="17780" cmpd="sng">
                <a:solidFill>
                  <a:srgbClr val="FFFFFF"/>
                </a:solidFill>
                <a:prstDash val="solid"/>
                <a:miter lim="800000"/>
              </a:ln>
              <a:effectLst>
                <a:glow rad="63500">
                  <a:schemeClr val="accent2">
                    <a:satMod val="175000"/>
                    <a:alpha val="40000"/>
                  </a:schemeClr>
                </a:glow>
              </a:effectLst>
            </a:endParaRPr>
          </a:p>
          <a:p>
            <a:pPr marL="0" indent="0" algn="just" rtl="1">
              <a:lnSpc>
                <a:spcPct val="80000"/>
              </a:lnSpc>
              <a:buNone/>
            </a:pPr>
            <a:r>
              <a:rPr lang="ar-JO" sz="4400" b="1" dirty="0" smtClean="0">
                <a:ln w="17780" cmpd="sng">
                  <a:solidFill>
                    <a:srgbClr val="FFFFFF"/>
                  </a:solidFill>
                  <a:prstDash val="solid"/>
                  <a:miter lim="800000"/>
                </a:ln>
                <a:effectLst>
                  <a:glow rad="63500">
                    <a:schemeClr val="accent2">
                      <a:satMod val="175000"/>
                      <a:alpha val="40000"/>
                    </a:schemeClr>
                  </a:glow>
                </a:effectLst>
              </a:rPr>
              <a:t>-</a:t>
            </a:r>
            <a:r>
              <a:rPr lang="ar-JO" sz="4400" dirty="0" smtClean="0"/>
              <a:t> </a:t>
            </a:r>
            <a:r>
              <a:rPr lang="ar-JO" sz="4400" b="1" dirty="0" smtClean="0">
                <a:ln w="17780" cmpd="sng">
                  <a:solidFill>
                    <a:srgbClr val="FFFFFF"/>
                  </a:solidFill>
                  <a:prstDash val="solid"/>
                  <a:miter lim="800000"/>
                </a:ln>
                <a:effectLst>
                  <a:glow rad="63500">
                    <a:schemeClr val="accent2">
                      <a:satMod val="175000"/>
                      <a:alpha val="40000"/>
                    </a:schemeClr>
                  </a:glow>
                </a:effectLst>
              </a:rPr>
              <a:t>هي مصدر الطاقة الأساسي حيث توفر الحرارة والضوء للأرض.</a:t>
            </a:r>
            <a:endParaRPr lang="ar-JO" sz="4400" b="1" dirty="0" smtClean="0">
              <a:ln w="17780" cmpd="sng">
                <a:solidFill>
                  <a:srgbClr val="FFFFFF"/>
                </a:solidFill>
                <a:prstDash val="solid"/>
                <a:miter lim="800000"/>
              </a:ln>
              <a:effectLst>
                <a:glow rad="63500">
                  <a:schemeClr val="accent2">
                    <a:satMod val="175000"/>
                    <a:alpha val="40000"/>
                  </a:schemeClr>
                </a:glow>
              </a:effectLst>
            </a:endParaRPr>
          </a:p>
        </p:txBody>
      </p:sp>
    </p:spTree>
  </p:cSld>
  <p:clrMapOvr>
    <a:masterClrMapping/>
  </p:clrMapOvr>
  <p:transition spd="slow" advTm="1000">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amond(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diamond(in)">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686800" cy="6324600"/>
          </a:xfrm>
        </p:spPr>
        <p:txBody>
          <a:bodyPr>
            <a:normAutofit lnSpcReduction="10000"/>
          </a:bodyPr>
          <a:lstStyle/>
          <a:p>
            <a:pPr algn="r">
              <a:buNone/>
            </a:pPr>
            <a:r>
              <a:rPr lang="ar-JO" sz="4000" b="1" dirty="0" smtClean="0">
                <a:ln w="17780" cmpd="sng">
                  <a:solidFill>
                    <a:srgbClr val="FFFFFF"/>
                  </a:solidFill>
                  <a:prstDash val="solid"/>
                  <a:miter lim="800000"/>
                </a:ln>
                <a:effectLst>
                  <a:glow rad="63500">
                    <a:schemeClr val="accent2">
                      <a:satMod val="175000"/>
                      <a:alpha val="40000"/>
                    </a:schemeClr>
                  </a:glow>
                </a:effectLst>
              </a:rPr>
              <a:t>نجم الشمس هو عبارة عن كرة ضخمة من الغازات الساخنة مثل كل النجوم حيث تنتج كميات هائلة من الطاقة عن طريق تحويل الهيدروجين إلى هيليوم في أعماقها.</a:t>
            </a:r>
          </a:p>
          <a:p>
            <a:pPr algn="r">
              <a:buNone/>
            </a:pPr>
            <a:r>
              <a:rPr lang="ar-JO" sz="4000" b="1" dirty="0" smtClean="0">
                <a:ln w="17780" cmpd="sng">
                  <a:solidFill>
                    <a:srgbClr val="FFFFFF"/>
                  </a:solidFill>
                  <a:prstDash val="solid"/>
                  <a:miter lim="800000"/>
                </a:ln>
                <a:effectLst>
                  <a:glow rad="63500">
                    <a:schemeClr val="accent2">
                      <a:satMod val="175000"/>
                      <a:alpha val="40000"/>
                    </a:schemeClr>
                  </a:glow>
                </a:effectLst>
              </a:rPr>
              <a:t/>
            </a:r>
            <a:br>
              <a:rPr lang="ar-JO" sz="4000" b="1" dirty="0" smtClean="0">
                <a:ln w="17780" cmpd="sng">
                  <a:solidFill>
                    <a:srgbClr val="FFFFFF"/>
                  </a:solidFill>
                  <a:prstDash val="solid"/>
                  <a:miter lim="800000"/>
                </a:ln>
                <a:effectLst>
                  <a:glow rad="63500">
                    <a:schemeClr val="accent2">
                      <a:satMod val="175000"/>
                      <a:alpha val="40000"/>
                    </a:schemeClr>
                  </a:glow>
                </a:effectLst>
              </a:rPr>
            </a:br>
            <a:r>
              <a:rPr lang="ar-JO" sz="4000" b="1" dirty="0" smtClean="0">
                <a:ln w="17780" cmpd="sng">
                  <a:solidFill>
                    <a:srgbClr val="FFFFFF"/>
                  </a:solidFill>
                  <a:prstDash val="solid"/>
                  <a:miter lim="800000"/>
                </a:ln>
                <a:effectLst>
                  <a:glow rad="63500">
                    <a:schemeClr val="accent2">
                      <a:satMod val="175000"/>
                      <a:alpha val="40000"/>
                    </a:schemeClr>
                  </a:glow>
                </a:effectLst>
              </a:rPr>
              <a:t>ونظرًا لشدة هذا الشعاع يمكنه إلحاق الضرر بالعيون لذلك لا ينبغي أبدًا النظر مباشرةً إلى الشمس بالعين المجردة أو بواسطة المقراب(التلسكوب) ما لم تكن مزودة بفلتر شمسي خاص حيث لا توفر النظارات الشمسية الداكنة أي حماية.</a:t>
            </a:r>
            <a:endParaRPr lang="ar-JO" sz="4000" b="1" dirty="0" smtClean="0">
              <a:ln w="17780" cmpd="sng">
                <a:solidFill>
                  <a:srgbClr val="FFFFFF"/>
                </a:solidFill>
                <a:prstDash val="solid"/>
                <a:miter lim="800000"/>
              </a:ln>
              <a:effectLst>
                <a:glow rad="63500">
                  <a:schemeClr val="accent2">
                    <a:satMod val="175000"/>
                    <a:alpha val="40000"/>
                  </a:schemeClr>
                </a:glo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143000"/>
          </a:xfrm>
        </p:spPr>
        <p:txBody>
          <a:bodyPr>
            <a:noAutofit/>
          </a:bodyPr>
          <a:lstStyle/>
          <a:p>
            <a:r>
              <a:rPr lang="ar-JO" b="1" dirty="0" smtClean="0">
                <a:ln w="17780" cmpd="sng">
                  <a:solidFill>
                    <a:schemeClr val="tx1"/>
                  </a:solidFill>
                  <a:prstDash val="solid"/>
                  <a:miter lim="800000"/>
                </a:ln>
                <a:solidFill>
                  <a:srgbClr val="FFFF00"/>
                </a:solidFill>
                <a:effectLst>
                  <a:glow rad="63500">
                    <a:schemeClr val="accent2">
                      <a:satMod val="175000"/>
                      <a:alpha val="40000"/>
                    </a:schemeClr>
                  </a:glow>
                </a:effectLst>
                <a:latin typeface="+mn-lt"/>
                <a:ea typeface="+mn-ea"/>
                <a:cs typeface="+mn-cs"/>
              </a:rPr>
              <a:t>هل كنت تعلم ان الشمس تقوم بجذب </a:t>
            </a:r>
            <a:r>
              <a:rPr lang="ar-JO" b="1" dirty="0" smtClean="0">
                <a:ln w="17780" cmpd="sng">
                  <a:solidFill>
                    <a:schemeClr val="tx1"/>
                  </a:solidFill>
                  <a:prstDash val="solid"/>
                  <a:miter lim="800000"/>
                </a:ln>
                <a:solidFill>
                  <a:srgbClr val="FFFF00"/>
                </a:solidFill>
                <a:effectLst>
                  <a:glow rad="63500">
                    <a:schemeClr val="accent2">
                      <a:satMod val="175000"/>
                      <a:alpha val="40000"/>
                    </a:schemeClr>
                  </a:glow>
                </a:effectLst>
                <a:latin typeface="+mn-lt"/>
                <a:ea typeface="+mn-ea"/>
                <a:cs typeface="+mn-cs"/>
              </a:rPr>
              <a:t>الكواكب بإتجاهها؟</a:t>
            </a:r>
            <a:endParaRPr lang="ar-JO" b="1" dirty="0" smtClean="0">
              <a:ln w="17780" cmpd="sng">
                <a:solidFill>
                  <a:schemeClr val="tx1"/>
                </a:solidFill>
                <a:prstDash val="solid"/>
                <a:miter lim="800000"/>
              </a:ln>
              <a:solidFill>
                <a:srgbClr val="FFFF00"/>
              </a:solidFill>
              <a:effectLst>
                <a:glow rad="63500">
                  <a:schemeClr val="accent2">
                    <a:satMod val="175000"/>
                    <a:alpha val="40000"/>
                  </a:schemeClr>
                </a:glow>
              </a:effectLst>
              <a:latin typeface="+mn-lt"/>
              <a:ea typeface="+mn-ea"/>
              <a:cs typeface="+mn-cs"/>
            </a:endParaRPr>
          </a:p>
        </p:txBody>
      </p:sp>
      <p:sp>
        <p:nvSpPr>
          <p:cNvPr id="3" name="Content Placeholder 2"/>
          <p:cNvSpPr>
            <a:spLocks noGrp="1"/>
          </p:cNvSpPr>
          <p:nvPr>
            <p:ph idx="1"/>
          </p:nvPr>
        </p:nvSpPr>
        <p:spPr>
          <a:xfrm>
            <a:off x="381000" y="2133601"/>
            <a:ext cx="8229600" cy="3657600"/>
          </a:xfrm>
        </p:spPr>
        <p:txBody>
          <a:bodyPr>
            <a:normAutofit/>
          </a:bodyPr>
          <a:lstStyle/>
          <a:p>
            <a:pPr algn="r" rtl="1"/>
            <a:r>
              <a:rPr lang="ar-JO" sz="4000" b="1" dirty="0" smtClean="0">
                <a:ln w="17780" cmpd="sng">
                  <a:solidFill>
                    <a:srgbClr val="FFFFFF"/>
                  </a:solidFill>
                  <a:prstDash val="solid"/>
                  <a:miter lim="800000"/>
                </a:ln>
                <a:effectLst>
                  <a:glow rad="63500">
                    <a:schemeClr val="accent2">
                      <a:satMod val="175000"/>
                      <a:alpha val="40000"/>
                    </a:schemeClr>
                  </a:glow>
                </a:effectLst>
              </a:rPr>
              <a:t>تقع الشمس في مركز النظام الشمسي وتشكل حيز 99% من كتلة النظام وتسحب جاذبيتها الضخمة الكواكب والكواكب القزمة والكويكبات والمذنبات والأجسام الأخرى في مدار </a:t>
            </a:r>
            <a:r>
              <a:rPr lang="ar-JO" sz="4000" b="1" dirty="0" smtClean="0">
                <a:ln w="17780" cmpd="sng">
                  <a:solidFill>
                    <a:srgbClr val="FFFFFF"/>
                  </a:solidFill>
                  <a:prstDash val="solid"/>
                  <a:miter lim="800000"/>
                </a:ln>
                <a:effectLst>
                  <a:glow rad="63500">
                    <a:schemeClr val="accent2">
                      <a:satMod val="175000"/>
                      <a:alpha val="40000"/>
                    </a:schemeClr>
                  </a:glow>
                </a:effectLst>
              </a:rPr>
              <a:t>حولها.</a:t>
            </a:r>
            <a:endParaRPr lang="ar-JO" sz="4000" b="1" dirty="0" smtClean="0">
              <a:ln w="17780" cmpd="sng">
                <a:solidFill>
                  <a:srgbClr val="FFFFFF"/>
                </a:solidFill>
                <a:prstDash val="solid"/>
                <a:miter lim="800000"/>
              </a:ln>
              <a:effectLst>
                <a:glow rad="63500">
                  <a:schemeClr val="accent2">
                    <a:satMod val="175000"/>
                    <a:alpha val="40000"/>
                  </a:schemeClr>
                </a:glo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spcBef>
                <a:spcPct val="20000"/>
              </a:spcBef>
              <a:buFont typeface="Arial" pitchFamily="34" charset="0"/>
              <a:buChar char="•"/>
            </a:pPr>
            <a:r>
              <a:rPr lang="ar-JO" sz="3600" b="1" dirty="0" smtClean="0">
                <a:ln w="17780" cmpd="sng">
                  <a:solidFill>
                    <a:srgbClr val="FFFFFF"/>
                  </a:solidFill>
                  <a:prstDash val="solid"/>
                  <a:miter lim="800000"/>
                </a:ln>
                <a:effectLst>
                  <a:glow rad="63500">
                    <a:schemeClr val="accent2">
                      <a:satMod val="175000"/>
                      <a:alpha val="40000"/>
                    </a:schemeClr>
                  </a:glow>
                </a:effectLst>
                <a:latin typeface="+mn-lt"/>
                <a:ea typeface="+mn-ea"/>
                <a:cs typeface="+mn-cs"/>
              </a:rPr>
              <a:t>كيف يصل ضوء الشمس  إلينا؟</a:t>
            </a:r>
          </a:p>
        </p:txBody>
      </p:sp>
      <p:sp>
        <p:nvSpPr>
          <p:cNvPr id="3" name="Content Placeholder 2"/>
          <p:cNvSpPr>
            <a:spLocks noGrp="1"/>
          </p:cNvSpPr>
          <p:nvPr>
            <p:ph idx="1"/>
          </p:nvPr>
        </p:nvSpPr>
        <p:spPr/>
        <p:txBody>
          <a:bodyPr>
            <a:normAutofit/>
          </a:bodyPr>
          <a:lstStyle/>
          <a:p>
            <a:pPr algn="r" rtl="1"/>
            <a:r>
              <a:rPr lang="ar-JO" sz="3600" b="1" dirty="0" smtClean="0">
                <a:ln w="17780" cmpd="sng">
                  <a:solidFill>
                    <a:srgbClr val="FFFFFF"/>
                  </a:solidFill>
                  <a:prstDash val="solid"/>
                  <a:miter lim="800000"/>
                </a:ln>
                <a:effectLst>
                  <a:glow rad="63500">
                    <a:schemeClr val="accent2">
                      <a:satMod val="175000"/>
                      <a:alpha val="40000"/>
                    </a:schemeClr>
                  </a:glow>
                </a:effectLst>
              </a:rPr>
              <a:t>جري في باطن الشمس تفاعلات اندماج نووي تندمج خلالها أنوية الهيدروجين وتتحول إلى الهيليوم. يصدر عن تلك التفاعل طاقة عالية تنتشر في باطن الشمس ولا تستطيع النفوذ إلى الخارج إلى بعد زمن طويل تزداد خلالها أطوال موجاتها حتى تصل إلى سطح الشمس. وهذا الضوء هو الذي يصل إلينا</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indent="-342900" algn="r" rtl="1">
              <a:spcBef>
                <a:spcPct val="20000"/>
              </a:spcBef>
              <a:buFont typeface="Arial" pitchFamily="34" charset="0"/>
              <a:buChar char="•"/>
            </a:pPr>
            <a:r>
              <a:rPr lang="ar-JO" sz="3600" b="1" dirty="0" smtClean="0">
                <a:ln w="17780" cmpd="sng">
                  <a:solidFill>
                    <a:srgbClr val="FFFFFF"/>
                  </a:solidFill>
                  <a:prstDash val="solid"/>
                  <a:miter lim="800000"/>
                </a:ln>
                <a:effectLst>
                  <a:glow rad="63500">
                    <a:schemeClr val="accent2">
                      <a:satMod val="175000"/>
                      <a:alpha val="40000"/>
                    </a:schemeClr>
                  </a:glow>
                </a:effectLst>
                <a:latin typeface="+mn-lt"/>
                <a:ea typeface="+mn-ea"/>
                <a:cs typeface="+mn-cs"/>
              </a:rPr>
              <a:t>كم الوقت الذي يحتاجه ضوء الشمس للوصول؟</a:t>
            </a:r>
          </a:p>
        </p:txBody>
      </p:sp>
      <p:sp>
        <p:nvSpPr>
          <p:cNvPr id="3" name="Content Placeholder 2"/>
          <p:cNvSpPr>
            <a:spLocks noGrp="1"/>
          </p:cNvSpPr>
          <p:nvPr>
            <p:ph idx="1"/>
          </p:nvPr>
        </p:nvSpPr>
        <p:spPr/>
        <p:txBody>
          <a:bodyPr>
            <a:normAutofit/>
          </a:bodyPr>
          <a:lstStyle/>
          <a:p>
            <a:pPr algn="r" rtl="1"/>
            <a:r>
              <a:rPr lang="ar-JO" sz="3600" b="1" dirty="0" smtClean="0">
                <a:ln w="17780" cmpd="sng">
                  <a:solidFill>
                    <a:srgbClr val="FFFFFF"/>
                  </a:solidFill>
                  <a:prstDash val="solid"/>
                  <a:miter lim="800000"/>
                </a:ln>
                <a:effectLst>
                  <a:glow rad="63500">
                    <a:schemeClr val="accent2">
                      <a:satMod val="175000"/>
                      <a:alpha val="40000"/>
                    </a:schemeClr>
                  </a:glow>
                </a:effectLst>
              </a:rPr>
              <a:t>ويبلغ متوسط المسافة بين الشمس والأرض حوالي 150 مليون كيلومتر وينتقل الضوء عبر الفضاء بسرعة حوالي 299،792 كيلومترًا في الثانية لذلك يستغرق شعاع ضوء الشمس حوالي 8 دقائق فقط للوصول إلى الأرض </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62200"/>
            <a:ext cx="8686800" cy="2277547"/>
          </a:xfrm>
          <a:prstGeom prst="rect">
            <a:avLst/>
          </a:prstGeom>
          <a:noFill/>
        </p:spPr>
        <p:txBody>
          <a:bodyPr wrap="square" lIns="91440" tIns="45720" rIns="91440" bIns="45720">
            <a:spAutoFit/>
          </a:bodyPr>
          <a:lstStyle/>
          <a:p>
            <a:pPr algn="ctr"/>
            <a:r>
              <a:rPr lang="ar-JO" sz="7100" b="1" cap="none" spc="0" dirty="0" smtClean="0">
                <a:ln w="17780" cmpd="sng">
                  <a:solidFill>
                    <a:srgbClr val="FFFFFF"/>
                  </a:solidFill>
                  <a:prstDash val="solid"/>
                  <a:miter lim="800000"/>
                </a:ln>
              </a:rPr>
              <a:t>ماذا سيحدث اذ اختفت الشمس؟</a:t>
            </a:r>
            <a:endParaRPr lang="ar-JO" sz="7100" b="1" cap="none" spc="0" dirty="0">
              <a:ln w="17780" cmpd="sng">
                <a:solidFill>
                  <a:srgbClr val="FFFFFF"/>
                </a:solidFill>
                <a:prstDash val="solid"/>
                <a:miter lim="800000"/>
              </a:ln>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mph" presetSubtype="2" fill="hold" grpId="0" nodeType="clickEffect">
                                  <p:stCondLst>
                                    <p:cond delay="0"/>
                                  </p:stCondLst>
                                  <p:childTnLst>
                                    <p:anim to="1.35" calcmode="lin" valueType="num">
                                      <p:cBhvr override="childStyle">
                                        <p:cTn id="6" dur="2000" fill="hold"/>
                                        <p:tgtEl>
                                          <p:spTgt spid="4"/>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52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0.1 ثانية من الإختفاء</a:t>
            </a:r>
            <a:endParaRPr lang="ar-JO" sz="2400" b="1"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تستمر </a:t>
            </a:r>
            <a:r>
              <a:rPr lang="ar-JO" sz="2400" b="1" u="sng" dirty="0" smtClean="0">
                <a:solidFill>
                  <a:schemeClr val="tx1"/>
                </a:solidFill>
                <a:effectLst>
                  <a:outerShdw blurRad="38100" dist="38100" dir="2700000" algn="tl">
                    <a:srgbClr val="000000">
                      <a:alpha val="43137"/>
                    </a:srgbClr>
                  </a:outerShdw>
                </a:effectLst>
              </a:rPr>
              <a:t>الحياة بشكل عادي </a:t>
            </a:r>
            <a:r>
              <a:rPr lang="ar-JO" sz="2400" b="1" dirty="0" smtClean="0">
                <a:solidFill>
                  <a:schemeClr val="tx1"/>
                </a:solidFill>
                <a:effectLst>
                  <a:outerShdw blurRad="38100" dist="38100" dir="2700000" algn="tl">
                    <a:srgbClr val="000000">
                      <a:alpha val="43137"/>
                    </a:srgbClr>
                  </a:outerShdw>
                </a:effectLst>
              </a:rPr>
              <a:t/>
            </a:r>
            <a:br>
              <a:rPr lang="ar-JO" sz="2400" b="1" dirty="0" smtClean="0">
                <a:solidFill>
                  <a:schemeClr val="tx1"/>
                </a:solidFill>
                <a:effectLst>
                  <a:outerShdw blurRad="38100" dist="38100" dir="2700000" algn="tl">
                    <a:srgbClr val="000000">
                      <a:alpha val="43137"/>
                    </a:srgbClr>
                  </a:outerShdw>
                </a:effectLst>
              </a:rPr>
            </a:br>
            <a:r>
              <a:rPr lang="ar-JO" sz="2400" b="1" dirty="0" smtClean="0">
                <a:solidFill>
                  <a:schemeClr val="tx1"/>
                </a:solidFill>
                <a:effectLst>
                  <a:outerShdw blurRad="38100" dist="38100" dir="2700000" algn="tl">
                    <a:srgbClr val="000000">
                      <a:alpha val="43137"/>
                    </a:srgbClr>
                  </a:outerShdw>
                </a:effectLst>
              </a:rPr>
              <a:t>اذ يستغرق الضوء الصادر من الشمس 8 دقائق للوصول الى الارض</a:t>
            </a:r>
            <a:endParaRPr lang="ar-JO" sz="2400" b="1" dirty="0" smtClean="0">
              <a:solidFill>
                <a:schemeClr val="tx1"/>
              </a:solidFill>
              <a:effectLst>
                <a:outerShdw blurRad="38100" dist="38100" dir="2700000" algn="tl">
                  <a:srgbClr val="000000">
                    <a:alpha val="43137"/>
                  </a:srgbClr>
                </a:outerShdw>
              </a:effectLst>
            </a:endParaRPr>
          </a:p>
        </p:txBody>
      </p:sp>
      <p:sp>
        <p:nvSpPr>
          <p:cNvPr id="7" name="Trapezoid 6"/>
          <p:cNvSpPr/>
          <p:nvPr/>
        </p:nvSpPr>
        <p:spPr>
          <a:xfrm>
            <a:off x="2819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 دقائق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u="sng" dirty="0" smtClean="0">
                <a:solidFill>
                  <a:schemeClr val="tx1"/>
                </a:solidFill>
                <a:effectLst>
                  <a:outerShdw blurRad="38100" dist="38100" dir="2700000" algn="tl">
                    <a:srgbClr val="000000">
                      <a:alpha val="43137"/>
                    </a:srgbClr>
                  </a:outerShdw>
                </a:effectLst>
              </a:rPr>
              <a:t>تصبح الشمس غير مرئية من الارض </a:t>
            </a:r>
            <a:r>
              <a:rPr lang="ar-JO" sz="2400" b="1" dirty="0" smtClean="0">
                <a:solidFill>
                  <a:schemeClr val="tx1"/>
                </a:solidFill>
                <a:effectLst>
                  <a:outerShdw blurRad="38100" dist="38100" dir="2700000" algn="tl">
                    <a:srgbClr val="000000">
                      <a:alpha val="43137"/>
                    </a:srgbClr>
                  </a:outerShdw>
                </a:effectLst>
              </a:rPr>
              <a:t/>
            </a:r>
            <a:br>
              <a:rPr lang="ar-JO" sz="2400" b="1" dirty="0" smtClean="0">
                <a:solidFill>
                  <a:schemeClr val="tx1"/>
                </a:solidFill>
                <a:effectLst>
                  <a:outerShdw blurRad="38100" dist="38100" dir="2700000" algn="tl">
                    <a:srgbClr val="000000">
                      <a:alpha val="43137"/>
                    </a:srgbClr>
                  </a:outerShdw>
                </a:effectLst>
              </a:rPr>
            </a:br>
            <a:r>
              <a:rPr lang="ar-JO" sz="2400" b="1" dirty="0" smtClean="0">
                <a:solidFill>
                  <a:schemeClr val="tx1"/>
                </a:solidFill>
                <a:effectLst>
                  <a:outerShdw blurRad="38100" dist="38100" dir="2700000" algn="tl">
                    <a:srgbClr val="000000">
                      <a:alpha val="43137"/>
                    </a:srgbClr>
                  </a:outerShdw>
                </a:effectLst>
              </a:rPr>
              <a:t>سنرى الشمس تختفي من كوكب الارض بعد مرور 8 دقائق من إختفائها.</a:t>
            </a:r>
            <a:endParaRPr lang="ar-JO" sz="2400" b="1" dirty="0" smtClean="0">
              <a:solidFill>
                <a:schemeClr val="tx1"/>
              </a:solidFill>
              <a:effectLst>
                <a:outerShdw blurRad="38100" dist="38100" dir="2700000" algn="tl">
                  <a:srgbClr val="000000">
                    <a:alpha val="43137"/>
                  </a:srgbClr>
                </a:outerShdw>
              </a:effectLst>
            </a:endParaRPr>
          </a:p>
        </p:txBody>
      </p:sp>
      <p:sp>
        <p:nvSpPr>
          <p:cNvPr id="9" name="Trapezoid 8"/>
          <p:cNvSpPr/>
          <p:nvPr/>
        </p:nvSpPr>
        <p:spPr>
          <a:xfrm>
            <a:off x="5486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8.4 دقائق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5334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ليل في جميع انحاء العالم.</a:t>
            </a:r>
            <a:endParaRPr lang="ar-JO" sz="2400" b="1" dirty="0" smtClean="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rapezoid 4"/>
          <p:cNvSpPr/>
          <p:nvPr/>
        </p:nvSpPr>
        <p:spPr>
          <a:xfrm>
            <a:off x="152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8.5 من الإختفاء</a:t>
            </a:r>
            <a:endParaRPr lang="ar-JO" sz="2400" b="1" dirty="0">
              <a:solidFill>
                <a:schemeClr val="tx1"/>
              </a:solidFill>
              <a:effectLst>
                <a:outerShdw blurRad="38100" dist="38100" dir="2700000" algn="tl">
                  <a:srgbClr val="000000">
                    <a:alpha val="43137"/>
                  </a:srgbClr>
                </a:outerShdw>
              </a:effectLst>
            </a:endParaRPr>
          </a:p>
        </p:txBody>
      </p:sp>
      <p:sp>
        <p:nvSpPr>
          <p:cNvPr id="6" name="Rounded Rectangle 5"/>
          <p:cNvSpPr/>
          <p:nvPr/>
        </p:nvSpPr>
        <p:spPr>
          <a:xfrm>
            <a:off x="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u="sng" dirty="0" smtClean="0">
                <a:solidFill>
                  <a:schemeClr val="tx1"/>
                </a:solidFill>
                <a:effectLst>
                  <a:outerShdw blurRad="38100" dist="38100" dir="2700000" algn="tl">
                    <a:srgbClr val="000000">
                      <a:alpha val="43137"/>
                    </a:srgbClr>
                  </a:outerShdw>
                </a:effectLst>
              </a:rPr>
              <a:t>توقف جاذبية الشمس</a:t>
            </a:r>
          </a:p>
          <a:p>
            <a:pPr algn="ctr"/>
            <a:r>
              <a:rPr lang="ar-JO" sz="2400" b="1" dirty="0" smtClean="0">
                <a:solidFill>
                  <a:schemeClr val="tx1"/>
                </a:solidFill>
                <a:effectLst>
                  <a:outerShdw blurRad="38100" dist="38100" dir="2700000" algn="tl">
                    <a:srgbClr val="000000">
                      <a:alpha val="43137"/>
                    </a:srgbClr>
                  </a:outerShdw>
                </a:effectLst>
              </a:rPr>
              <a:t>توقف الارض عن الدوران حول الشمس ثم تبدأ بالسفر بشكل مستقيم.</a:t>
            </a:r>
            <a:endParaRPr lang="ar-JO" sz="2400" b="1" dirty="0" smtClean="0">
              <a:solidFill>
                <a:schemeClr val="tx1"/>
              </a:solidFill>
              <a:effectLst>
                <a:outerShdw blurRad="38100" dist="38100" dir="2700000" algn="tl">
                  <a:srgbClr val="000000">
                    <a:alpha val="43137"/>
                  </a:srgbClr>
                </a:outerShdw>
              </a:effectLst>
            </a:endParaRPr>
          </a:p>
        </p:txBody>
      </p:sp>
      <p:sp>
        <p:nvSpPr>
          <p:cNvPr id="7" name="Trapezoid 6"/>
          <p:cNvSpPr/>
          <p:nvPr/>
        </p:nvSpPr>
        <p:spPr>
          <a:xfrm>
            <a:off x="2819400" y="685800"/>
            <a:ext cx="22098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8.51 دقائق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8" name="Rounded Rectangle 7"/>
          <p:cNvSpPr/>
          <p:nvPr/>
        </p:nvSpPr>
        <p:spPr>
          <a:xfrm>
            <a:off x="2667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انقلاب المجال المغناطيسي للأرض.</a:t>
            </a:r>
            <a:endParaRPr lang="ar-JO" sz="2400" b="1" dirty="0" smtClean="0">
              <a:solidFill>
                <a:schemeClr val="tx1"/>
              </a:solidFill>
              <a:effectLst>
                <a:outerShdw blurRad="38100" dist="38100" dir="2700000" algn="tl">
                  <a:srgbClr val="000000">
                    <a:alpha val="43137"/>
                  </a:srgbClr>
                </a:outerShdw>
              </a:effectLst>
            </a:endParaRPr>
          </a:p>
        </p:txBody>
      </p:sp>
      <p:sp>
        <p:nvSpPr>
          <p:cNvPr id="9" name="Trapezoid 8"/>
          <p:cNvSpPr/>
          <p:nvPr/>
        </p:nvSpPr>
        <p:spPr>
          <a:xfrm>
            <a:off x="5486400" y="685800"/>
            <a:ext cx="2133600" cy="1447800"/>
          </a:xfrm>
          <a:prstGeom prst="trapezoid">
            <a:avLst/>
          </a:prstGeom>
          <a:solidFill>
            <a:schemeClr val="accent6">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بعد 8.6 دقائق من الاختفاء </a:t>
            </a:r>
            <a:endParaRPr lang="ar-JO" sz="2400" b="1" dirty="0">
              <a:solidFill>
                <a:schemeClr val="tx1"/>
              </a:solidFill>
              <a:effectLst>
                <a:outerShdw blurRad="38100" dist="38100" dir="2700000" algn="tl">
                  <a:srgbClr val="000000">
                    <a:alpha val="43137"/>
                  </a:srgbClr>
                </a:outerShdw>
              </a:effectLst>
            </a:endParaRPr>
          </a:p>
        </p:txBody>
      </p:sp>
      <p:sp>
        <p:nvSpPr>
          <p:cNvPr id="10" name="Rounded Rectangle 9"/>
          <p:cNvSpPr/>
          <p:nvPr/>
        </p:nvSpPr>
        <p:spPr>
          <a:xfrm>
            <a:off x="5334000" y="2057400"/>
            <a:ext cx="2590800" cy="3200400"/>
          </a:xfrm>
          <a:prstGeom prst="roundRect">
            <a:avLst/>
          </a:prstGeom>
          <a:solidFill>
            <a:schemeClr val="accent6">
              <a:lumMod val="60000"/>
              <a:lumOff val="40000"/>
            </a:schemeClr>
          </a:solidFill>
          <a:ln>
            <a:solidFill>
              <a:schemeClr val="accent6">
                <a:lumMod val="60000"/>
                <a:lumOff val="40000"/>
              </a:schemeClr>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JO" sz="2400" b="1" dirty="0" smtClean="0">
                <a:solidFill>
                  <a:schemeClr val="tx1"/>
                </a:solidFill>
                <a:effectLst>
                  <a:outerShdw blurRad="38100" dist="38100" dir="2700000" algn="tl">
                    <a:srgbClr val="000000">
                      <a:alpha val="43137"/>
                    </a:srgbClr>
                  </a:outerShdw>
                </a:effectLst>
              </a:rPr>
              <a:t>يختفي القمر، و تبدأ الكواكب بالاختفاء بسبب عدم وصول ضوء الشمس إليها.</a:t>
            </a:r>
            <a:endParaRPr lang="ar-JO" sz="2400" b="1" dirty="0" smtClean="0">
              <a:solidFill>
                <a:schemeClr val="tx1"/>
              </a:solidFill>
              <a:effectLst>
                <a:outerShdw blurRad="38100" dist="38100" dir="2700000" algn="tl">
                  <a:srgbClr val="000000">
                    <a:alpha val="43137"/>
                  </a:srgbClr>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365</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هل كنت تعلم ان الشمس تقوم بجذب الكواكب بإتجاهها؟</vt:lpstr>
      <vt:lpstr>كيف يصل ضوء الشمس  إلينا؟</vt:lpstr>
      <vt:lpstr>كم الوقت الذي يحتاجه ضوء الشمس للوصول؟</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19</cp:revision>
  <dcterms:created xsi:type="dcterms:W3CDTF">2006-08-16T00:00:00Z</dcterms:created>
  <dcterms:modified xsi:type="dcterms:W3CDTF">2023-05-16T11:33:40Z</dcterms:modified>
</cp:coreProperties>
</file>