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181258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A45D2-F460-402A-963C-4274B900371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314831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416504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741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110419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70403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309900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88933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47592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39928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134040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A45D2-F460-402A-963C-4274B900371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14985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A45D2-F460-402A-963C-4274B9003718}"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08013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408692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206443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59A45D2-F460-402A-963C-4274B9003718}" type="datetimeFigureOut">
              <a:rPr lang="en-US" smtClean="0"/>
              <a:t>5/16/2023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123283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9A45D2-F460-402A-963C-4274B9003718}"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895C0-CFC9-4357-A4C1-C703AC6699CA}" type="slidenum">
              <a:rPr lang="en-US" smtClean="0"/>
              <a:t>‹#›</a:t>
            </a:fld>
            <a:endParaRPr lang="en-US"/>
          </a:p>
        </p:txBody>
      </p:sp>
    </p:spTree>
    <p:extLst>
      <p:ext uri="{BB962C8B-B14F-4D97-AF65-F5344CB8AC3E}">
        <p14:creationId xmlns:p14="http://schemas.microsoft.com/office/powerpoint/2010/main" val="177385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9A45D2-F460-402A-963C-4274B9003718}" type="datetimeFigureOut">
              <a:rPr lang="en-US" smtClean="0"/>
              <a:t>5/16/2023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8D895C0-CFC9-4357-A4C1-C703AC6699CA}" type="slidenum">
              <a:rPr lang="en-US" smtClean="0"/>
              <a:t>‹#›</a:t>
            </a:fld>
            <a:endParaRPr lang="en-US"/>
          </a:p>
        </p:txBody>
      </p:sp>
    </p:spTree>
    <p:extLst>
      <p:ext uri="{BB962C8B-B14F-4D97-AF65-F5344CB8AC3E}">
        <p14:creationId xmlns:p14="http://schemas.microsoft.com/office/powerpoint/2010/main" val="11641363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A2CE-4CD6-13E9-0F7C-6964823540FB}"/>
              </a:ext>
            </a:extLst>
          </p:cNvPr>
          <p:cNvSpPr>
            <a:spLocks noGrp="1"/>
          </p:cNvSpPr>
          <p:nvPr>
            <p:ph type="ctrTitle"/>
          </p:nvPr>
        </p:nvSpPr>
        <p:spPr>
          <a:xfrm>
            <a:off x="1524000" y="1122363"/>
            <a:ext cx="9144000" cy="1198806"/>
          </a:xfrm>
        </p:spPr>
        <p:txBody>
          <a:bodyPr/>
          <a:lstStyle/>
          <a:p>
            <a:pPr algn="ctr"/>
            <a:r>
              <a:rPr lang="ar-JO" dirty="0"/>
              <a:t>ايقونة العنصرة</a:t>
            </a:r>
            <a:endParaRPr lang="en-US" dirty="0"/>
          </a:p>
        </p:txBody>
      </p:sp>
      <p:pic>
        <p:nvPicPr>
          <p:cNvPr id="1026" name="Picture 2" descr="pen">
            <a:extLst>
              <a:ext uri="{FF2B5EF4-FFF2-40B4-BE49-F238E27FC236}">
                <a16:creationId xmlns:a16="http://schemas.microsoft.com/office/drawing/2014/main" id="{F74E58F4-F3AA-BA92-48F2-614CFC294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696" y="2321169"/>
            <a:ext cx="3572608" cy="433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1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F054-F5F0-FF4A-38C3-30EE9108B5A3}"/>
              </a:ext>
            </a:extLst>
          </p:cNvPr>
          <p:cNvSpPr>
            <a:spLocks noGrp="1"/>
          </p:cNvSpPr>
          <p:nvPr>
            <p:ph type="title"/>
          </p:nvPr>
        </p:nvSpPr>
        <p:spPr/>
        <p:txBody>
          <a:bodyPr/>
          <a:lstStyle/>
          <a:p>
            <a:pPr algn="ctr" rtl="1"/>
            <a:r>
              <a:rPr lang="ar-JO" dirty="0"/>
              <a:t>ما هو عيد العنصرة ؟</a:t>
            </a:r>
            <a:endParaRPr lang="en-US" dirty="0"/>
          </a:p>
        </p:txBody>
      </p:sp>
      <p:sp>
        <p:nvSpPr>
          <p:cNvPr id="4" name="Content Placeholder 3">
            <a:extLst>
              <a:ext uri="{FF2B5EF4-FFF2-40B4-BE49-F238E27FC236}">
                <a16:creationId xmlns:a16="http://schemas.microsoft.com/office/drawing/2014/main" id="{5226285F-5A43-7A4C-86B9-22849005E184}"/>
              </a:ext>
            </a:extLst>
          </p:cNvPr>
          <p:cNvSpPr>
            <a:spLocks noGrp="1"/>
          </p:cNvSpPr>
          <p:nvPr>
            <p:ph idx="1"/>
          </p:nvPr>
        </p:nvSpPr>
        <p:spPr/>
        <p:txBody>
          <a:bodyPr>
            <a:normAutofit/>
          </a:bodyPr>
          <a:lstStyle/>
          <a:p>
            <a:pPr algn="r" rtl="1"/>
            <a:r>
              <a:rPr lang="ar-JO" sz="2400" b="0" i="0" dirty="0">
                <a:effectLst/>
                <a:latin typeface="Conv_GE"/>
                <a:cs typeface="+mj-cs"/>
              </a:rPr>
              <a:t>هو عيد تأسيس الكنيسة ومولدها، في هذا اليوم كثيرون قبلوا كلام الربّ بفرح، واعتمدوا، وانضم نحو ثلاثة الاف نفس إلى الكنيسة.</a:t>
            </a:r>
          </a:p>
          <a:p>
            <a:pPr marL="0" indent="0" algn="r" rtl="1">
              <a:buNone/>
            </a:pPr>
            <a:r>
              <a:rPr lang="ar-JO" sz="2400" dirty="0">
                <a:latin typeface="Conv_GE"/>
                <a:cs typeface="+mj-cs"/>
              </a:rPr>
              <a:t>و في هذا العيد  أعطى </a:t>
            </a:r>
            <a:r>
              <a:rPr lang="ar-JO" sz="2400" b="0" i="0" dirty="0">
                <a:effectLst/>
                <a:latin typeface="Conv_GE"/>
                <a:cs typeface="+mj-cs"/>
              </a:rPr>
              <a:t>الروح القدس  التلاميذ القوة وأضاء لهم كلّ شيء من جديد. و جعلهم يفهمون الكتب، وما جرى معهم من أحداث: </a:t>
            </a:r>
          </a:p>
          <a:p>
            <a:pPr marL="0" indent="0" algn="ctr" rtl="1">
              <a:buNone/>
            </a:pPr>
            <a:r>
              <a:rPr lang="ar-JO" sz="2400" b="1" i="0" dirty="0">
                <a:effectLst/>
                <a:latin typeface="Conv_GE"/>
                <a:cs typeface="+mj-cs"/>
              </a:rPr>
              <a:t>"أمّا المعزي، الروح القدس، الذي سيرسله الآب باسمي، فهو يعلّمكم كلّ شيء، ويذكركم ب</a:t>
            </a:r>
          </a:p>
          <a:p>
            <a:pPr marL="0" indent="0" algn="ctr" rtl="1">
              <a:buNone/>
            </a:pPr>
            <a:r>
              <a:rPr lang="ar-JO" sz="2400" b="1" i="0" dirty="0">
                <a:effectLst/>
                <a:latin typeface="Conv_GE"/>
                <a:cs typeface="+mj-cs"/>
              </a:rPr>
              <a:t>كل ما قلته لكم" (يوحنا ٢٦:١٤).</a:t>
            </a:r>
          </a:p>
          <a:p>
            <a:pPr marL="0" indent="0" algn="r" rtl="1">
              <a:buNone/>
            </a:pPr>
            <a:r>
              <a:rPr lang="ar-JO" sz="2400" b="0" i="0" dirty="0">
                <a:effectLst/>
                <a:latin typeface="Conv_GE"/>
                <a:cs typeface="+mj-cs"/>
              </a:rPr>
              <a:t>حدث العنصرة يعيدنا إلى برج بابل ولكن هذه المرة بشكل معاكس.</a:t>
            </a:r>
            <a:br>
              <a:rPr lang="ar-JO" sz="2400" dirty="0">
                <a:cs typeface="+mj-cs"/>
              </a:rPr>
            </a:br>
            <a:r>
              <a:rPr lang="ar-JO" sz="2400" b="0" i="0" dirty="0">
                <a:effectLst/>
                <a:latin typeface="Conv_GE"/>
                <a:cs typeface="+mj-cs"/>
              </a:rPr>
              <a:t>في بابل كانوا يتكلّمون لغة واحدة ثم ما عاد الواحد منهم يفهم ما يقوله الآخر، وأمّا الآن فهم يتكلّمون بلغات مختلفة ولكن يفهم الواحد الآخر.</a:t>
            </a:r>
            <a:endParaRPr lang="en-US" sz="2400" b="1" dirty="0">
              <a:cs typeface="+mj-cs"/>
            </a:endParaRPr>
          </a:p>
        </p:txBody>
      </p:sp>
    </p:spTree>
    <p:extLst>
      <p:ext uri="{BB962C8B-B14F-4D97-AF65-F5344CB8AC3E}">
        <p14:creationId xmlns:p14="http://schemas.microsoft.com/office/powerpoint/2010/main" val="116657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9D52-5E81-4CE4-417E-19B8E17A535E}"/>
              </a:ext>
            </a:extLst>
          </p:cNvPr>
          <p:cNvSpPr>
            <a:spLocks noGrp="1"/>
          </p:cNvSpPr>
          <p:nvPr>
            <p:ph type="title"/>
          </p:nvPr>
        </p:nvSpPr>
        <p:spPr>
          <a:xfrm>
            <a:off x="5642315" y="218050"/>
            <a:ext cx="4276579" cy="1090246"/>
          </a:xfrm>
        </p:spPr>
        <p:txBody>
          <a:bodyPr/>
          <a:lstStyle/>
          <a:p>
            <a:pPr algn="ctr" rtl="1"/>
            <a:r>
              <a:rPr lang="ar-JO" sz="3200" dirty="0"/>
              <a:t>تفسير الايقونة الخاصة بعيد العنصرة</a:t>
            </a:r>
            <a:endParaRPr lang="en-US" sz="3200" dirty="0"/>
          </a:p>
        </p:txBody>
      </p:sp>
      <p:sp>
        <p:nvSpPr>
          <p:cNvPr id="3" name="Content Placeholder 2">
            <a:extLst>
              <a:ext uri="{FF2B5EF4-FFF2-40B4-BE49-F238E27FC236}">
                <a16:creationId xmlns:a16="http://schemas.microsoft.com/office/drawing/2014/main" id="{7DE50C67-B092-ABC5-2D99-39C9B5C46B17}"/>
              </a:ext>
            </a:extLst>
          </p:cNvPr>
          <p:cNvSpPr>
            <a:spLocks noGrp="1"/>
          </p:cNvSpPr>
          <p:nvPr>
            <p:ph idx="1"/>
          </p:nvPr>
        </p:nvSpPr>
        <p:spPr>
          <a:xfrm>
            <a:off x="4754880" y="1519311"/>
            <a:ext cx="6598920" cy="5120640"/>
          </a:xfrm>
        </p:spPr>
        <p:txBody>
          <a:bodyPr>
            <a:normAutofit lnSpcReduction="10000"/>
          </a:bodyPr>
          <a:lstStyle/>
          <a:p>
            <a:pPr algn="r" rtl="1"/>
            <a:r>
              <a:rPr lang="ar-JO" sz="2000" b="0" i="0" dirty="0">
                <a:effectLst/>
                <a:latin typeface="Conv_GE"/>
                <a:cs typeface="+mj-cs"/>
              </a:rPr>
              <a:t>مكان العنصرة: العليّة في أورشليم. هذا يعيدنا بالذاكرة الى العشاء السرّي في عليّة صهيون.</a:t>
            </a:r>
          </a:p>
          <a:p>
            <a:pPr algn="r" rtl="1"/>
            <a:r>
              <a:rPr lang="ar-JO" sz="2000" b="0" i="0" dirty="0">
                <a:effectLst/>
                <a:latin typeface="Conv_GE"/>
                <a:cs typeface="+mj-cs"/>
              </a:rPr>
              <a:t>الرداء الأحمر الذي يلف المكان في الأيقونة يرمز إلى المجد الإلهيّ الذي كان يظلّل المكان. نراه في أيقونات عديدة.</a:t>
            </a:r>
          </a:p>
          <a:p>
            <a:pPr algn="r" rtl="1"/>
            <a:r>
              <a:rPr lang="ar-JO" sz="2000" b="0" i="0" dirty="0">
                <a:effectLst/>
                <a:latin typeface="Conv_GE"/>
                <a:cs typeface="+mj-cs"/>
              </a:rPr>
              <a:t>وضعية التلاميذ وعددهم:</a:t>
            </a:r>
            <a:endParaRPr lang="ar-JO" sz="2000" dirty="0">
              <a:latin typeface="Conv_GE"/>
              <a:cs typeface="+mj-cs"/>
            </a:endParaRPr>
          </a:p>
          <a:p>
            <a:pPr algn="r" rtl="1">
              <a:buFontTx/>
              <a:buChar char="-"/>
            </a:pPr>
            <a:r>
              <a:rPr lang="ar-JO" sz="2000" b="0" i="0" dirty="0">
                <a:effectLst/>
                <a:latin typeface="Conv_GE"/>
                <a:cs typeface="+mj-cs"/>
              </a:rPr>
              <a:t>كما في الصعود، إثنا عشر تلميذًا بينهم بولس الرسول. ستة تلاميذ من كلّ جهة.</a:t>
            </a:r>
          </a:p>
          <a:p>
            <a:pPr algn="r" rtl="1">
              <a:buFontTx/>
              <a:buChar char="-"/>
            </a:pPr>
            <a:r>
              <a:rPr lang="ar-JO" sz="2000" b="0" i="0" dirty="0">
                <a:effectLst/>
                <a:latin typeface="Conv_GE"/>
                <a:cs typeface="+mj-cs"/>
              </a:rPr>
              <a:t>- المكان الوسطي الذي يشكّل مكان الرئيس هو شاغر، لأن هذا هو مكان الرّبّ يسوع المسيح رئيس الكنيسة الدائم.</a:t>
            </a:r>
          </a:p>
          <a:p>
            <a:pPr algn="r" rtl="1"/>
            <a:r>
              <a:rPr lang="ar-JO" sz="2000" b="0" i="0" dirty="0">
                <a:effectLst/>
                <a:latin typeface="Conv_GE"/>
                <a:cs typeface="+mj-cs"/>
              </a:rPr>
              <a:t>- يجلس التلاميذ على مقعد نصف دائري كأنّهم في مجلس أعلى، وهذا يذكرنا بما قاله الرّبّ يسوع لهم: ستجلسون معي وتدينون الأمم. “ (متى ٢٨:١٩).</a:t>
            </a:r>
            <a:endParaRPr lang="ar-JO" sz="2000" dirty="0">
              <a:latin typeface="Conv_GE"/>
              <a:cs typeface="+mj-cs"/>
            </a:endParaRPr>
          </a:p>
          <a:p>
            <a:pPr algn="r" rtl="1"/>
            <a:r>
              <a:rPr lang="ar-JO" sz="2000" b="0" i="0" dirty="0">
                <a:effectLst/>
                <a:latin typeface="Conv_GE"/>
                <a:cs typeface="+mj-cs"/>
              </a:rPr>
              <a:t>- التلاميذ على هذا الشكل:</a:t>
            </a:r>
          </a:p>
          <a:p>
            <a:pPr algn="r" rtl="1"/>
            <a:r>
              <a:rPr lang="ar-JO" sz="2000" b="0" i="0" dirty="0">
                <a:effectLst/>
                <a:latin typeface="Conv_GE"/>
                <a:cs typeface="+mj-cs"/>
              </a:rPr>
              <a:t>١- من جهة يمين الأيقونة: بطرس، متى، مرقس، يعقوب، سمعان، توما.</a:t>
            </a:r>
          </a:p>
          <a:p>
            <a:pPr algn="r" rtl="1"/>
            <a:r>
              <a:rPr lang="ar-JO" sz="2000" b="0" i="0" dirty="0">
                <a:effectLst/>
                <a:latin typeface="Conv_GE"/>
                <a:cs typeface="+mj-cs"/>
              </a:rPr>
              <a:t>٢- من جهة يسار الأيقونة: بولس، يوحنا، لوقا، اندراوس، برثلماوس وفيليبس</a:t>
            </a:r>
          </a:p>
          <a:p>
            <a:pPr algn="r" rtl="1"/>
            <a:endParaRPr lang="en-US" sz="3200" dirty="0">
              <a:cs typeface="+mj-cs"/>
            </a:endParaRPr>
          </a:p>
        </p:txBody>
      </p:sp>
      <p:pic>
        <p:nvPicPr>
          <p:cNvPr id="5" name="Picture 4">
            <a:extLst>
              <a:ext uri="{FF2B5EF4-FFF2-40B4-BE49-F238E27FC236}">
                <a16:creationId xmlns:a16="http://schemas.microsoft.com/office/drawing/2014/main" id="{DA093CFF-DA47-756A-479F-C83FE2B8E2B3}"/>
              </a:ext>
            </a:extLst>
          </p:cNvPr>
          <p:cNvPicPr>
            <a:picLocks noChangeAspect="1"/>
          </p:cNvPicPr>
          <p:nvPr/>
        </p:nvPicPr>
        <p:blipFill>
          <a:blip r:embed="rId2"/>
          <a:stretch>
            <a:fillRect/>
          </a:stretch>
        </p:blipFill>
        <p:spPr>
          <a:xfrm>
            <a:off x="400929" y="812409"/>
            <a:ext cx="4276579" cy="5233182"/>
          </a:xfrm>
          <a:prstGeom prst="rect">
            <a:avLst/>
          </a:prstGeom>
        </p:spPr>
      </p:pic>
    </p:spTree>
    <p:extLst>
      <p:ext uri="{BB962C8B-B14F-4D97-AF65-F5344CB8AC3E}">
        <p14:creationId xmlns:p14="http://schemas.microsoft.com/office/powerpoint/2010/main" val="263775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2E48-D9CC-18FD-4236-69E650F5F28D}"/>
              </a:ext>
            </a:extLst>
          </p:cNvPr>
          <p:cNvSpPr>
            <a:spLocks noGrp="1"/>
          </p:cNvSpPr>
          <p:nvPr>
            <p:ph type="title"/>
          </p:nvPr>
        </p:nvSpPr>
        <p:spPr/>
        <p:txBody>
          <a:bodyPr/>
          <a:lstStyle/>
          <a:p>
            <a:pPr algn="ctr"/>
            <a:r>
              <a:rPr lang="ar-JO" dirty="0"/>
              <a:t>معلومات أخرى عن الايقونة</a:t>
            </a:r>
            <a:endParaRPr lang="en-US" dirty="0"/>
          </a:p>
        </p:txBody>
      </p:sp>
      <p:sp>
        <p:nvSpPr>
          <p:cNvPr id="3" name="Content Placeholder 2">
            <a:extLst>
              <a:ext uri="{FF2B5EF4-FFF2-40B4-BE49-F238E27FC236}">
                <a16:creationId xmlns:a16="http://schemas.microsoft.com/office/drawing/2014/main" id="{36FD3C6E-EBF1-02AE-017D-2B1425F2279F}"/>
              </a:ext>
            </a:extLst>
          </p:cNvPr>
          <p:cNvSpPr>
            <a:spLocks noGrp="1"/>
          </p:cNvSpPr>
          <p:nvPr>
            <p:ph idx="1"/>
          </p:nvPr>
        </p:nvSpPr>
        <p:spPr/>
        <p:txBody>
          <a:bodyPr>
            <a:normAutofit/>
          </a:bodyPr>
          <a:lstStyle/>
          <a:p>
            <a:pPr algn="r" rtl="1"/>
            <a:r>
              <a:rPr lang="ar-JO" sz="2400" b="0" i="0" dirty="0">
                <a:effectLst/>
                <a:latin typeface="Conv_GE"/>
                <a:cs typeface="+mj-cs"/>
              </a:rPr>
              <a:t>على خلاف أيقونة الصعود، لا نجد والدة الإله في أيقونات العنصرة إلّا في بعض الأيقونات، وذلك لأنّه حلّ عليها الروح القدس في البشارة، مع العلم أن وجود والدة الإله في أيقونة العنصرة قديم جدًا (القرن السادس ميلادي)، ولكن وقوفًا وسط التلاميذ وليس جلوسًا مكان الربّ يسوع المسيح.</a:t>
            </a:r>
          </a:p>
          <a:p>
            <a:pPr algn="r" rtl="1"/>
            <a:r>
              <a:rPr lang="ar-JO" sz="2400" b="0" i="0" dirty="0">
                <a:effectLst/>
                <a:latin typeface="Conv_GE"/>
                <a:cs typeface="+mj-cs"/>
              </a:rPr>
              <a:t>الأناجيل والرسائل في يد الرسل دلالة على ما كتبوه وبشّروا به.</a:t>
            </a:r>
          </a:p>
          <a:p>
            <a:pPr algn="r" rtl="1"/>
            <a:r>
              <a:rPr lang="ar-JO" sz="2400" b="0" i="0" dirty="0">
                <a:effectLst/>
                <a:latin typeface="Conv_GE"/>
                <a:cs typeface="+mj-cs"/>
              </a:rPr>
              <a:t>الرجل المسن في الأسفل هو ملك شيخ طاعن في السن يمثّل الخليقة جمعاء منذ القدم الرازحة تحت ثقل الخطيئة وتنتظر البشارة، لهذا نجده داخل كهف مظلم لأن نور المسيح لم يدركه بعد.</a:t>
            </a:r>
          </a:p>
          <a:p>
            <a:pPr algn="r" rtl="1"/>
            <a:r>
              <a:rPr lang="ar-JO" sz="2400" b="0" i="0" dirty="0">
                <a:effectLst/>
                <a:latin typeface="Conv_GE"/>
                <a:cs typeface="+mj-cs"/>
              </a:rPr>
              <a:t>يحمل بين يديه قطعة من القماش وضع عليها إثنا عشر ملفاً رمزاً للرسل الإثني عشر الذين حملوا البشارة إلى العالم أجمع.</a:t>
            </a:r>
          </a:p>
          <a:p>
            <a:pPr algn="r" rtl="1"/>
            <a:endParaRPr lang="en-US" sz="2400" dirty="0">
              <a:cs typeface="+mj-cs"/>
            </a:endParaRPr>
          </a:p>
        </p:txBody>
      </p:sp>
    </p:spTree>
    <p:extLst>
      <p:ext uri="{BB962C8B-B14F-4D97-AF65-F5344CB8AC3E}">
        <p14:creationId xmlns:p14="http://schemas.microsoft.com/office/powerpoint/2010/main" val="376606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959D-DBE3-16C2-8F17-67264849576A}"/>
              </a:ext>
            </a:extLst>
          </p:cNvPr>
          <p:cNvSpPr>
            <a:spLocks noGrp="1"/>
          </p:cNvSpPr>
          <p:nvPr>
            <p:ph type="title"/>
          </p:nvPr>
        </p:nvSpPr>
        <p:spPr/>
        <p:txBody>
          <a:bodyPr/>
          <a:lstStyle/>
          <a:p>
            <a:pPr algn="ctr"/>
            <a:r>
              <a:rPr lang="ar-JO" dirty="0"/>
              <a:t>طروبارية العنصرة</a:t>
            </a:r>
            <a:endParaRPr lang="en-US" dirty="0"/>
          </a:p>
        </p:txBody>
      </p:sp>
      <p:sp>
        <p:nvSpPr>
          <p:cNvPr id="3" name="Content Placeholder 2">
            <a:extLst>
              <a:ext uri="{FF2B5EF4-FFF2-40B4-BE49-F238E27FC236}">
                <a16:creationId xmlns:a16="http://schemas.microsoft.com/office/drawing/2014/main" id="{DD3F67D0-E239-A82A-B961-62CC10FB17F5}"/>
              </a:ext>
            </a:extLst>
          </p:cNvPr>
          <p:cNvSpPr>
            <a:spLocks noGrp="1"/>
          </p:cNvSpPr>
          <p:nvPr>
            <p:ph idx="1"/>
          </p:nvPr>
        </p:nvSpPr>
        <p:spPr/>
        <p:txBody>
          <a:bodyPr>
            <a:normAutofit/>
          </a:bodyPr>
          <a:lstStyle/>
          <a:p>
            <a:pPr algn="r" rtl="1"/>
            <a:r>
              <a:rPr lang="ar-JO" sz="2400" b="0" i="0" dirty="0">
                <a:effectLst/>
                <a:latin typeface="Conv_GE"/>
                <a:cs typeface="+mj-cs"/>
              </a:rPr>
              <a:t>طروبارية العنصرة، نجدها في هذه الأيقونة (باللحن الثامن):-</a:t>
            </a:r>
          </a:p>
          <a:p>
            <a:pPr marL="0" indent="0" algn="r" rtl="1">
              <a:buNone/>
            </a:pPr>
            <a:endParaRPr lang="ar-JO" sz="2400" dirty="0">
              <a:latin typeface="Conv_GE"/>
              <a:cs typeface="+mj-cs"/>
            </a:endParaRPr>
          </a:p>
          <a:p>
            <a:pPr marL="0" indent="0" algn="ctr" rtl="1">
              <a:buNone/>
            </a:pPr>
            <a:endParaRPr lang="ar-JO" sz="2400" b="0" i="0" dirty="0">
              <a:effectLst/>
              <a:latin typeface="Conv_GE"/>
              <a:cs typeface="+mj-cs"/>
            </a:endParaRPr>
          </a:p>
          <a:p>
            <a:pPr marL="0" indent="0" algn="ctr" rtl="1">
              <a:buNone/>
            </a:pPr>
            <a:r>
              <a:rPr lang="ar-JO" sz="2400" b="0" i="0" dirty="0">
                <a:effectLst/>
                <a:latin typeface="Conv_GE"/>
                <a:cs typeface="+mj-cs"/>
              </a:rPr>
              <a:t> </a:t>
            </a:r>
            <a:r>
              <a:rPr lang="ar-JO" sz="2400" dirty="0">
                <a:effectLst/>
              </a:rPr>
              <a:t>مُباركٌ أنتَ أَيُّها المسيحُ الإله. يا مَنْ أظهَرْتَ الصيّادينَ غزيريِّ الحكمة. إذْ سَكَبتَ عليهم الرُّوحَ القدُس. وبهم اصطدتَ المسكونة. يا مُحبَّ البشرِ المجدُ لك.</a:t>
            </a:r>
            <a:endParaRPr lang="ar-JO" sz="2400" b="0" i="0" dirty="0">
              <a:solidFill>
                <a:srgbClr val="F1F1F1"/>
              </a:solidFill>
              <a:effectLst/>
              <a:latin typeface="Roboto" panose="020B0604020202020204" pitchFamily="2" charset="0"/>
            </a:endParaRPr>
          </a:p>
        </p:txBody>
      </p:sp>
    </p:spTree>
    <p:extLst>
      <p:ext uri="{BB962C8B-B14F-4D97-AF65-F5344CB8AC3E}">
        <p14:creationId xmlns:p14="http://schemas.microsoft.com/office/powerpoint/2010/main" val="3045189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450</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Century Gothic</vt:lpstr>
      <vt:lpstr>Conv_GE</vt:lpstr>
      <vt:lpstr>Roboto</vt:lpstr>
      <vt:lpstr>Wingdings 3</vt:lpstr>
      <vt:lpstr>Ion</vt:lpstr>
      <vt:lpstr>ايقونة العنصرة</vt:lpstr>
      <vt:lpstr>ما هو عيد العنصرة ؟</vt:lpstr>
      <vt:lpstr>تفسير الايقونة الخاصة بعيد العنصرة</vt:lpstr>
      <vt:lpstr>معلومات أخرى عن الايقونة</vt:lpstr>
      <vt:lpstr>طروبارية العنصرة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ايقونة العنصرة</dc:title>
  <dc:creator>Dimetri Halasa</dc:creator>
  <cp:lastModifiedBy>Dimetri Halasa</cp:lastModifiedBy>
  <cp:revision>1</cp:revision>
  <dcterms:created xsi:type="dcterms:W3CDTF">2023-05-16T13:16:29Z</dcterms:created>
  <dcterms:modified xsi:type="dcterms:W3CDTF">2023-05-16T13:17:25Z</dcterms:modified>
</cp:coreProperties>
</file>