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4" r:id="rId5"/>
    <p:sldId id="259" r:id="rId6"/>
    <p:sldId id="265" r:id="rId7"/>
    <p:sldId id="260" r:id="rId8"/>
    <p:sldId id="261" r:id="rId9"/>
    <p:sldId id="263"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93263A-11DB-4C40-BCF6-AF3EE2193D9E}" v="184" dt="2023-05-04T06:41:37.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3" autoAdjust="0"/>
    <p:restoredTop sz="65047" autoAdjust="0"/>
  </p:normalViewPr>
  <p:slideViewPr>
    <p:cSldViewPr snapToGrid="0">
      <p:cViewPr varScale="1">
        <p:scale>
          <a:sx n="46" d="100"/>
          <a:sy n="46" d="100"/>
        </p:scale>
        <p:origin x="14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68AF7-0F29-4866-8540-B4073B8DE937}" type="datetimeFigureOut">
              <a:rPr lang="en-US" smtClean="0"/>
              <a:t>5/14/2023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2C3E4-89FB-4DDF-A168-6C203854C82A}" type="slidenum">
              <a:rPr lang="en-US" smtClean="0"/>
              <a:t>‹#›</a:t>
            </a:fld>
            <a:endParaRPr lang="en-US"/>
          </a:p>
        </p:txBody>
      </p:sp>
    </p:spTree>
    <p:extLst>
      <p:ext uri="{BB962C8B-B14F-4D97-AF65-F5344CB8AC3E}">
        <p14:creationId xmlns:p14="http://schemas.microsoft.com/office/powerpoint/2010/main" val="275133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b="1" i="0" u="sng" dirty="0">
                <a:solidFill>
                  <a:schemeClr val="accent2">
                    <a:lumMod val="75000"/>
                  </a:schemeClr>
                </a:solidFill>
                <a:effectLst/>
                <a:latin typeface="Public Sans Web"/>
              </a:rPr>
              <a:t>What is an earthquake? </a:t>
            </a:r>
            <a:endParaRPr lang="en-US" sz="2000" b="1" i="0" u="sng" dirty="0">
              <a:solidFill>
                <a:schemeClr val="accent2">
                  <a:lumMod val="75000"/>
                </a:schemeClr>
              </a:solidFill>
              <a:effectLst/>
              <a:latin typeface="Merriweather Web"/>
            </a:endParaRPr>
          </a:p>
          <a:p>
            <a:pPr algn="l">
              <a:lnSpc>
                <a:spcPct val="100000"/>
              </a:lnSpc>
              <a:spcBef>
                <a:spcPts val="0"/>
              </a:spcBef>
            </a:pPr>
            <a:endParaRPr lang="en-US" sz="1600" b="0" i="0" dirty="0">
              <a:solidFill>
                <a:srgbClr val="171717"/>
              </a:solidFill>
              <a:effectLst/>
              <a:latin typeface="Merriweather Web"/>
            </a:endParaRPr>
          </a:p>
          <a:p>
            <a:pPr algn="l">
              <a:lnSpc>
                <a:spcPct val="100000"/>
              </a:lnSpc>
              <a:spcBef>
                <a:spcPts val="0"/>
              </a:spcBef>
            </a:pPr>
            <a:r>
              <a:rPr lang="en-US" sz="1600" b="0" i="0" dirty="0">
                <a:solidFill>
                  <a:srgbClr val="171717"/>
                </a:solidFill>
                <a:effectLst/>
                <a:latin typeface="Merriweather Web"/>
              </a:rPr>
              <a:t>An </a:t>
            </a:r>
            <a:r>
              <a:rPr lang="en-US" sz="1600" b="1" i="0" dirty="0">
                <a:solidFill>
                  <a:srgbClr val="171717"/>
                </a:solidFill>
                <a:effectLst/>
                <a:latin typeface="Merriweather Web"/>
              </a:rPr>
              <a:t>earthquake</a:t>
            </a:r>
            <a:r>
              <a:rPr lang="en-US" sz="1600" b="0" i="0" dirty="0">
                <a:solidFill>
                  <a:srgbClr val="171717"/>
                </a:solidFill>
                <a:effectLst/>
                <a:latin typeface="Merriweather Web"/>
              </a:rPr>
              <a:t> is what happens when two blocks of the earth suddenly slip past one another. The surface where they slip is called the </a:t>
            </a:r>
            <a:r>
              <a:rPr lang="en-US" sz="1600" b="1" i="0" dirty="0">
                <a:solidFill>
                  <a:srgbClr val="171717"/>
                </a:solidFill>
                <a:effectLst/>
                <a:latin typeface="Merriweather Web"/>
              </a:rPr>
              <a:t>fault</a:t>
            </a:r>
            <a:r>
              <a:rPr lang="en-US" sz="1600" b="0" i="0" dirty="0">
                <a:solidFill>
                  <a:srgbClr val="171717"/>
                </a:solidFill>
                <a:effectLst/>
                <a:latin typeface="Merriweather Web"/>
              </a:rPr>
              <a:t> or</a:t>
            </a:r>
            <a:r>
              <a:rPr lang="en-US" sz="1600" b="0" i="1" dirty="0">
                <a:solidFill>
                  <a:srgbClr val="171717"/>
                </a:solidFill>
                <a:effectLst/>
                <a:latin typeface="Merriweather Web"/>
              </a:rPr>
              <a:t> </a:t>
            </a:r>
            <a:r>
              <a:rPr lang="en-US" sz="1600" b="1" i="0" dirty="0">
                <a:solidFill>
                  <a:srgbClr val="171717"/>
                </a:solidFill>
                <a:effectLst/>
                <a:latin typeface="Merriweather Web"/>
              </a:rPr>
              <a:t>fault plane</a:t>
            </a:r>
            <a:r>
              <a:rPr lang="en-US" sz="1600" b="0" i="0" dirty="0">
                <a:solidFill>
                  <a:srgbClr val="171717"/>
                </a:solidFill>
                <a:effectLst/>
                <a:latin typeface="Merriweather Web"/>
              </a:rPr>
              <a:t>. </a:t>
            </a:r>
          </a:p>
          <a:p>
            <a:pPr algn="l">
              <a:lnSpc>
                <a:spcPct val="100000"/>
              </a:lnSpc>
              <a:spcBef>
                <a:spcPts val="0"/>
              </a:spcBef>
            </a:pPr>
            <a:endParaRPr lang="en-US" sz="1600" b="0" i="0" dirty="0">
              <a:solidFill>
                <a:srgbClr val="171717"/>
              </a:solidFill>
              <a:effectLst/>
              <a:latin typeface="Merriweather Web"/>
            </a:endParaRPr>
          </a:p>
          <a:p>
            <a:pPr algn="l">
              <a:lnSpc>
                <a:spcPct val="100000"/>
              </a:lnSpc>
              <a:spcBef>
                <a:spcPts val="0"/>
              </a:spcBef>
            </a:pPr>
            <a:r>
              <a:rPr lang="en-US" sz="1600" b="0" i="0" dirty="0">
                <a:solidFill>
                  <a:srgbClr val="171717"/>
                </a:solidFill>
                <a:effectLst/>
                <a:latin typeface="Merriweather Web"/>
              </a:rPr>
              <a:t>The location below the earth’s surface where the earthquake starts is called the</a:t>
            </a:r>
          </a:p>
          <a:p>
            <a:pPr algn="l">
              <a:lnSpc>
                <a:spcPct val="100000"/>
              </a:lnSpc>
              <a:spcBef>
                <a:spcPts val="0"/>
              </a:spcBef>
            </a:pPr>
            <a:r>
              <a:rPr lang="en-US" sz="1600" b="0" i="0" dirty="0">
                <a:solidFill>
                  <a:srgbClr val="171717"/>
                </a:solidFill>
                <a:effectLst/>
                <a:latin typeface="Merriweather Web"/>
              </a:rPr>
              <a:t> </a:t>
            </a:r>
            <a:r>
              <a:rPr lang="en-US" sz="1600" b="1" i="0" dirty="0">
                <a:solidFill>
                  <a:srgbClr val="171717"/>
                </a:solidFill>
                <a:effectLst/>
                <a:latin typeface="Merriweather Web"/>
              </a:rPr>
              <a:t>hypocenter</a:t>
            </a:r>
            <a:r>
              <a:rPr lang="en-US" sz="1600" b="0" i="0" dirty="0">
                <a:solidFill>
                  <a:srgbClr val="171717"/>
                </a:solidFill>
                <a:effectLst/>
                <a:latin typeface="Merriweather Web"/>
              </a:rPr>
              <a:t>, and the location directly above it on the surface of the earth is called </a:t>
            </a:r>
          </a:p>
          <a:p>
            <a:pPr algn="l">
              <a:lnSpc>
                <a:spcPct val="100000"/>
              </a:lnSpc>
              <a:spcBef>
                <a:spcPts val="0"/>
              </a:spcBef>
            </a:pPr>
            <a:r>
              <a:rPr lang="en-US" sz="1600" b="0" i="0" dirty="0">
                <a:solidFill>
                  <a:srgbClr val="171717"/>
                </a:solidFill>
                <a:effectLst/>
                <a:latin typeface="Merriweather Web"/>
              </a:rPr>
              <a:t>the </a:t>
            </a:r>
            <a:r>
              <a:rPr lang="en-US" sz="1600" b="1" i="0" dirty="0">
                <a:solidFill>
                  <a:srgbClr val="171717"/>
                </a:solidFill>
                <a:effectLst/>
                <a:latin typeface="Merriweather Web"/>
              </a:rPr>
              <a:t>epicenter</a:t>
            </a:r>
            <a:r>
              <a:rPr lang="en-US" sz="1600" b="0" i="0" dirty="0">
                <a:solidFill>
                  <a:srgbClr val="171717"/>
                </a:solidFill>
                <a:effectLst/>
                <a:latin typeface="Merriweather Web"/>
              </a:rPr>
              <a:t>. Sometimes an earthquake has </a:t>
            </a:r>
            <a:r>
              <a:rPr lang="en-US" sz="1600" b="1" i="0" dirty="0">
                <a:solidFill>
                  <a:srgbClr val="171717"/>
                </a:solidFill>
                <a:effectLst/>
                <a:latin typeface="Merriweather Web"/>
              </a:rPr>
              <a:t>foreshocks</a:t>
            </a:r>
            <a:r>
              <a:rPr lang="en-US" sz="1600" b="0" i="0" dirty="0">
                <a:solidFill>
                  <a:srgbClr val="171717"/>
                </a:solidFill>
                <a:effectLst/>
                <a:latin typeface="Merriweather Web"/>
              </a:rPr>
              <a:t>. </a:t>
            </a:r>
          </a:p>
          <a:p>
            <a:pPr algn="l">
              <a:lnSpc>
                <a:spcPct val="100000"/>
              </a:lnSpc>
              <a:spcBef>
                <a:spcPts val="0"/>
              </a:spcBef>
            </a:pPr>
            <a:endParaRPr lang="en-US" sz="1600" b="0" i="0" dirty="0">
              <a:solidFill>
                <a:srgbClr val="171717"/>
              </a:solidFill>
              <a:effectLst/>
              <a:latin typeface="Merriweather Web"/>
            </a:endParaRPr>
          </a:p>
          <a:p>
            <a:pPr algn="l">
              <a:lnSpc>
                <a:spcPct val="100000"/>
              </a:lnSpc>
              <a:spcBef>
                <a:spcPts val="0"/>
              </a:spcBef>
            </a:pPr>
            <a:r>
              <a:rPr lang="en-US" sz="1600" b="0" i="0" dirty="0">
                <a:solidFill>
                  <a:srgbClr val="171717"/>
                </a:solidFill>
                <a:effectLst/>
                <a:latin typeface="Merriweather Web"/>
              </a:rPr>
              <a:t>These are smaller earthquakes that happen in the same place as the larger </a:t>
            </a:r>
          </a:p>
          <a:p>
            <a:pPr algn="l">
              <a:lnSpc>
                <a:spcPct val="100000"/>
              </a:lnSpc>
              <a:spcBef>
                <a:spcPts val="0"/>
              </a:spcBef>
            </a:pPr>
            <a:r>
              <a:rPr lang="en-US" sz="1600" b="0" i="0" dirty="0">
                <a:solidFill>
                  <a:srgbClr val="171717"/>
                </a:solidFill>
                <a:effectLst/>
                <a:latin typeface="Merriweather Web"/>
              </a:rPr>
              <a:t>earthquake that follows. Scientists can’t tell that an earthquake is a foreshock until the </a:t>
            </a:r>
          </a:p>
          <a:p>
            <a:pPr algn="l">
              <a:lnSpc>
                <a:spcPct val="100000"/>
              </a:lnSpc>
              <a:spcBef>
                <a:spcPts val="0"/>
              </a:spcBef>
            </a:pPr>
            <a:r>
              <a:rPr lang="en-US" sz="1600" b="0" i="0" dirty="0">
                <a:solidFill>
                  <a:srgbClr val="171717"/>
                </a:solidFill>
                <a:effectLst/>
                <a:latin typeface="Merriweather Web"/>
              </a:rPr>
              <a:t>larger earthquake happens. The largest, main earthquake is called the </a:t>
            </a:r>
            <a:r>
              <a:rPr lang="en-US" sz="1600" b="1" i="0" dirty="0">
                <a:solidFill>
                  <a:srgbClr val="171717"/>
                </a:solidFill>
                <a:effectLst/>
                <a:latin typeface="Merriweather Web"/>
              </a:rPr>
              <a:t>mainshock</a:t>
            </a:r>
            <a:r>
              <a:rPr lang="en-US" sz="1600" b="0" i="0" dirty="0">
                <a:solidFill>
                  <a:srgbClr val="171717"/>
                </a:solidFill>
                <a:effectLst/>
                <a:latin typeface="Merriweather Web"/>
              </a:rPr>
              <a:t>. </a:t>
            </a:r>
          </a:p>
          <a:p>
            <a:pPr algn="l">
              <a:lnSpc>
                <a:spcPct val="100000"/>
              </a:lnSpc>
              <a:spcBef>
                <a:spcPts val="0"/>
              </a:spcBef>
            </a:pPr>
            <a:endParaRPr lang="en-US" sz="1600" dirty="0">
              <a:solidFill>
                <a:srgbClr val="171717"/>
              </a:solidFill>
              <a:latin typeface="Merriweather Web"/>
            </a:endParaRPr>
          </a:p>
          <a:p>
            <a:pPr algn="l">
              <a:lnSpc>
                <a:spcPct val="100000"/>
              </a:lnSpc>
              <a:spcBef>
                <a:spcPts val="0"/>
              </a:spcBef>
            </a:pPr>
            <a:r>
              <a:rPr lang="en-US" sz="1600" b="0" i="0" dirty="0">
                <a:solidFill>
                  <a:srgbClr val="171717"/>
                </a:solidFill>
                <a:effectLst/>
                <a:latin typeface="Merriweather Web"/>
              </a:rPr>
              <a:t>Mainshocks always have </a:t>
            </a:r>
            <a:r>
              <a:rPr lang="en-US" sz="1600" b="1" i="0" dirty="0">
                <a:solidFill>
                  <a:srgbClr val="171717"/>
                </a:solidFill>
                <a:effectLst/>
                <a:latin typeface="Merriweather Web"/>
              </a:rPr>
              <a:t>aftershocks</a:t>
            </a:r>
            <a:r>
              <a:rPr lang="en-US" sz="1600" b="0" i="0" dirty="0">
                <a:solidFill>
                  <a:srgbClr val="171717"/>
                </a:solidFill>
                <a:effectLst/>
                <a:latin typeface="Merriweather Web"/>
              </a:rPr>
              <a:t> that follow. These are smaller earthquakes that occur afterwards in the same place as the mainshock. Depending on the size of the mainshock, aftershocks can continue for weeks, months, and even years after the mainshock!</a:t>
            </a:r>
          </a:p>
          <a:p>
            <a:pPr algn="l">
              <a:lnSpc>
                <a:spcPct val="100000"/>
              </a:lnSpc>
              <a:spcBef>
                <a:spcPts val="0"/>
              </a:spcBef>
            </a:pPr>
            <a:endParaRPr lang="en-US" dirty="0">
              <a:solidFill>
                <a:srgbClr val="171717"/>
              </a:solidFill>
              <a:latin typeface="Alharoni"/>
            </a:endParaRP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2</a:t>
            </a:fld>
            <a:endParaRPr lang="en-US"/>
          </a:p>
        </p:txBody>
      </p:sp>
    </p:spTree>
    <p:extLst>
      <p:ext uri="{BB962C8B-B14F-4D97-AF65-F5344CB8AC3E}">
        <p14:creationId xmlns:p14="http://schemas.microsoft.com/office/powerpoint/2010/main" val="396224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u="sng" dirty="0">
                <a:solidFill>
                  <a:schemeClr val="accent2">
                    <a:lumMod val="75000"/>
                  </a:schemeClr>
                </a:solidFill>
                <a:latin typeface="Public Sans Web"/>
              </a:rPr>
              <a:t>What causes earthquakes and where do they happen?</a:t>
            </a:r>
          </a:p>
          <a:p>
            <a:pPr algn="l"/>
            <a:endParaRPr lang="en-US" sz="1800" b="1" u="sng" dirty="0">
              <a:solidFill>
                <a:schemeClr val="accent2">
                  <a:lumMod val="75000"/>
                </a:schemeClr>
              </a:solidFill>
              <a:latin typeface="Public Sans Web"/>
            </a:endParaRPr>
          </a:p>
          <a:p>
            <a:pPr algn="l">
              <a:lnSpc>
                <a:spcPct val="100000"/>
              </a:lnSpc>
              <a:spcBef>
                <a:spcPts val="0"/>
              </a:spcBef>
            </a:pPr>
            <a:r>
              <a:rPr lang="en-US" sz="1200" b="1" dirty="0">
                <a:solidFill>
                  <a:srgbClr val="171717"/>
                </a:solidFill>
                <a:latin typeface="Merriweather Web"/>
              </a:rPr>
              <a:t>The earth has four major layers: the inner core, outer core, mantle and crust. The crust and the top of the mantle make up a thin skin on the surface of our planet.</a:t>
            </a:r>
          </a:p>
          <a:p>
            <a:pPr algn="l">
              <a:lnSpc>
                <a:spcPct val="100000"/>
              </a:lnSpc>
              <a:spcBef>
                <a:spcPts val="0"/>
              </a:spcBef>
            </a:pPr>
            <a:endParaRPr lang="en-US" sz="1200" b="1" dirty="0">
              <a:solidFill>
                <a:srgbClr val="171717"/>
              </a:solidFill>
              <a:latin typeface="Merriweather Web"/>
            </a:endParaRPr>
          </a:p>
          <a:p>
            <a:pPr algn="l">
              <a:lnSpc>
                <a:spcPct val="100000"/>
              </a:lnSpc>
              <a:spcBef>
                <a:spcPts val="0"/>
              </a:spcBef>
            </a:pPr>
            <a:r>
              <a:rPr lang="en-US" sz="1200" dirty="0">
                <a:solidFill>
                  <a:srgbClr val="171717"/>
                </a:solidFill>
                <a:latin typeface="Merriweather Web"/>
              </a:rPr>
              <a:t>But this skin is not all in one piece – it is made up of many pieces like a puzzle covering </a:t>
            </a:r>
          </a:p>
          <a:p>
            <a:pPr algn="l">
              <a:lnSpc>
                <a:spcPct val="100000"/>
              </a:lnSpc>
              <a:spcBef>
                <a:spcPts val="0"/>
              </a:spcBef>
            </a:pPr>
            <a:r>
              <a:rPr lang="en-US" sz="1200" dirty="0">
                <a:solidFill>
                  <a:srgbClr val="171717"/>
                </a:solidFill>
                <a:latin typeface="Merriweather Web"/>
              </a:rPr>
              <a:t>the surface of the earth. Not only that, but these puzzle pieces keep slowly </a:t>
            </a:r>
          </a:p>
          <a:p>
            <a:pPr algn="l">
              <a:lnSpc>
                <a:spcPct val="100000"/>
              </a:lnSpc>
              <a:spcBef>
                <a:spcPts val="0"/>
              </a:spcBef>
            </a:pPr>
            <a:r>
              <a:rPr lang="en-US" sz="1200" dirty="0">
                <a:solidFill>
                  <a:srgbClr val="171717"/>
                </a:solidFill>
                <a:latin typeface="Merriweather Web"/>
              </a:rPr>
              <a:t>moving around, sliding past one another and bumping into each other. </a:t>
            </a:r>
          </a:p>
          <a:p>
            <a:pPr algn="l">
              <a:lnSpc>
                <a:spcPct val="100000"/>
              </a:lnSpc>
              <a:spcBef>
                <a:spcPts val="0"/>
              </a:spcBef>
            </a:pPr>
            <a:endParaRPr lang="en-US" sz="1200" dirty="0">
              <a:solidFill>
                <a:srgbClr val="171717"/>
              </a:solidFill>
              <a:latin typeface="Merriweather Web"/>
            </a:endParaRPr>
          </a:p>
          <a:p>
            <a:pPr algn="l">
              <a:lnSpc>
                <a:spcPct val="100000"/>
              </a:lnSpc>
              <a:spcBef>
                <a:spcPts val="0"/>
              </a:spcBef>
            </a:pPr>
            <a:r>
              <a:rPr lang="en-US" sz="1200" dirty="0">
                <a:solidFill>
                  <a:srgbClr val="171717"/>
                </a:solidFill>
                <a:latin typeface="Merriweather Web"/>
              </a:rPr>
              <a:t>We call these puzzle pieces tectonic plates, and the edges of the plates are called the</a:t>
            </a:r>
          </a:p>
          <a:p>
            <a:pPr algn="l">
              <a:lnSpc>
                <a:spcPct val="100000"/>
              </a:lnSpc>
              <a:spcBef>
                <a:spcPts val="0"/>
              </a:spcBef>
            </a:pPr>
            <a:r>
              <a:rPr lang="en-US" sz="1200" dirty="0">
                <a:solidFill>
                  <a:srgbClr val="171717"/>
                </a:solidFill>
                <a:latin typeface="Merriweather Web"/>
              </a:rPr>
              <a:t> plate boundaries. The plate boundaries are made up of many faults, and most of the </a:t>
            </a:r>
          </a:p>
          <a:p>
            <a:pPr algn="l">
              <a:lnSpc>
                <a:spcPct val="100000"/>
              </a:lnSpc>
              <a:spcBef>
                <a:spcPts val="0"/>
              </a:spcBef>
            </a:pPr>
            <a:r>
              <a:rPr lang="en-US" sz="1200" dirty="0">
                <a:solidFill>
                  <a:srgbClr val="171717"/>
                </a:solidFill>
                <a:latin typeface="Merriweather Web"/>
              </a:rPr>
              <a:t>earthquakes around the world occur on these faults. </a:t>
            </a:r>
          </a:p>
          <a:p>
            <a:pPr algn="l">
              <a:lnSpc>
                <a:spcPct val="100000"/>
              </a:lnSpc>
              <a:spcBef>
                <a:spcPts val="0"/>
              </a:spcBef>
            </a:pPr>
            <a:endParaRPr lang="en-US" sz="1200" dirty="0">
              <a:solidFill>
                <a:srgbClr val="171717"/>
              </a:solidFill>
              <a:latin typeface="Merriweather Web"/>
            </a:endParaRPr>
          </a:p>
          <a:p>
            <a:pPr algn="l">
              <a:lnSpc>
                <a:spcPct val="100000"/>
              </a:lnSpc>
              <a:spcBef>
                <a:spcPts val="0"/>
              </a:spcBef>
            </a:pPr>
            <a:r>
              <a:rPr lang="en-US" sz="1200" dirty="0">
                <a:solidFill>
                  <a:srgbClr val="171717"/>
                </a:solidFill>
                <a:latin typeface="Merriweather Web"/>
              </a:rPr>
              <a:t>Since the edges of the plates are rough, they get stuck</a:t>
            </a:r>
          </a:p>
          <a:p>
            <a:pPr algn="l">
              <a:lnSpc>
                <a:spcPct val="100000"/>
              </a:lnSpc>
              <a:spcBef>
                <a:spcPts val="0"/>
              </a:spcBef>
            </a:pPr>
            <a:r>
              <a:rPr lang="en-US" sz="1200" dirty="0">
                <a:solidFill>
                  <a:srgbClr val="171717"/>
                </a:solidFill>
                <a:latin typeface="Merriweather Web"/>
              </a:rPr>
              <a:t> while the rest of the plate keeps moving. Finally, when the plate has </a:t>
            </a:r>
          </a:p>
          <a:p>
            <a:pPr algn="l">
              <a:lnSpc>
                <a:spcPct val="100000"/>
              </a:lnSpc>
              <a:spcBef>
                <a:spcPts val="0"/>
              </a:spcBef>
            </a:pPr>
            <a:r>
              <a:rPr lang="en-US" sz="1200" dirty="0">
                <a:solidFill>
                  <a:srgbClr val="171717"/>
                </a:solidFill>
                <a:latin typeface="Merriweather Web"/>
              </a:rPr>
              <a:t>moved far enough, the edges unstick on one of the faults and there is an earthquake.</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3</a:t>
            </a:fld>
            <a:endParaRPr lang="en-US"/>
          </a:p>
        </p:txBody>
      </p:sp>
    </p:spTree>
    <p:extLst>
      <p:ext uri="{BB962C8B-B14F-4D97-AF65-F5344CB8AC3E}">
        <p14:creationId xmlns:p14="http://schemas.microsoft.com/office/powerpoint/2010/main" val="303220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chemeClr val="accent2">
                    <a:lumMod val="75000"/>
                  </a:schemeClr>
                </a:solidFill>
                <a:latin typeface="Public Sans Web"/>
              </a:rPr>
              <a:t>What are the Types of Plate Boundaries?</a:t>
            </a:r>
          </a:p>
          <a:p>
            <a:pPr algn="l">
              <a:lnSpc>
                <a:spcPct val="100000"/>
              </a:lnSpc>
              <a:spcBef>
                <a:spcPts val="0"/>
              </a:spcBef>
            </a:pPr>
            <a:endParaRPr lang="en-US" sz="1200" dirty="0">
              <a:solidFill>
                <a:srgbClr val="171717"/>
              </a:solidFill>
              <a:latin typeface="Merriweather Web"/>
            </a:endParaRP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Divergent Plate Boundary</a:t>
            </a:r>
          </a:p>
          <a:p>
            <a:pPr algn="l"/>
            <a:r>
              <a:rPr lang="en-US" b="0" i="0" dirty="0">
                <a:solidFill>
                  <a:srgbClr val="212529"/>
                </a:solidFill>
                <a:effectLst/>
                <a:latin typeface="Helvetica Neue"/>
              </a:rPr>
              <a:t>     Volcanic eruptions and shallow earthquakes are common where plates rip apart.</a:t>
            </a: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Convergent Plate Boundary</a:t>
            </a:r>
          </a:p>
          <a:p>
            <a:pPr algn="l"/>
            <a:r>
              <a:rPr lang="en-US" b="0" i="0" dirty="0">
                <a:solidFill>
                  <a:srgbClr val="212529"/>
                </a:solidFill>
                <a:effectLst/>
                <a:latin typeface="Helvetica Neue"/>
              </a:rPr>
              <a:t>     Where plates crash together, one dive (“subducts”) beneath the other, causing volcanoes (red triangles) to erupt on the overriding plate and earthquakes (black                </a:t>
            </a:r>
          </a:p>
          <a:p>
            <a:pPr algn="l"/>
            <a:r>
              <a:rPr lang="en-US" b="0" i="0" dirty="0">
                <a:solidFill>
                  <a:srgbClr val="212529"/>
                </a:solidFill>
                <a:effectLst/>
                <a:latin typeface="Helvetica Neue"/>
              </a:rPr>
              <a:t>      stars) at a variety of depths. The large white star represents the zone where plates lock together for centuries and then suddenly let go, causing the largest </a:t>
            </a:r>
          </a:p>
          <a:p>
            <a:pPr algn="l"/>
            <a:r>
              <a:rPr lang="en-US" b="0" i="0" dirty="0">
                <a:solidFill>
                  <a:srgbClr val="212529"/>
                </a:solidFill>
                <a:effectLst/>
                <a:latin typeface="Helvetica Neue"/>
              </a:rPr>
              <a:t>     earthquakes.</a:t>
            </a: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Transform Plate Boundary</a:t>
            </a:r>
          </a:p>
          <a:p>
            <a:pPr algn="l"/>
            <a:r>
              <a:rPr lang="en-US" b="0" i="0" dirty="0">
                <a:solidFill>
                  <a:srgbClr val="212529"/>
                </a:solidFill>
                <a:effectLst/>
                <a:latin typeface="Helvetica Neue"/>
              </a:rPr>
              <a:t>     Shallow earthquakes and little volcanism occur when one plate slides laterally past another.</a:t>
            </a:r>
          </a:p>
          <a:p>
            <a:pPr marL="171450" indent="-171450" algn="l">
              <a:buFont typeface="Arial" panose="020B0604020202020204" pitchFamily="34" charset="0"/>
              <a:buChar char="•"/>
            </a:pPr>
            <a:r>
              <a:rPr lang="en-US" b="1" i="0" dirty="0">
                <a:solidFill>
                  <a:srgbClr val="222222"/>
                </a:solidFill>
                <a:effectLst/>
                <a:latin typeface="Times New Roman" panose="02020603050405020304" pitchFamily="18" charset="0"/>
              </a:rPr>
              <a:t>Hotspot</a:t>
            </a:r>
          </a:p>
          <a:p>
            <a:pPr algn="l"/>
            <a:r>
              <a:rPr lang="en-US" b="0" i="0" dirty="0">
                <a:solidFill>
                  <a:srgbClr val="212529"/>
                </a:solidFill>
                <a:effectLst/>
                <a:latin typeface="Helvetica Neue"/>
              </a:rPr>
              <a:t>     In places like Hawaii and Yellowstone, a plate rides over a rising plume of the hot mantle, causing earthquakes and a chain of volcanoes.</a:t>
            </a:r>
          </a:p>
          <a:p>
            <a:pPr algn="l"/>
            <a:endParaRPr lang="en-US" b="0" i="0" dirty="0">
              <a:solidFill>
                <a:srgbClr val="212529"/>
              </a:solidFill>
              <a:effectLst/>
              <a:latin typeface="Helvetica Neue"/>
            </a:endParaRPr>
          </a:p>
          <a:p>
            <a:pPr algn="l"/>
            <a:endParaRPr lang="en-US" b="0" i="0" dirty="0">
              <a:solidFill>
                <a:srgbClr val="212529"/>
              </a:solidFill>
              <a:effectLst/>
              <a:latin typeface="Helvetica Neue"/>
            </a:endParaRPr>
          </a:p>
          <a:p>
            <a:pPr algn="l"/>
            <a:endParaRPr lang="en-US" b="0" i="0" dirty="0">
              <a:solidFill>
                <a:srgbClr val="212529"/>
              </a:solidFill>
              <a:effectLst/>
              <a:latin typeface="Helvetica Neue"/>
            </a:endParaRPr>
          </a:p>
          <a:p>
            <a:br>
              <a:rPr lang="en-US" dirty="0"/>
            </a:br>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4</a:t>
            </a:fld>
            <a:endParaRPr lang="en-US"/>
          </a:p>
        </p:txBody>
      </p:sp>
    </p:spTree>
    <p:extLst>
      <p:ext uri="{BB962C8B-B14F-4D97-AF65-F5344CB8AC3E}">
        <p14:creationId xmlns:p14="http://schemas.microsoft.com/office/powerpoint/2010/main" val="4065622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800" b="1" u="sng" dirty="0">
                <a:solidFill>
                  <a:schemeClr val="accent2">
                    <a:lumMod val="75000"/>
                  </a:schemeClr>
                </a:solidFill>
                <a:latin typeface="Public Sans Web"/>
              </a:rPr>
              <a:t>What are the Effects of an Earthquake?</a:t>
            </a:r>
          </a:p>
          <a:p>
            <a:pPr algn="l">
              <a:lnSpc>
                <a:spcPct val="100000"/>
              </a:lnSpc>
              <a:spcBef>
                <a:spcPts val="0"/>
              </a:spcBef>
            </a:pPr>
            <a:r>
              <a:rPr lang="en-US" sz="2800" b="0" i="0" dirty="0">
                <a:solidFill>
                  <a:srgbClr val="3C4245"/>
                </a:solidFill>
                <a:effectLst/>
                <a:latin typeface="Arial" panose="020B0604020202020204" pitchFamily="34" charset="0"/>
              </a:rPr>
              <a:t>Earthquakes can strike suddenly and without warning. An earthquake is a violent and abrupt shaking of the ground, caused by movement between tectonic plates along a fault line in the earth’s crust. Earthquakes can result in </a:t>
            </a:r>
            <a:r>
              <a:rPr lang="en-US" sz="2800" b="1" i="0" dirty="0">
                <a:solidFill>
                  <a:srgbClr val="3C4245"/>
                </a:solidFill>
                <a:effectLst/>
                <a:latin typeface="Arial" panose="020B0604020202020204" pitchFamily="34" charset="0"/>
              </a:rPr>
              <a:t>ground shaking</a:t>
            </a:r>
            <a:r>
              <a:rPr lang="en-US" sz="4000" b="1" i="0" dirty="0">
                <a:solidFill>
                  <a:srgbClr val="000000"/>
                </a:solidFill>
                <a:effectLst/>
                <a:latin typeface="Times New Roman" panose="02020603050405020304" pitchFamily="18" charset="0"/>
              </a:rPr>
              <a:t>, </a:t>
            </a:r>
            <a:r>
              <a:rPr lang="en-US" sz="2800" b="1" i="0" dirty="0">
                <a:solidFill>
                  <a:srgbClr val="3C4245"/>
                </a:solidFill>
                <a:effectLst/>
                <a:latin typeface="Arial" panose="020B0604020202020204" pitchFamily="34" charset="0"/>
              </a:rPr>
              <a:t>soil liquefaction, landslides, fissures, avalanches, fires, and tsunamis.</a:t>
            </a:r>
          </a:p>
          <a:p>
            <a:pPr algn="l">
              <a:lnSpc>
                <a:spcPct val="100000"/>
              </a:lnSpc>
              <a:spcBef>
                <a:spcPts val="0"/>
              </a:spcBef>
            </a:pPr>
            <a:endParaRPr lang="en-US" sz="2800" b="1" i="0" dirty="0">
              <a:solidFill>
                <a:srgbClr val="3C424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a:solidFill>
                  <a:srgbClr val="444444"/>
                </a:solidFill>
                <a:effectLst/>
                <a:latin typeface="Roboto" panose="02000000000000000000" pitchFamily="2" charset="0"/>
              </a:rPr>
              <a:t>Also </a:t>
            </a:r>
            <a:r>
              <a:rPr lang="en-US" sz="4000" b="0" i="0" dirty="0">
                <a:solidFill>
                  <a:srgbClr val="3C4245"/>
                </a:solidFill>
                <a:effectLst/>
                <a:latin typeface="Arial" panose="020B0604020202020204" pitchFamily="34" charset="0"/>
              </a:rPr>
              <a:t>Earthquakes can result in </a:t>
            </a:r>
            <a:r>
              <a:rPr lang="en-US" sz="4000" b="1" i="0" dirty="0">
                <a:solidFill>
                  <a:srgbClr val="3C4245"/>
                </a:solidFill>
                <a:effectLst/>
                <a:latin typeface="Arial" panose="020B0604020202020204" pitchFamily="34" charset="0"/>
              </a:rPr>
              <a:t>d</a:t>
            </a:r>
            <a:r>
              <a:rPr lang="en-US" sz="4000" b="1" i="0" dirty="0">
                <a:solidFill>
                  <a:srgbClr val="444444"/>
                </a:solidFill>
                <a:effectLst/>
                <a:latin typeface="Roboto" panose="02000000000000000000" pitchFamily="2" charset="0"/>
              </a:rPr>
              <a:t>amage to a man-made structure </a:t>
            </a:r>
            <a:r>
              <a:rPr lang="en-US" sz="4000" b="0" i="0" dirty="0">
                <a:solidFill>
                  <a:srgbClr val="444444"/>
                </a:solidFill>
                <a:effectLst/>
                <a:latin typeface="Roboto" panose="02000000000000000000" pitchFamily="2" charset="0"/>
              </a:rPr>
              <a:t>like </a:t>
            </a:r>
            <a:r>
              <a:rPr lang="en-US" sz="2800" b="0" i="0" dirty="0">
                <a:solidFill>
                  <a:srgbClr val="000000"/>
                </a:solidFill>
                <a:effectLst/>
                <a:latin typeface="Times New Roman" panose="02020603050405020304" pitchFamily="18" charset="0"/>
              </a:rPr>
              <a:t>buildings ,</a:t>
            </a:r>
            <a:r>
              <a:rPr lang="en-US" sz="4000" b="0" i="0" dirty="0">
                <a:solidFill>
                  <a:srgbClr val="000000"/>
                </a:solidFill>
                <a:effectLst/>
                <a:latin typeface="Times New Roman" panose="02020603050405020304" pitchFamily="18" charset="0"/>
              </a:rPr>
              <a:t> bridges and highways.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b="0" i="0" dirty="0">
                <a:solidFill>
                  <a:srgbClr val="4D5156"/>
                </a:solidFill>
                <a:effectLst/>
                <a:latin typeface="arial" panose="020B0604020202020204" pitchFamily="34" charset="0"/>
              </a:rPr>
              <a:t>During the last four decades </a:t>
            </a:r>
            <a:r>
              <a:rPr lang="en-US" sz="7200" b="0" i="0" dirty="0">
                <a:solidFill>
                  <a:srgbClr val="3C4245"/>
                </a:solidFill>
                <a:effectLst/>
                <a:latin typeface="Arial" panose="020B0604020202020204" pitchFamily="34" charset="0"/>
              </a:rPr>
              <a:t>Earthquakes are </a:t>
            </a:r>
            <a:r>
              <a:rPr lang="en-US" sz="5400" b="0" i="0" dirty="0">
                <a:solidFill>
                  <a:srgbClr val="333333"/>
                </a:solidFill>
                <a:effectLst/>
                <a:latin typeface="Roboto" panose="02000000000000000000" pitchFamily="2" charset="0"/>
              </a:rPr>
              <a:t>responsible for over a </a:t>
            </a:r>
            <a:r>
              <a:rPr lang="en-US" sz="5400" b="1" i="0" dirty="0">
                <a:solidFill>
                  <a:srgbClr val="333333"/>
                </a:solidFill>
                <a:effectLst/>
                <a:latin typeface="Roboto" panose="02000000000000000000" pitchFamily="2" charset="0"/>
              </a:rPr>
              <a:t>million deaths </a:t>
            </a:r>
            <a:r>
              <a:rPr lang="en-US" sz="5400" b="0" i="0" dirty="0">
                <a:solidFill>
                  <a:srgbClr val="333333"/>
                </a:solidFill>
                <a:effectLst/>
                <a:latin typeface="Roboto" panose="02000000000000000000" pitchFamily="2" charset="0"/>
              </a:rPr>
              <a:t>around the world.</a:t>
            </a:r>
            <a:endParaRPr lang="en-US" sz="2800" b="0" i="0" dirty="0">
              <a:solidFill>
                <a:srgbClr val="3C4245"/>
              </a:solidFill>
              <a:effectLst/>
              <a:latin typeface="Arial" panose="020B0604020202020204" pitchFamily="34" charset="0"/>
            </a:endParaRPr>
          </a:p>
          <a:p>
            <a:pPr algn="l">
              <a:lnSpc>
                <a:spcPct val="100000"/>
              </a:lnSpc>
              <a:spcBef>
                <a:spcPts val="0"/>
              </a:spcBef>
            </a:pPr>
            <a:endParaRPr lang="en-US" sz="1800" dirty="0">
              <a:solidFill>
                <a:srgbClr val="171717"/>
              </a:solidFill>
              <a:latin typeface="Merriweather Web"/>
            </a:endParaRPr>
          </a:p>
          <a:p>
            <a:pPr algn="l">
              <a:lnSpc>
                <a:spcPct val="100000"/>
              </a:lnSpc>
              <a:spcBef>
                <a:spcPts val="0"/>
              </a:spcBef>
            </a:pPr>
            <a:r>
              <a:rPr lang="en-US" sz="2800" b="0" i="0" dirty="0">
                <a:solidFill>
                  <a:srgbClr val="3C4245"/>
                </a:solidFill>
                <a:effectLst/>
                <a:latin typeface="Arial" panose="020B0604020202020204" pitchFamily="34" charset="0"/>
              </a:rPr>
              <a:t>Between 1998-2017, earthquakes caused nearly 750 000 deaths globally, more than half of all deaths related to natural disasters. More than 125 million people were affected by earthquakes during this period, meaning they were </a:t>
            </a:r>
            <a:r>
              <a:rPr lang="en-US" sz="2800" b="1" i="0" dirty="0">
                <a:solidFill>
                  <a:srgbClr val="3C4245"/>
                </a:solidFill>
                <a:effectLst/>
                <a:latin typeface="Arial" panose="020B0604020202020204" pitchFamily="34" charset="0"/>
              </a:rPr>
              <a:t>injured, made homeless, displaced, or evacuated</a:t>
            </a:r>
            <a:r>
              <a:rPr lang="en-US" sz="2800" b="0" i="0" dirty="0">
                <a:solidFill>
                  <a:srgbClr val="3C4245"/>
                </a:solidFill>
                <a:effectLst/>
                <a:latin typeface="Arial" panose="020B0604020202020204" pitchFamily="34" charset="0"/>
              </a:rPr>
              <a:t> during the emergency phase of the disaster.</a:t>
            </a:r>
          </a:p>
          <a:p>
            <a:pPr algn="l">
              <a:lnSpc>
                <a:spcPct val="100000"/>
              </a:lnSpc>
              <a:spcBef>
                <a:spcPts val="0"/>
              </a:spcBef>
            </a:pPr>
            <a:endParaRPr lang="en-US" sz="2800" b="0" i="0" dirty="0">
              <a:solidFill>
                <a:srgbClr val="3C4245"/>
              </a:solidFill>
              <a:effectLst/>
              <a:latin typeface="Arial" panose="020B0604020202020204" pitchFamily="34" charset="0"/>
            </a:endParaRPr>
          </a:p>
          <a:p>
            <a:pPr algn="l">
              <a:lnSpc>
                <a:spcPct val="100000"/>
              </a:lnSpc>
              <a:spcBef>
                <a:spcPts val="0"/>
              </a:spcBef>
            </a:pPr>
            <a:r>
              <a:rPr lang="en-US" sz="2800" b="0" i="0" dirty="0">
                <a:effectLst/>
                <a:latin typeface="Ubuntu" panose="020B0604020202020204" pitchFamily="34" charset="0"/>
              </a:rPr>
              <a:t>One of the positive effects of earthquakes is that they </a:t>
            </a:r>
            <a:r>
              <a:rPr lang="en-US" sz="2800" b="1" i="0" dirty="0">
                <a:effectLst/>
                <a:latin typeface="Ubuntu" panose="020B0604020202020204" pitchFamily="34" charset="0"/>
              </a:rPr>
              <a:t>form oases and natural energy sources</a:t>
            </a:r>
            <a:r>
              <a:rPr lang="en-US" sz="2800" b="0" i="0" dirty="0">
                <a:effectLst/>
                <a:latin typeface="Ubuntu" panose="020B0604020202020204" pitchFamily="34" charset="0"/>
              </a:rPr>
              <a:t>. Similarly, flaws can become a part of the </a:t>
            </a:r>
            <a:r>
              <a:rPr lang="en-US" sz="2800" b="1" i="0" dirty="0">
                <a:effectLst/>
                <a:latin typeface="Ubuntu" panose="020B0604020202020204" pitchFamily="34" charset="0"/>
              </a:rPr>
              <a:t>natural landscape</a:t>
            </a:r>
            <a:r>
              <a:rPr lang="en-US" sz="2800" b="0" i="0" dirty="0">
                <a:effectLst/>
                <a:latin typeface="Ubuntu" panose="020B0604020202020204" pitchFamily="34" charset="0"/>
              </a:rPr>
              <a:t>.</a:t>
            </a:r>
            <a:endParaRPr lang="en-US" sz="1800" b="0" i="0" dirty="0">
              <a:solidFill>
                <a:srgbClr val="171717"/>
              </a:solidFill>
              <a:effectLst/>
              <a:latin typeface="Merriweather Web"/>
            </a:endParaRPr>
          </a:p>
          <a:p>
            <a:pPr algn="l">
              <a:lnSpc>
                <a:spcPct val="100000"/>
              </a:lnSpc>
              <a:spcBef>
                <a:spcPts val="0"/>
              </a:spcBef>
            </a:pPr>
            <a:endParaRPr lang="en-US" sz="1800" dirty="0">
              <a:solidFill>
                <a:srgbClr val="171717"/>
              </a:solidFill>
              <a:latin typeface="Merriweather Web"/>
            </a:endParaRPr>
          </a:p>
        </p:txBody>
      </p:sp>
      <p:sp>
        <p:nvSpPr>
          <p:cNvPr id="4" name="Slide Number Placeholder 3"/>
          <p:cNvSpPr>
            <a:spLocks noGrp="1"/>
          </p:cNvSpPr>
          <p:nvPr>
            <p:ph type="sldNum" sz="quarter" idx="5"/>
          </p:nvPr>
        </p:nvSpPr>
        <p:spPr/>
        <p:txBody>
          <a:bodyPr/>
          <a:lstStyle/>
          <a:p>
            <a:fld id="{3802C3E4-89FB-4DDF-A168-6C203854C82A}" type="slidenum">
              <a:rPr lang="en-US" smtClean="0"/>
              <a:t>5</a:t>
            </a:fld>
            <a:endParaRPr lang="en-US"/>
          </a:p>
        </p:txBody>
      </p:sp>
    </p:spTree>
    <p:extLst>
      <p:ext uri="{BB962C8B-B14F-4D97-AF65-F5344CB8AC3E}">
        <p14:creationId xmlns:p14="http://schemas.microsoft.com/office/powerpoint/2010/main" val="2458566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What are the factors that affect the intensity and frequency of earthquakes?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intensity of ground shaking depends on the duration, local geology, and distance.</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The earthquake’s magnitude: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Typically, you will feel more intense shaking from a big earthquake than from a small one. </a:t>
            </a:r>
          </a:p>
          <a:p>
            <a:pPr lvl="0"/>
            <a:r>
              <a:rPr lang="en-US" sz="1200" kern="1200" dirty="0">
                <a:solidFill>
                  <a:schemeClr val="tx1"/>
                </a:solidFill>
                <a:effectLst/>
                <a:latin typeface="+mn-lt"/>
                <a:ea typeface="+mn-ea"/>
                <a:cs typeface="+mn-cs"/>
              </a:rPr>
              <a:t>Bigger earthquakes also release their energy over a larger area and for a longer period. </a:t>
            </a: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Local geology and soil type: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Local geology is </a:t>
            </a:r>
            <a:r>
              <a:rPr lang="en-US" sz="1200" b="1" kern="1200" dirty="0">
                <a:solidFill>
                  <a:schemeClr val="tx1"/>
                </a:solidFill>
                <a:effectLst/>
                <a:latin typeface="+mn-lt"/>
                <a:ea typeface="+mn-ea"/>
                <a:cs typeface="+mn-cs"/>
              </a:rPr>
              <a:t>related to earthquake intensity in</a:t>
            </a:r>
            <a:r>
              <a:rPr lang="en-US" sz="1200" kern="1200" dirty="0">
                <a:solidFill>
                  <a:schemeClr val="tx1"/>
                </a:solidFill>
                <a:effectLst/>
                <a:latin typeface="+mn-lt"/>
                <a:ea typeface="+mn-ea"/>
                <a:cs typeface="+mn-cs"/>
              </a:rPr>
              <a:t> that earthquakes are often localized to particular geologic settings and rock types.</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6</a:t>
            </a:fld>
            <a:endParaRPr lang="en-US"/>
          </a:p>
        </p:txBody>
      </p:sp>
    </p:spTree>
    <p:extLst>
      <p:ext uri="{BB962C8B-B14F-4D97-AF65-F5344CB8AC3E}">
        <p14:creationId xmlns:p14="http://schemas.microsoft.com/office/powerpoint/2010/main" val="313153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What are the Methods used to detect, measure and predict earthquakes?</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studying the history of large earthquakes in a specific area and the rate at which strain accumulates in the rock.</a:t>
            </a:r>
          </a:p>
          <a:p>
            <a:r>
              <a:rPr lang="en-US" sz="1200" kern="1200" dirty="0">
                <a:solidFill>
                  <a:schemeClr val="tx1"/>
                </a:solidFill>
                <a:effectLst/>
                <a:latin typeface="+mn-lt"/>
                <a:ea typeface="+mn-ea"/>
                <a:cs typeface="+mn-cs"/>
              </a:rPr>
              <a:t>Scientists study the past frequency of large earthquakes in order to determine the future likelihood of similar large shocks</a:t>
            </a: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can scientists tell where the earthquake happened?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Triangulation can be used to locate an earthquake. The seismometers are shown as green dots. </a:t>
            </a:r>
          </a:p>
          <a:p>
            <a:r>
              <a:rPr lang="en-US" sz="1200" kern="1200" dirty="0">
                <a:solidFill>
                  <a:schemeClr val="tx1"/>
                </a:solidFill>
                <a:effectLst/>
                <a:latin typeface="+mn-lt"/>
                <a:ea typeface="+mn-ea"/>
                <a:cs typeface="+mn-cs"/>
              </a:rPr>
              <a:t>The calculated distance from each seismometer to the earthquake is shown as a circle. </a:t>
            </a:r>
          </a:p>
          <a:p>
            <a:r>
              <a:rPr lang="en-US" sz="1200" kern="1200" dirty="0">
                <a:solidFill>
                  <a:schemeClr val="tx1"/>
                </a:solidFill>
                <a:effectLst/>
                <a:latin typeface="+mn-lt"/>
                <a:ea typeface="+mn-ea"/>
                <a:cs typeface="+mn-cs"/>
              </a:rPr>
              <a:t>The location where all the circles intersect is the location of the earthquake epicenter</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Can scientists predict earthquakes?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Neither the </a:t>
            </a:r>
            <a:r>
              <a:rPr lang="en-US" sz="1200" b="1" kern="1200" dirty="0">
                <a:solidFill>
                  <a:schemeClr val="tx1"/>
                </a:solidFill>
                <a:effectLst/>
                <a:latin typeface="+mn-lt"/>
                <a:ea typeface="+mn-ea"/>
                <a:cs typeface="+mn-cs"/>
              </a:rPr>
              <a:t>USGS (United States Geological Survey</a:t>
            </a:r>
            <a:r>
              <a:rPr lang="en-US" sz="1200" kern="1200" dirty="0">
                <a:solidFill>
                  <a:schemeClr val="tx1"/>
                </a:solidFill>
                <a:effectLst/>
                <a:latin typeface="+mn-lt"/>
                <a:ea typeface="+mn-ea"/>
                <a:cs typeface="+mn-cs"/>
              </a:rPr>
              <a:t> ) nor any other scientists have ever predicted a major earthquake. </a:t>
            </a:r>
          </a:p>
          <a:p>
            <a:r>
              <a:rPr lang="en-US" sz="1200" kern="1200" dirty="0">
                <a:solidFill>
                  <a:schemeClr val="tx1"/>
                </a:solidFill>
                <a:effectLst/>
                <a:latin typeface="+mn-lt"/>
                <a:ea typeface="+mn-ea"/>
                <a:cs typeface="+mn-cs"/>
              </a:rPr>
              <a:t>We do not know how, and we do not expect to know how any time in the near future.</a:t>
            </a:r>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7</a:t>
            </a:fld>
            <a:endParaRPr lang="en-US"/>
          </a:p>
        </p:txBody>
      </p:sp>
    </p:spTree>
    <p:extLst>
      <p:ext uri="{BB962C8B-B14F-4D97-AF65-F5344CB8AC3E}">
        <p14:creationId xmlns:p14="http://schemas.microsoft.com/office/powerpoint/2010/main" val="69603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chemeClr val="accent2">
                    <a:lumMod val="75000"/>
                  </a:schemeClr>
                </a:solidFill>
                <a:latin typeface="Public Sans Web"/>
              </a:rPr>
              <a:t>What are The impacts of earthquakes on the natural environment and ecosystem?</a:t>
            </a:r>
          </a:p>
          <a:p>
            <a:r>
              <a:rPr lang="en-US" sz="1200" dirty="0">
                <a:solidFill>
                  <a:srgbClr val="171717"/>
                </a:solidFill>
                <a:latin typeface="Merriweather Web"/>
              </a:rPr>
              <a:t>Earthquake environmental effects are the effects caused by an earthquake, including </a:t>
            </a:r>
            <a:r>
              <a:rPr lang="en-US" sz="1200" b="1" dirty="0">
                <a:solidFill>
                  <a:srgbClr val="171717"/>
                </a:solidFill>
                <a:latin typeface="Merriweather Web"/>
              </a:rPr>
              <a:t>surface faulting</a:t>
            </a:r>
            <a:r>
              <a:rPr lang="en-US" sz="1200" dirty="0">
                <a:solidFill>
                  <a:srgbClr val="171717"/>
                </a:solidFill>
                <a:latin typeface="Merriweather Web"/>
              </a:rPr>
              <a:t>, </a:t>
            </a:r>
            <a:r>
              <a:rPr lang="en-US" sz="1200" b="1" dirty="0">
                <a:solidFill>
                  <a:srgbClr val="171717"/>
                </a:solidFill>
                <a:latin typeface="Merriweather Web"/>
              </a:rPr>
              <a:t>tsunamis</a:t>
            </a:r>
            <a:r>
              <a:rPr lang="en-US" sz="1200" dirty="0">
                <a:solidFill>
                  <a:srgbClr val="171717"/>
                </a:solidFill>
                <a:latin typeface="Merriweather Web"/>
              </a:rPr>
              <a:t>, </a:t>
            </a:r>
            <a:r>
              <a:rPr lang="en-US" sz="1200" b="1" dirty="0">
                <a:solidFill>
                  <a:srgbClr val="171717"/>
                </a:solidFill>
                <a:latin typeface="Merriweather Web"/>
              </a:rPr>
              <a:t>soil liquefactions</a:t>
            </a:r>
            <a:r>
              <a:rPr lang="en-US" sz="1200" dirty="0">
                <a:solidFill>
                  <a:srgbClr val="171717"/>
                </a:solidFill>
                <a:latin typeface="Merriweather Web"/>
              </a:rPr>
              <a:t>, </a:t>
            </a:r>
            <a:r>
              <a:rPr lang="en-US" sz="1200" b="1" dirty="0">
                <a:solidFill>
                  <a:srgbClr val="171717"/>
                </a:solidFill>
                <a:latin typeface="Merriweather Web"/>
              </a:rPr>
              <a:t>ground resonance</a:t>
            </a:r>
            <a:r>
              <a:rPr lang="en-US" sz="1200" dirty="0">
                <a:solidFill>
                  <a:srgbClr val="171717"/>
                </a:solidFill>
                <a:latin typeface="Merriweather Web"/>
              </a:rPr>
              <a:t>, </a:t>
            </a:r>
            <a:r>
              <a:rPr lang="en-US" sz="1200" b="1" dirty="0">
                <a:solidFill>
                  <a:srgbClr val="171717"/>
                </a:solidFill>
                <a:latin typeface="Merriweather Web"/>
              </a:rPr>
              <a:t>landslides and ground failure</a:t>
            </a:r>
            <a:r>
              <a:rPr lang="en-US" sz="1200" dirty="0">
                <a:solidFill>
                  <a:srgbClr val="171717"/>
                </a:solidFill>
                <a:latin typeface="Merriweather Web"/>
              </a:rPr>
              <a:t>, either directly linked to the earthquake source or provoked by the ground shaking.</a:t>
            </a:r>
          </a:p>
          <a:p>
            <a:endParaRPr lang="en-US" sz="1200" dirty="0">
              <a:solidFill>
                <a:srgbClr val="171717"/>
              </a:solidFill>
              <a:latin typeface="Merriweather Web"/>
            </a:endParaRPr>
          </a:p>
          <a:p>
            <a:r>
              <a:rPr lang="en-US" sz="1200" dirty="0">
                <a:solidFill>
                  <a:srgbClr val="171717"/>
                </a:solidFill>
                <a:latin typeface="Merriweather Web"/>
              </a:rPr>
              <a:t>Earthquake environmental effects are divided into two main types:</a:t>
            </a:r>
          </a:p>
          <a:p>
            <a:endParaRPr lang="en-US" sz="1200" dirty="0">
              <a:solidFill>
                <a:srgbClr val="171717"/>
              </a:solidFill>
              <a:latin typeface="Merriweather Web"/>
            </a:endParaRPr>
          </a:p>
          <a:p>
            <a:r>
              <a:rPr lang="en-US" sz="1200" b="1" i="0" dirty="0">
                <a:solidFill>
                  <a:srgbClr val="202122"/>
                </a:solidFill>
                <a:effectLst/>
                <a:latin typeface="Arial" panose="020B0604020202020204" pitchFamily="34" charset="0"/>
              </a:rPr>
              <a:t>- Primary effects</a:t>
            </a:r>
            <a:r>
              <a:rPr lang="en-US" sz="1200" b="0" i="0" dirty="0">
                <a:solidFill>
                  <a:srgbClr val="202122"/>
                </a:solidFill>
                <a:effectLst/>
                <a:latin typeface="Arial" panose="020B0604020202020204" pitchFamily="34" charset="0"/>
              </a:rPr>
              <a:t>: which are the surface expression of the </a:t>
            </a:r>
            <a:r>
              <a:rPr lang="en-US" sz="1200" b="0" i="0" dirty="0" err="1">
                <a:solidFill>
                  <a:srgbClr val="202122"/>
                </a:solidFill>
                <a:effectLst/>
                <a:latin typeface="Arial" panose="020B0604020202020204" pitchFamily="34" charset="0"/>
              </a:rPr>
              <a:t>seismogenic</a:t>
            </a:r>
            <a:r>
              <a:rPr lang="en-US" sz="1200" b="0" i="0" dirty="0">
                <a:solidFill>
                  <a:srgbClr val="202122"/>
                </a:solidFill>
                <a:effectLst/>
                <a:latin typeface="Arial" panose="020B0604020202020204" pitchFamily="34" charset="0"/>
              </a:rPr>
              <a:t> source (e.g., surface faulting), normally observed for crustal earthquakes above a given magnitude threshold. </a:t>
            </a:r>
            <a:endParaRPr lang="en-US" sz="1200" b="0" i="0" dirty="0">
              <a:solidFill>
                <a:srgbClr val="171717"/>
              </a:solidFill>
              <a:effectLst/>
              <a:latin typeface="Merriweather Web"/>
            </a:endParaRPr>
          </a:p>
          <a:p>
            <a:endParaRPr lang="en-US" sz="1200" dirty="0">
              <a:solidFill>
                <a:srgbClr val="171717"/>
              </a:solidFill>
              <a:latin typeface="Merriweather Web"/>
            </a:endParaRPr>
          </a:p>
          <a:p>
            <a:r>
              <a:rPr lang="en-US" sz="1200" b="1" i="0" dirty="0">
                <a:solidFill>
                  <a:srgbClr val="202122"/>
                </a:solidFill>
                <a:effectLst/>
                <a:latin typeface="Arial" panose="020B0604020202020204" pitchFamily="34" charset="0"/>
              </a:rPr>
              <a:t>- Secondary effects</a:t>
            </a:r>
            <a:r>
              <a:rPr lang="en-US" sz="1200" b="0" i="0" dirty="0">
                <a:solidFill>
                  <a:srgbClr val="202122"/>
                </a:solidFill>
                <a:effectLst/>
                <a:latin typeface="Arial" panose="020B0604020202020204" pitchFamily="34" charset="0"/>
              </a:rPr>
              <a:t>: mostly this is the intensity of the ground shaking. </a:t>
            </a:r>
            <a:endParaRPr lang="en-US" sz="1200" b="0" i="0" dirty="0">
              <a:solidFill>
                <a:srgbClr val="171717"/>
              </a:solidFill>
              <a:effectLst/>
              <a:latin typeface="Merriweather Web"/>
            </a:endParaRP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8</a:t>
            </a:fld>
            <a:endParaRPr lang="en-US"/>
          </a:p>
        </p:txBody>
      </p:sp>
    </p:spTree>
    <p:extLst>
      <p:ext uri="{BB962C8B-B14F-4D97-AF65-F5344CB8AC3E}">
        <p14:creationId xmlns:p14="http://schemas.microsoft.com/office/powerpoint/2010/main" val="395616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u="sng" dirty="0">
                <a:solidFill>
                  <a:schemeClr val="accent2">
                    <a:lumMod val="75000"/>
                  </a:schemeClr>
                </a:solidFill>
                <a:latin typeface="Public Sans Web"/>
              </a:rPr>
              <a:t>What are some solutions with some reasoning for Earthquakes?</a:t>
            </a:r>
          </a:p>
          <a:p>
            <a:endParaRPr lang="en-US" sz="1800" b="1" u="sng" dirty="0">
              <a:solidFill>
                <a:schemeClr val="accent2">
                  <a:lumMod val="75000"/>
                </a:schemeClr>
              </a:solidFill>
              <a:latin typeface="Public Sans Web"/>
            </a:endParaRPr>
          </a:p>
          <a:p>
            <a:r>
              <a:rPr lang="en-US" sz="1200" dirty="0">
                <a:solidFill>
                  <a:srgbClr val="171717"/>
                </a:solidFill>
                <a:latin typeface="Merriweather Web"/>
              </a:rPr>
              <a:t>Earthquakes can be induced by a wide range of causes including  </a:t>
            </a:r>
            <a:r>
              <a:rPr lang="en-US" sz="1200" b="1" dirty="0">
                <a:solidFill>
                  <a:srgbClr val="171717"/>
                </a:solidFill>
                <a:latin typeface="Merriweather Web"/>
              </a:rPr>
              <a:t>impoundment of reservoirs</a:t>
            </a:r>
            <a:r>
              <a:rPr lang="en-US" sz="1200" dirty="0">
                <a:solidFill>
                  <a:srgbClr val="171717"/>
                </a:solidFill>
                <a:latin typeface="Merriweather Web"/>
              </a:rPr>
              <a:t>, </a:t>
            </a:r>
            <a:r>
              <a:rPr lang="en-US" sz="1200" b="1" dirty="0">
                <a:solidFill>
                  <a:srgbClr val="171717"/>
                </a:solidFill>
                <a:latin typeface="Merriweather Web"/>
              </a:rPr>
              <a:t>surface and underground mining</a:t>
            </a:r>
            <a:r>
              <a:rPr lang="en-US" sz="1200" dirty="0">
                <a:solidFill>
                  <a:srgbClr val="171717"/>
                </a:solidFill>
                <a:latin typeface="Merriweather Web"/>
              </a:rPr>
              <a:t>, </a:t>
            </a:r>
            <a:r>
              <a:rPr lang="en-US" sz="1200" b="1" dirty="0">
                <a:solidFill>
                  <a:srgbClr val="171717"/>
                </a:solidFill>
                <a:latin typeface="Merriweather Web"/>
              </a:rPr>
              <a:t>withdrawal of fluids and gas from the subsurface</a:t>
            </a:r>
            <a:r>
              <a:rPr lang="en-US" sz="1200" dirty="0">
                <a:solidFill>
                  <a:srgbClr val="171717"/>
                </a:solidFill>
                <a:latin typeface="Merriweather Web"/>
              </a:rPr>
              <a:t>, and </a:t>
            </a:r>
            <a:r>
              <a:rPr lang="en-US" sz="1200" b="1" dirty="0">
                <a:solidFill>
                  <a:srgbClr val="171717"/>
                </a:solidFill>
                <a:latin typeface="Merriweather Web"/>
              </a:rPr>
              <a:t>injection of fluids into underground formations</a:t>
            </a:r>
            <a:r>
              <a:rPr lang="en-US" sz="1200" dirty="0">
                <a:solidFill>
                  <a:srgbClr val="171717"/>
                </a:solidFill>
                <a:latin typeface="Merriweather Web"/>
              </a:rPr>
              <a:t>. While most induced earthquakes are small and present little hazard, larger and potentially damaging manmade earthquakes have occurred in the past. </a:t>
            </a:r>
          </a:p>
          <a:p>
            <a:endParaRPr lang="en-US" sz="1200" dirty="0">
              <a:solidFill>
                <a:srgbClr val="171717"/>
              </a:solidFill>
              <a:latin typeface="Merriweather Web"/>
            </a:endParaRPr>
          </a:p>
          <a:p>
            <a:r>
              <a:rPr lang="en-US" sz="1200" b="0" i="0" dirty="0">
                <a:solidFill>
                  <a:srgbClr val="171717"/>
                </a:solidFill>
                <a:effectLst/>
                <a:latin typeface="Merriweather Web"/>
              </a:rPr>
              <a:t>We cannot prevent natural earthquakes from occurring, but we can significantly mitigate their effects by identifying hazards, </a:t>
            </a:r>
            <a:r>
              <a:rPr lang="en-US" sz="1200" b="1" i="0" dirty="0">
                <a:solidFill>
                  <a:srgbClr val="171717"/>
                </a:solidFill>
                <a:effectLst/>
                <a:latin typeface="Merriweather Web"/>
              </a:rPr>
              <a:t>building safer structures, providing education on earthquake safety</a:t>
            </a:r>
            <a:r>
              <a:rPr lang="en-US" sz="1200" b="0" i="0" dirty="0">
                <a:solidFill>
                  <a:srgbClr val="171717"/>
                </a:solidFill>
                <a:effectLst/>
                <a:latin typeface="Merriweather Web"/>
              </a:rPr>
              <a:t> and </a:t>
            </a:r>
            <a:r>
              <a:rPr lang="en-US" sz="1200" b="1" i="0" dirty="0">
                <a:solidFill>
                  <a:srgbClr val="171717"/>
                </a:solidFill>
                <a:effectLst/>
                <a:latin typeface="Merriweather Web"/>
              </a:rPr>
              <a:t>preparing for natural earthquakes</a:t>
            </a:r>
            <a:r>
              <a:rPr lang="en-US" sz="1200" b="0" i="0" dirty="0">
                <a:solidFill>
                  <a:srgbClr val="171717"/>
                </a:solidFill>
                <a:effectLst/>
                <a:latin typeface="Merriweather Web"/>
              </a:rPr>
              <a:t> we can also reduce the risk from human induced earthquakes.</a:t>
            </a: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9</a:t>
            </a:fld>
            <a:endParaRPr lang="en-US"/>
          </a:p>
        </p:txBody>
      </p:sp>
    </p:spTree>
    <p:extLst>
      <p:ext uri="{BB962C8B-B14F-4D97-AF65-F5344CB8AC3E}">
        <p14:creationId xmlns:p14="http://schemas.microsoft.com/office/powerpoint/2010/main" val="46705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802C3E4-89FB-4DDF-A168-6C203854C82A}" type="slidenum">
              <a:rPr lang="en-US" smtClean="0"/>
              <a:t>10</a:t>
            </a:fld>
            <a:endParaRPr lang="en-US"/>
          </a:p>
        </p:txBody>
      </p:sp>
    </p:spTree>
    <p:extLst>
      <p:ext uri="{BB962C8B-B14F-4D97-AF65-F5344CB8AC3E}">
        <p14:creationId xmlns:p14="http://schemas.microsoft.com/office/powerpoint/2010/main" val="10910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F714-3A50-628B-6702-B466539A4D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A2E6D3-2DA1-FF82-ED9C-BAC3F04B2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627B8A-EE06-1D65-5CAA-1413F713D848}"/>
              </a:ext>
            </a:extLst>
          </p:cNvPr>
          <p:cNvSpPr>
            <a:spLocks noGrp="1"/>
          </p:cNvSpPr>
          <p:nvPr>
            <p:ph type="dt" sz="half" idx="10"/>
          </p:nvPr>
        </p:nvSpPr>
        <p:spPr/>
        <p:txBody>
          <a:bodyPr/>
          <a:lstStyle/>
          <a:p>
            <a:fld id="{164F3224-9189-48F3-BCA7-E8EB5A038150}" type="datetimeFigureOut">
              <a:rPr lang="en-US" smtClean="0"/>
              <a:t>5/14/2023</a:t>
            </a:fld>
            <a:endParaRPr lang="en-US"/>
          </a:p>
        </p:txBody>
      </p:sp>
      <p:sp>
        <p:nvSpPr>
          <p:cNvPr id="5" name="Footer Placeholder 4">
            <a:extLst>
              <a:ext uri="{FF2B5EF4-FFF2-40B4-BE49-F238E27FC236}">
                <a16:creationId xmlns:a16="http://schemas.microsoft.com/office/drawing/2014/main" id="{21B181E9-A99A-5E52-EA59-E58D1C2A0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625AC-26E5-54F5-2D07-58600E1A0B41}"/>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424043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276D-0A57-77C2-5643-9B85DCECD4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DEE54D-F6F0-D312-A3DE-514F00FC00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B9D7A-C1C1-DC3E-B96F-D2FB033CC7DF}"/>
              </a:ext>
            </a:extLst>
          </p:cNvPr>
          <p:cNvSpPr>
            <a:spLocks noGrp="1"/>
          </p:cNvSpPr>
          <p:nvPr>
            <p:ph type="dt" sz="half" idx="10"/>
          </p:nvPr>
        </p:nvSpPr>
        <p:spPr/>
        <p:txBody>
          <a:bodyPr/>
          <a:lstStyle/>
          <a:p>
            <a:fld id="{164F3224-9189-48F3-BCA7-E8EB5A038150}" type="datetimeFigureOut">
              <a:rPr lang="en-US" smtClean="0"/>
              <a:t>5/14/2023</a:t>
            </a:fld>
            <a:endParaRPr lang="en-US"/>
          </a:p>
        </p:txBody>
      </p:sp>
      <p:sp>
        <p:nvSpPr>
          <p:cNvPr id="5" name="Footer Placeholder 4">
            <a:extLst>
              <a:ext uri="{FF2B5EF4-FFF2-40B4-BE49-F238E27FC236}">
                <a16:creationId xmlns:a16="http://schemas.microsoft.com/office/drawing/2014/main" id="{D728EA82-723B-494E-414B-006A568FD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3C3C4B-6D95-EC28-77D9-0E8D480F3DE4}"/>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95093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E2BFE3-2B91-19CF-B6A7-6462CB4B65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4C9535-394A-C6F4-E892-35B50436E7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A9C9C-7502-2324-537D-57FD87EDBD5E}"/>
              </a:ext>
            </a:extLst>
          </p:cNvPr>
          <p:cNvSpPr>
            <a:spLocks noGrp="1"/>
          </p:cNvSpPr>
          <p:nvPr>
            <p:ph type="dt" sz="half" idx="10"/>
          </p:nvPr>
        </p:nvSpPr>
        <p:spPr/>
        <p:txBody>
          <a:bodyPr/>
          <a:lstStyle/>
          <a:p>
            <a:fld id="{164F3224-9189-48F3-BCA7-E8EB5A038150}" type="datetimeFigureOut">
              <a:rPr lang="en-US" smtClean="0"/>
              <a:t>5/14/2023</a:t>
            </a:fld>
            <a:endParaRPr lang="en-US"/>
          </a:p>
        </p:txBody>
      </p:sp>
      <p:sp>
        <p:nvSpPr>
          <p:cNvPr id="5" name="Footer Placeholder 4">
            <a:extLst>
              <a:ext uri="{FF2B5EF4-FFF2-40B4-BE49-F238E27FC236}">
                <a16:creationId xmlns:a16="http://schemas.microsoft.com/office/drawing/2014/main" id="{5673F138-A1E6-3314-A799-F6AFA9866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A7EC7-1871-773B-C6CF-A4CB6DF43C2F}"/>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2765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21B45-44D7-C1FC-8963-AADB008CA9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3AF9D3-2ED0-D51A-13FF-6DDEA73E7D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74C67-F438-0D87-4DDC-A776D557C562}"/>
              </a:ext>
            </a:extLst>
          </p:cNvPr>
          <p:cNvSpPr>
            <a:spLocks noGrp="1"/>
          </p:cNvSpPr>
          <p:nvPr>
            <p:ph type="dt" sz="half" idx="10"/>
          </p:nvPr>
        </p:nvSpPr>
        <p:spPr/>
        <p:txBody>
          <a:bodyPr/>
          <a:lstStyle/>
          <a:p>
            <a:fld id="{164F3224-9189-48F3-BCA7-E8EB5A038150}" type="datetimeFigureOut">
              <a:rPr lang="en-US" smtClean="0"/>
              <a:t>5/14/2023</a:t>
            </a:fld>
            <a:endParaRPr lang="en-US"/>
          </a:p>
        </p:txBody>
      </p:sp>
      <p:sp>
        <p:nvSpPr>
          <p:cNvPr id="5" name="Footer Placeholder 4">
            <a:extLst>
              <a:ext uri="{FF2B5EF4-FFF2-40B4-BE49-F238E27FC236}">
                <a16:creationId xmlns:a16="http://schemas.microsoft.com/office/drawing/2014/main" id="{A8BCF079-D62C-251E-61E2-12E3D7B63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32DB5-C2F2-061D-6A71-75A3F2DCD7DB}"/>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2310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91F37-1787-40DE-E991-131B9C1C18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843EA1-92F7-B28A-C060-1DC6310DB6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675E0-8697-808E-176B-9D14B7F0CDC5}"/>
              </a:ext>
            </a:extLst>
          </p:cNvPr>
          <p:cNvSpPr>
            <a:spLocks noGrp="1"/>
          </p:cNvSpPr>
          <p:nvPr>
            <p:ph type="dt" sz="half" idx="10"/>
          </p:nvPr>
        </p:nvSpPr>
        <p:spPr/>
        <p:txBody>
          <a:bodyPr/>
          <a:lstStyle/>
          <a:p>
            <a:fld id="{164F3224-9189-48F3-BCA7-E8EB5A038150}" type="datetimeFigureOut">
              <a:rPr lang="en-US" smtClean="0"/>
              <a:t>5/14/2023</a:t>
            </a:fld>
            <a:endParaRPr lang="en-US"/>
          </a:p>
        </p:txBody>
      </p:sp>
      <p:sp>
        <p:nvSpPr>
          <p:cNvPr id="5" name="Footer Placeholder 4">
            <a:extLst>
              <a:ext uri="{FF2B5EF4-FFF2-40B4-BE49-F238E27FC236}">
                <a16:creationId xmlns:a16="http://schemas.microsoft.com/office/drawing/2014/main" id="{F1C4C2D0-D678-95CA-B744-B9FEBD0C6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205F9D-5847-7ED7-D41B-843391186CF9}"/>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7847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7669E-D468-D018-4E58-8BBFC42113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B31CBC-A653-4CEA-270C-2295852B1F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F4F315-F82C-F9B8-4E2D-F2629F2A08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D7F9CC-20CC-C320-E769-1F6C2B3A1C2A}"/>
              </a:ext>
            </a:extLst>
          </p:cNvPr>
          <p:cNvSpPr>
            <a:spLocks noGrp="1"/>
          </p:cNvSpPr>
          <p:nvPr>
            <p:ph type="dt" sz="half" idx="10"/>
          </p:nvPr>
        </p:nvSpPr>
        <p:spPr/>
        <p:txBody>
          <a:bodyPr/>
          <a:lstStyle/>
          <a:p>
            <a:fld id="{164F3224-9189-48F3-BCA7-E8EB5A038150}" type="datetimeFigureOut">
              <a:rPr lang="en-US" smtClean="0"/>
              <a:t>5/14/2023</a:t>
            </a:fld>
            <a:endParaRPr lang="en-US"/>
          </a:p>
        </p:txBody>
      </p:sp>
      <p:sp>
        <p:nvSpPr>
          <p:cNvPr id="6" name="Footer Placeholder 5">
            <a:extLst>
              <a:ext uri="{FF2B5EF4-FFF2-40B4-BE49-F238E27FC236}">
                <a16:creationId xmlns:a16="http://schemas.microsoft.com/office/drawing/2014/main" id="{8ABF22AB-5F62-2B03-7BB2-87F081323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02C8CC-24E2-01B6-9995-91552B8BF667}"/>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9934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3F10-8E4B-3C1C-820C-168E0B8491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F58B5B-F5FF-297C-3A9B-8BCF4BEA5F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A14419-ABDF-AD6D-045C-1354D57657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7AC0ED-AEFC-60D5-D38E-41252E10BA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BFE617-BF5C-30B2-EEFB-D90B508102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344937-A2CA-BD8F-F629-81051C332062}"/>
              </a:ext>
            </a:extLst>
          </p:cNvPr>
          <p:cNvSpPr>
            <a:spLocks noGrp="1"/>
          </p:cNvSpPr>
          <p:nvPr>
            <p:ph type="dt" sz="half" idx="10"/>
          </p:nvPr>
        </p:nvSpPr>
        <p:spPr/>
        <p:txBody>
          <a:bodyPr/>
          <a:lstStyle/>
          <a:p>
            <a:fld id="{164F3224-9189-48F3-BCA7-E8EB5A038150}" type="datetimeFigureOut">
              <a:rPr lang="en-US" smtClean="0"/>
              <a:t>5/14/2023</a:t>
            </a:fld>
            <a:endParaRPr lang="en-US"/>
          </a:p>
        </p:txBody>
      </p:sp>
      <p:sp>
        <p:nvSpPr>
          <p:cNvPr id="8" name="Footer Placeholder 7">
            <a:extLst>
              <a:ext uri="{FF2B5EF4-FFF2-40B4-BE49-F238E27FC236}">
                <a16:creationId xmlns:a16="http://schemas.microsoft.com/office/drawing/2014/main" id="{16A2621C-9422-E276-68A6-F3F7322F8A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E3EE93-8317-9759-29C2-9E7FF30BECB3}"/>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55351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1332-3079-6EAF-FEDB-F5428C2C22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AF8D0B-480E-5EF9-F8E7-0BCA11EF1087}"/>
              </a:ext>
            </a:extLst>
          </p:cNvPr>
          <p:cNvSpPr>
            <a:spLocks noGrp="1"/>
          </p:cNvSpPr>
          <p:nvPr>
            <p:ph type="dt" sz="half" idx="10"/>
          </p:nvPr>
        </p:nvSpPr>
        <p:spPr/>
        <p:txBody>
          <a:bodyPr/>
          <a:lstStyle/>
          <a:p>
            <a:fld id="{164F3224-9189-48F3-BCA7-E8EB5A038150}" type="datetimeFigureOut">
              <a:rPr lang="en-US" smtClean="0"/>
              <a:t>5/14/2023</a:t>
            </a:fld>
            <a:endParaRPr lang="en-US"/>
          </a:p>
        </p:txBody>
      </p:sp>
      <p:sp>
        <p:nvSpPr>
          <p:cNvPr id="4" name="Footer Placeholder 3">
            <a:extLst>
              <a:ext uri="{FF2B5EF4-FFF2-40B4-BE49-F238E27FC236}">
                <a16:creationId xmlns:a16="http://schemas.microsoft.com/office/drawing/2014/main" id="{6A50DB71-5AC9-2EE4-D676-1AA56564CF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98DAEA-EF40-8BBB-186D-FF5B643122F9}"/>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141524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6650B-9C77-7E84-8D0A-E8E8B821D7F1}"/>
              </a:ext>
            </a:extLst>
          </p:cNvPr>
          <p:cNvSpPr>
            <a:spLocks noGrp="1"/>
          </p:cNvSpPr>
          <p:nvPr>
            <p:ph type="dt" sz="half" idx="10"/>
          </p:nvPr>
        </p:nvSpPr>
        <p:spPr/>
        <p:txBody>
          <a:bodyPr/>
          <a:lstStyle/>
          <a:p>
            <a:fld id="{164F3224-9189-48F3-BCA7-E8EB5A038150}" type="datetimeFigureOut">
              <a:rPr lang="en-US" smtClean="0"/>
              <a:t>5/14/2023</a:t>
            </a:fld>
            <a:endParaRPr lang="en-US"/>
          </a:p>
        </p:txBody>
      </p:sp>
      <p:sp>
        <p:nvSpPr>
          <p:cNvPr id="3" name="Footer Placeholder 2">
            <a:extLst>
              <a:ext uri="{FF2B5EF4-FFF2-40B4-BE49-F238E27FC236}">
                <a16:creationId xmlns:a16="http://schemas.microsoft.com/office/drawing/2014/main" id="{20E66A68-CE92-48F2-F2C8-5809DB38E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C5E533-A6D5-E283-2C27-C677FA325E72}"/>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302817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F346-6AF7-9A31-11FE-A7655C0DD6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9CB3EA-B753-4575-5871-2114AD8813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17FBCD-BF8B-CBAC-F10C-02CA80FC3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FCE7F1-B4F8-F64E-CE1A-8B18A88B8CD9}"/>
              </a:ext>
            </a:extLst>
          </p:cNvPr>
          <p:cNvSpPr>
            <a:spLocks noGrp="1"/>
          </p:cNvSpPr>
          <p:nvPr>
            <p:ph type="dt" sz="half" idx="10"/>
          </p:nvPr>
        </p:nvSpPr>
        <p:spPr/>
        <p:txBody>
          <a:bodyPr/>
          <a:lstStyle/>
          <a:p>
            <a:fld id="{164F3224-9189-48F3-BCA7-E8EB5A038150}" type="datetimeFigureOut">
              <a:rPr lang="en-US" smtClean="0"/>
              <a:t>5/14/2023</a:t>
            </a:fld>
            <a:endParaRPr lang="en-US"/>
          </a:p>
        </p:txBody>
      </p:sp>
      <p:sp>
        <p:nvSpPr>
          <p:cNvPr id="6" name="Footer Placeholder 5">
            <a:extLst>
              <a:ext uri="{FF2B5EF4-FFF2-40B4-BE49-F238E27FC236}">
                <a16:creationId xmlns:a16="http://schemas.microsoft.com/office/drawing/2014/main" id="{650BD774-2F23-0BFF-12CC-28E35B3BD7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77DAC-1779-34E7-3F5C-F1502171C667}"/>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275082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FAB4F-4D52-C999-797E-FE1C98FE3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5A08-3F86-03B7-A227-50E2184EA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153867-4278-9CBD-8D1F-935164AAC0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5EECB-7405-3BAE-2FB9-DC949E9F4A23}"/>
              </a:ext>
            </a:extLst>
          </p:cNvPr>
          <p:cNvSpPr>
            <a:spLocks noGrp="1"/>
          </p:cNvSpPr>
          <p:nvPr>
            <p:ph type="dt" sz="half" idx="10"/>
          </p:nvPr>
        </p:nvSpPr>
        <p:spPr/>
        <p:txBody>
          <a:bodyPr/>
          <a:lstStyle/>
          <a:p>
            <a:fld id="{164F3224-9189-48F3-BCA7-E8EB5A038150}" type="datetimeFigureOut">
              <a:rPr lang="en-US" smtClean="0"/>
              <a:t>5/14/2023</a:t>
            </a:fld>
            <a:endParaRPr lang="en-US"/>
          </a:p>
        </p:txBody>
      </p:sp>
      <p:sp>
        <p:nvSpPr>
          <p:cNvPr id="6" name="Footer Placeholder 5">
            <a:extLst>
              <a:ext uri="{FF2B5EF4-FFF2-40B4-BE49-F238E27FC236}">
                <a16:creationId xmlns:a16="http://schemas.microsoft.com/office/drawing/2014/main" id="{E6A0B159-26BB-551B-664C-8EC485F89F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622CC3-5D7D-9A11-E3AA-BEA7C25DE7AB}"/>
              </a:ext>
            </a:extLst>
          </p:cNvPr>
          <p:cNvSpPr>
            <a:spLocks noGrp="1"/>
          </p:cNvSpPr>
          <p:nvPr>
            <p:ph type="sldNum" sz="quarter" idx="12"/>
          </p:nvPr>
        </p:nvSpPr>
        <p:spPr/>
        <p:txBody>
          <a:bodyPr/>
          <a:lstStyle/>
          <a:p>
            <a:fld id="{F8123622-76EF-41A7-AE66-E9FA080D7B7A}" type="slidenum">
              <a:rPr lang="en-US" smtClean="0"/>
              <a:t>‹#›</a:t>
            </a:fld>
            <a:endParaRPr lang="en-US"/>
          </a:p>
        </p:txBody>
      </p:sp>
    </p:spTree>
    <p:extLst>
      <p:ext uri="{BB962C8B-B14F-4D97-AF65-F5344CB8AC3E}">
        <p14:creationId xmlns:p14="http://schemas.microsoft.com/office/powerpoint/2010/main" val="108456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89A385-6C84-2FFC-D9AA-05858E4276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916672-8F19-8FE4-29CD-6BA9055409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08F164-5EBB-2A59-47C5-378352766B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F3224-9189-48F3-BCA7-E8EB5A038150}" type="datetimeFigureOut">
              <a:rPr lang="en-US" smtClean="0"/>
              <a:t>5/14/2023</a:t>
            </a:fld>
            <a:endParaRPr lang="en-US"/>
          </a:p>
        </p:txBody>
      </p:sp>
      <p:sp>
        <p:nvSpPr>
          <p:cNvPr id="5" name="Footer Placeholder 4">
            <a:extLst>
              <a:ext uri="{FF2B5EF4-FFF2-40B4-BE49-F238E27FC236}">
                <a16:creationId xmlns:a16="http://schemas.microsoft.com/office/drawing/2014/main" id="{78209A42-F016-B202-49DD-B0736F857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319FBC-ECF9-D24C-B33B-A46A5EE28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23622-76EF-41A7-AE66-E9FA080D7B7A}" type="slidenum">
              <a:rPr lang="en-US" smtClean="0"/>
              <a:t>‹#›</a:t>
            </a:fld>
            <a:endParaRPr lang="en-US"/>
          </a:p>
        </p:txBody>
      </p:sp>
    </p:spTree>
    <p:extLst>
      <p:ext uri="{BB962C8B-B14F-4D97-AF65-F5344CB8AC3E}">
        <p14:creationId xmlns:p14="http://schemas.microsoft.com/office/powerpoint/2010/main" val="2459182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gs.gov/programs/earthquake-hazards/science-earthquak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usgs.gov/faqs/can-we-cause-earthquakes-there-any-way-prevent-earthquakes" TargetMode="External"/><Relationship Id="rId4" Type="http://schemas.openxmlformats.org/officeDocument/2006/relationships/hyperlink" Target="https://www.earthquakecountry.org/putting-down-roots/shak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gif"/><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dirty="0"/>
          </a:p>
          <a:p>
            <a:r>
              <a:rPr lang="en-US" sz="9600" dirty="0">
                <a:solidFill>
                  <a:schemeClr val="accent2">
                    <a:lumMod val="75000"/>
                  </a:schemeClr>
                </a:solidFill>
                <a:latin typeface="Aharoni" panose="02010803020104030203" pitchFamily="2" charset="-79"/>
                <a:cs typeface="Aharoni" panose="02010803020104030203" pitchFamily="2" charset="-79"/>
              </a:rPr>
              <a:t>Earthquakes</a:t>
            </a:r>
            <a:r>
              <a:rPr lang="en-US" sz="9600" dirty="0"/>
              <a:t> </a:t>
            </a:r>
          </a:p>
        </p:txBody>
      </p:sp>
      <p:pic>
        <p:nvPicPr>
          <p:cNvPr id="1026" name="Picture 2" descr="Seismograph and earthquake Seismograph with paper in action and earthquake - 3D Rendering earthquake stock pictures, royalty-free photos &amp; images">
            <a:extLst>
              <a:ext uri="{FF2B5EF4-FFF2-40B4-BE49-F238E27FC236}">
                <a16:creationId xmlns:a16="http://schemas.microsoft.com/office/drawing/2014/main" id="{BA0AE537-A130-50D8-BA5C-682BF165F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6" y="1764759"/>
            <a:ext cx="5139410" cy="34881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Earthquake in Turkey Van, Turkey - October 21, 2011: Rescue workers survey damage while searching for survivors December 21, 2011 in Van, Turkey. The 7.2 richter scale earthquake hit the Ercis, killing at least 600 people. earthquake stock pictures, royalty-free photos &amp; images">
            <a:extLst>
              <a:ext uri="{FF2B5EF4-FFF2-40B4-BE49-F238E27FC236}">
                <a16:creationId xmlns:a16="http://schemas.microsoft.com/office/drawing/2014/main" id="{E663B0C1-E299-133E-2A03-E991F3DCB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367" y="1673157"/>
            <a:ext cx="6482096" cy="46462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424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sz="2000" dirty="0"/>
          </a:p>
          <a:p>
            <a:r>
              <a:rPr lang="en-US" sz="4400" b="1" u="sng" dirty="0">
                <a:solidFill>
                  <a:schemeClr val="accent2">
                    <a:lumMod val="75000"/>
                  </a:schemeClr>
                </a:solidFill>
                <a:latin typeface="Public Sans Web"/>
              </a:rPr>
              <a:t>Project Conclusion and Resources:</a:t>
            </a:r>
          </a:p>
          <a:p>
            <a:endParaRPr lang="en-US" sz="3200" dirty="0">
              <a:hlinkClick r:id="rId3"/>
            </a:endParaRPr>
          </a:p>
          <a:p>
            <a:pPr algn="l"/>
            <a:r>
              <a:rPr lang="en-US" sz="2000" dirty="0">
                <a:hlinkClick r:id="rId3"/>
              </a:rPr>
              <a:t>https://www.usgs.gov/programs/earthquake-hazards/science-earthquakes</a:t>
            </a:r>
            <a:endParaRPr lang="en-US" sz="2000" dirty="0"/>
          </a:p>
          <a:p>
            <a:pPr algn="l"/>
            <a:r>
              <a:rPr lang="en-US" sz="2000" dirty="0">
                <a:hlinkClick r:id="rId4"/>
              </a:rPr>
              <a:t>https://www.earthquakecountry.org/putting-down-roots/shaking/</a:t>
            </a:r>
            <a:endParaRPr lang="en-US" sz="2000" dirty="0"/>
          </a:p>
          <a:p>
            <a:pPr algn="l"/>
            <a:r>
              <a:rPr lang="en-US" sz="2000" dirty="0">
                <a:hlinkClick r:id="rId5"/>
              </a:rPr>
              <a:t>https://www.usgs.gov/faqs/can-we-cause-earthquakes-there-any-way-prevent-earthquakes</a:t>
            </a:r>
            <a:endParaRPr lang="en-US" sz="2000" dirty="0"/>
          </a:p>
          <a:p>
            <a:pPr algn="l"/>
            <a:endParaRPr lang="en-US" sz="2000" dirty="0"/>
          </a:p>
          <a:p>
            <a:r>
              <a:rPr lang="en-US" sz="4000" b="1" u="sng" dirty="0">
                <a:solidFill>
                  <a:schemeClr val="accent2">
                    <a:lumMod val="75000"/>
                  </a:schemeClr>
                </a:solidFill>
                <a:latin typeface="Public Sans Web"/>
              </a:rPr>
              <a:t>Project Team:</a:t>
            </a:r>
          </a:p>
          <a:p>
            <a:pPr algn="l"/>
            <a:r>
              <a:rPr lang="en-US" b="1" dirty="0"/>
              <a:t>Mohammad Younes </a:t>
            </a:r>
          </a:p>
          <a:p>
            <a:pPr algn="l"/>
            <a:r>
              <a:rPr lang="en-US" b="1" dirty="0"/>
              <a:t>Zaid Al </a:t>
            </a:r>
            <a:r>
              <a:rPr lang="en-US" b="1" dirty="0" err="1"/>
              <a:t>Hishan</a:t>
            </a:r>
            <a:endParaRPr lang="en-US" b="1" dirty="0"/>
          </a:p>
          <a:p>
            <a:pPr algn="l"/>
            <a:r>
              <a:rPr lang="en-US" b="1" dirty="0"/>
              <a:t>Murad Al </a:t>
            </a:r>
            <a:r>
              <a:rPr lang="en-US" b="1" dirty="0" err="1"/>
              <a:t>Madaeen</a:t>
            </a:r>
            <a:endParaRPr lang="en-US" b="1" dirty="0"/>
          </a:p>
          <a:p>
            <a:pPr algn="l"/>
            <a:r>
              <a:rPr lang="en-US" b="1" dirty="0"/>
              <a:t>Faisal </a:t>
            </a:r>
            <a:r>
              <a:rPr lang="en-US" b="1" dirty="0" err="1"/>
              <a:t>Thalji</a:t>
            </a:r>
            <a:endParaRPr lang="en-US" b="1" dirty="0"/>
          </a:p>
          <a:p>
            <a:pPr algn="l"/>
            <a:endParaRPr lang="en-US" sz="2000" dirty="0"/>
          </a:p>
          <a:p>
            <a:pPr algn="l"/>
            <a:endParaRPr lang="en-US" sz="2000" dirty="0"/>
          </a:p>
          <a:p>
            <a:pPr algn="l"/>
            <a:endParaRPr lang="en-US" dirty="0"/>
          </a:p>
          <a:p>
            <a:pPr algn="l"/>
            <a:endParaRPr lang="en-US" dirty="0"/>
          </a:p>
          <a:p>
            <a:pPr algn="l"/>
            <a:endParaRPr lang="en-US" dirty="0"/>
          </a:p>
          <a:p>
            <a:endParaRPr lang="en-US" sz="9600" dirty="0"/>
          </a:p>
          <a:p>
            <a:endParaRPr lang="en-US" sz="9600" dirty="0"/>
          </a:p>
        </p:txBody>
      </p:sp>
    </p:spTree>
    <p:extLst>
      <p:ext uri="{BB962C8B-B14F-4D97-AF65-F5344CB8AC3E}">
        <p14:creationId xmlns:p14="http://schemas.microsoft.com/office/powerpoint/2010/main" val="74823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19594"/>
            <a:ext cx="12192000" cy="6858000"/>
          </a:xfrm>
          <a:solidFill>
            <a:schemeClr val="accent4">
              <a:lumMod val="20000"/>
              <a:lumOff val="80000"/>
            </a:schemeClr>
          </a:solidFill>
        </p:spPr>
        <p:txBody>
          <a:bodyPr>
            <a:normAutofit/>
          </a:bodyPr>
          <a:lstStyle/>
          <a:p>
            <a:pPr algn="l"/>
            <a:endParaRPr lang="en-US" b="1" i="0" dirty="0">
              <a:solidFill>
                <a:srgbClr val="171717"/>
              </a:solidFill>
              <a:effectLst/>
              <a:latin typeface="Public Sans Web"/>
            </a:endParaRPr>
          </a:p>
          <a:p>
            <a:r>
              <a:rPr lang="en-US" sz="6600" b="1" i="0" u="sng" dirty="0">
                <a:solidFill>
                  <a:schemeClr val="accent2">
                    <a:lumMod val="75000"/>
                  </a:schemeClr>
                </a:solidFill>
                <a:effectLst/>
                <a:latin typeface="Public Sans Web"/>
              </a:rPr>
              <a:t>What is an earthquake? </a:t>
            </a:r>
            <a:endParaRPr lang="en-US" sz="6000" b="1" i="0" u="sng" dirty="0">
              <a:solidFill>
                <a:schemeClr val="accent2">
                  <a:lumMod val="75000"/>
                </a:schemeClr>
              </a:solidFill>
              <a:effectLst/>
              <a:latin typeface="Merriweather Web"/>
            </a:endParaRPr>
          </a:p>
          <a:p>
            <a:pPr algn="l">
              <a:lnSpc>
                <a:spcPct val="100000"/>
              </a:lnSpc>
              <a:spcBef>
                <a:spcPts val="0"/>
              </a:spcBef>
            </a:pPr>
            <a:endParaRPr lang="en-US" sz="4800" b="0" i="0" dirty="0">
              <a:solidFill>
                <a:srgbClr val="171717"/>
              </a:solidFill>
              <a:effectLst/>
              <a:latin typeface="Merriweather Web"/>
            </a:endParaRPr>
          </a:p>
          <a:p>
            <a:pPr algn="l">
              <a:lnSpc>
                <a:spcPct val="100000"/>
              </a:lnSpc>
              <a:spcBef>
                <a:spcPts val="0"/>
              </a:spcBef>
            </a:pPr>
            <a:endParaRPr lang="en-US" dirty="0">
              <a:solidFill>
                <a:srgbClr val="171717"/>
              </a:solidFill>
              <a:latin typeface="Alharoni"/>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9600" dirty="0">
              <a:solidFill>
                <a:schemeClr val="accent2">
                  <a:lumMod val="75000"/>
                </a:schemeClr>
              </a:solidFill>
              <a:latin typeface="Aharoni" panose="02010803020104030203" pitchFamily="2" charset="-79"/>
              <a:cs typeface="Aharoni" panose="02010803020104030203" pitchFamily="2" charset="-79"/>
            </a:endParaRPr>
          </a:p>
          <a:p>
            <a:pPr algn="l"/>
            <a:endParaRPr lang="en-US" sz="1600" dirty="0">
              <a:latin typeface="Alharoni"/>
            </a:endParaRPr>
          </a:p>
        </p:txBody>
      </p:sp>
      <p:pic>
        <p:nvPicPr>
          <p:cNvPr id="7174" name="Picture 6" descr="cartoon of two blocks of offset earth crust at an angle">
            <a:extLst>
              <a:ext uri="{FF2B5EF4-FFF2-40B4-BE49-F238E27FC236}">
                <a16:creationId xmlns:a16="http://schemas.microsoft.com/office/drawing/2014/main" id="{98489EBB-1027-78E4-F941-A15467991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82" y="1628389"/>
            <a:ext cx="5042819" cy="37631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an Earthquake? | Types of Earthquake | Earthquake Causes - YouTube">
            <a:extLst>
              <a:ext uri="{FF2B5EF4-FFF2-40B4-BE49-F238E27FC236}">
                <a16:creationId xmlns:a16="http://schemas.microsoft.com/office/drawing/2014/main" id="{C88E0275-1BF5-B6A5-03AD-A9019EFEC8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909" y="1916292"/>
            <a:ext cx="5943600" cy="42493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840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pPr algn="l"/>
            <a:endParaRPr lang="en-US" sz="3200" b="1" u="sng" dirty="0">
              <a:solidFill>
                <a:schemeClr val="accent2">
                  <a:lumMod val="75000"/>
                </a:schemeClr>
              </a:solidFill>
              <a:latin typeface="Public Sans Web"/>
            </a:endParaRPr>
          </a:p>
          <a:p>
            <a:r>
              <a:rPr lang="en-US" sz="4000" b="1" u="sng" dirty="0">
                <a:solidFill>
                  <a:schemeClr val="accent2">
                    <a:lumMod val="75000"/>
                  </a:schemeClr>
                </a:solidFill>
                <a:latin typeface="Public Sans Web"/>
              </a:rPr>
              <a:t>What causes earthquakes and where do they happen?</a:t>
            </a:r>
          </a:p>
          <a:p>
            <a:pPr algn="l"/>
            <a:endParaRPr lang="en-US" sz="3200" b="1" u="sng" dirty="0">
              <a:solidFill>
                <a:schemeClr val="accent2">
                  <a:lumMod val="75000"/>
                </a:schemeClr>
              </a:solidFill>
              <a:latin typeface="Public Sans Web"/>
            </a:endParaRPr>
          </a:p>
          <a:p>
            <a:pPr algn="l"/>
            <a:endParaRPr lang="en-US" sz="3200" b="1" u="sng" dirty="0">
              <a:solidFill>
                <a:schemeClr val="accent2">
                  <a:lumMod val="75000"/>
                </a:schemeClr>
              </a:solidFill>
              <a:latin typeface="Public Sans Web"/>
            </a:endParaRPr>
          </a:p>
        </p:txBody>
      </p:sp>
      <p:pic>
        <p:nvPicPr>
          <p:cNvPr id="6146" name="Picture 2" descr="cartoon of cutout wedge of earth">
            <a:extLst>
              <a:ext uri="{FF2B5EF4-FFF2-40B4-BE49-F238E27FC236}">
                <a16:creationId xmlns:a16="http://schemas.microsoft.com/office/drawing/2014/main" id="{86264453-276B-D026-DFA0-8E235F56D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452" y="1407670"/>
            <a:ext cx="5724693" cy="51368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Causes Earthquakes? Discover Top 10 Earthquakes in History!">
            <a:extLst>
              <a:ext uri="{FF2B5EF4-FFF2-40B4-BE49-F238E27FC236}">
                <a16:creationId xmlns:a16="http://schemas.microsoft.com/office/drawing/2014/main" id="{46F750AB-1F0E-84B3-86B2-283ED9D06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905" y="1580607"/>
            <a:ext cx="6044523" cy="47679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03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22302" y="0"/>
            <a:ext cx="12192000" cy="6858000"/>
          </a:xfrm>
          <a:solidFill>
            <a:schemeClr val="accent4">
              <a:lumMod val="20000"/>
              <a:lumOff val="80000"/>
            </a:schemeClr>
          </a:solidFill>
        </p:spPr>
        <p:txBody>
          <a:bodyPr/>
          <a:lstStyle/>
          <a:p>
            <a:r>
              <a:rPr lang="en-US" sz="3200" b="1" u="sng" dirty="0">
                <a:solidFill>
                  <a:schemeClr val="accent2">
                    <a:lumMod val="75000"/>
                  </a:schemeClr>
                </a:solidFill>
                <a:latin typeface="Public Sans Web"/>
              </a:rPr>
              <a:t>What are the Types of Plate Boundaries?</a:t>
            </a:r>
          </a:p>
          <a:p>
            <a:pPr algn="l"/>
            <a:r>
              <a:rPr lang="en-US" sz="2000" b="1" dirty="0">
                <a:solidFill>
                  <a:schemeClr val="accent2">
                    <a:lumMod val="75000"/>
                  </a:schemeClr>
                </a:solidFill>
                <a:latin typeface="Public Sans Web"/>
              </a:rPr>
              <a:t>           Divergent Plate </a:t>
            </a:r>
            <a:r>
              <a:rPr lang="en-US" sz="2000" b="1">
                <a:solidFill>
                  <a:schemeClr val="accent2">
                    <a:lumMod val="75000"/>
                  </a:schemeClr>
                </a:solidFill>
                <a:latin typeface="Public Sans Web"/>
              </a:rPr>
              <a:t>Boundary                                                         </a:t>
            </a:r>
            <a:r>
              <a:rPr lang="en-US" sz="2000" b="1" dirty="0">
                <a:solidFill>
                  <a:schemeClr val="accent2">
                    <a:lumMod val="75000"/>
                  </a:schemeClr>
                </a:solidFill>
                <a:latin typeface="Public Sans Web"/>
              </a:rPr>
              <a:t>Convergent Plate Boundary</a:t>
            </a:r>
          </a:p>
          <a:p>
            <a:pPr algn="l"/>
            <a:endParaRPr lang="en-US" b="0" i="0" dirty="0">
              <a:solidFill>
                <a:srgbClr val="222222"/>
              </a:solidFill>
              <a:effectLst/>
              <a:latin typeface="Times New Roman" panose="02020603050405020304" pitchFamily="18" charset="0"/>
            </a:endParaRPr>
          </a:p>
          <a:p>
            <a:pPr algn="l"/>
            <a:endParaRPr lang="en-US" sz="3200" b="1" u="sng" dirty="0">
              <a:solidFill>
                <a:schemeClr val="accent2">
                  <a:lumMod val="75000"/>
                </a:schemeClr>
              </a:solidFill>
              <a:latin typeface="Public Sans Web"/>
            </a:endParaRPr>
          </a:p>
          <a:p>
            <a:pPr algn="l"/>
            <a:endParaRPr lang="en-US" sz="3200" b="1" u="sng" dirty="0">
              <a:solidFill>
                <a:schemeClr val="accent2">
                  <a:lumMod val="75000"/>
                </a:schemeClr>
              </a:solidFill>
              <a:latin typeface="Public Sans Web"/>
            </a:endParaRPr>
          </a:p>
          <a:p>
            <a:pPr algn="l"/>
            <a:endParaRPr lang="en-US" sz="3200" b="1" u="sng" dirty="0">
              <a:solidFill>
                <a:schemeClr val="accent2">
                  <a:lumMod val="75000"/>
                </a:schemeClr>
              </a:solidFill>
              <a:latin typeface="Public Sans Web"/>
            </a:endParaRPr>
          </a:p>
          <a:p>
            <a:pPr algn="l"/>
            <a:endParaRPr lang="en-US" sz="2000" b="1" dirty="0">
              <a:solidFill>
                <a:schemeClr val="accent2">
                  <a:lumMod val="75000"/>
                </a:schemeClr>
              </a:solidFill>
              <a:latin typeface="Public Sans Web"/>
            </a:endParaRPr>
          </a:p>
          <a:p>
            <a:pPr algn="l"/>
            <a:r>
              <a:rPr lang="en-US" sz="2000" b="1" dirty="0">
                <a:solidFill>
                  <a:schemeClr val="accent2">
                    <a:lumMod val="75000"/>
                  </a:schemeClr>
                </a:solidFill>
                <a:latin typeface="Public Sans Web"/>
              </a:rPr>
              <a:t>         Transform Plate Boundary                                                                  Hotspot</a:t>
            </a:r>
          </a:p>
        </p:txBody>
      </p:sp>
      <p:pic>
        <p:nvPicPr>
          <p:cNvPr id="5" name="Picture 4">
            <a:extLst>
              <a:ext uri="{FF2B5EF4-FFF2-40B4-BE49-F238E27FC236}">
                <a16:creationId xmlns:a16="http://schemas.microsoft.com/office/drawing/2014/main" id="{D17A6B56-64C7-1291-9390-1E19C25D5DC5}"/>
              </a:ext>
            </a:extLst>
          </p:cNvPr>
          <p:cNvPicPr>
            <a:picLocks noChangeAspect="1"/>
          </p:cNvPicPr>
          <p:nvPr/>
        </p:nvPicPr>
        <p:blipFill>
          <a:blip r:embed="rId3"/>
          <a:stretch>
            <a:fillRect/>
          </a:stretch>
        </p:blipFill>
        <p:spPr>
          <a:xfrm>
            <a:off x="418020" y="974496"/>
            <a:ext cx="5368625" cy="2535467"/>
          </a:xfrm>
          <a:prstGeom prst="rect">
            <a:avLst/>
          </a:prstGeom>
        </p:spPr>
      </p:pic>
      <p:pic>
        <p:nvPicPr>
          <p:cNvPr id="6" name="Picture 5">
            <a:extLst>
              <a:ext uri="{FF2B5EF4-FFF2-40B4-BE49-F238E27FC236}">
                <a16:creationId xmlns:a16="http://schemas.microsoft.com/office/drawing/2014/main" id="{31015883-B350-6D1D-636D-EDE25B7FEC59}"/>
              </a:ext>
            </a:extLst>
          </p:cNvPr>
          <p:cNvPicPr>
            <a:picLocks noChangeAspect="1"/>
          </p:cNvPicPr>
          <p:nvPr/>
        </p:nvPicPr>
        <p:blipFill>
          <a:blip r:embed="rId4"/>
          <a:stretch>
            <a:fillRect/>
          </a:stretch>
        </p:blipFill>
        <p:spPr>
          <a:xfrm>
            <a:off x="6278481" y="974497"/>
            <a:ext cx="5151519" cy="2454503"/>
          </a:xfrm>
          <a:prstGeom prst="rect">
            <a:avLst/>
          </a:prstGeom>
        </p:spPr>
      </p:pic>
      <p:pic>
        <p:nvPicPr>
          <p:cNvPr id="9" name="Picture 8">
            <a:extLst>
              <a:ext uri="{FF2B5EF4-FFF2-40B4-BE49-F238E27FC236}">
                <a16:creationId xmlns:a16="http://schemas.microsoft.com/office/drawing/2014/main" id="{FC94939D-EC8B-852D-EE78-15890019AC13}"/>
              </a:ext>
            </a:extLst>
          </p:cNvPr>
          <p:cNvPicPr>
            <a:picLocks noChangeAspect="1"/>
          </p:cNvPicPr>
          <p:nvPr/>
        </p:nvPicPr>
        <p:blipFill>
          <a:blip r:embed="rId5"/>
          <a:stretch>
            <a:fillRect/>
          </a:stretch>
        </p:blipFill>
        <p:spPr>
          <a:xfrm>
            <a:off x="414796" y="4010892"/>
            <a:ext cx="5368625" cy="2847109"/>
          </a:xfrm>
          <a:prstGeom prst="rect">
            <a:avLst/>
          </a:prstGeom>
        </p:spPr>
      </p:pic>
      <p:pic>
        <p:nvPicPr>
          <p:cNvPr id="10" name="Picture 9">
            <a:extLst>
              <a:ext uri="{FF2B5EF4-FFF2-40B4-BE49-F238E27FC236}">
                <a16:creationId xmlns:a16="http://schemas.microsoft.com/office/drawing/2014/main" id="{62599B2B-DA67-797E-D89C-59A29D994734}"/>
              </a:ext>
            </a:extLst>
          </p:cNvPr>
          <p:cNvPicPr>
            <a:picLocks noChangeAspect="1"/>
          </p:cNvPicPr>
          <p:nvPr/>
        </p:nvPicPr>
        <p:blipFill>
          <a:blip r:embed="rId6"/>
          <a:stretch>
            <a:fillRect/>
          </a:stretch>
        </p:blipFill>
        <p:spPr>
          <a:xfrm>
            <a:off x="6278482" y="4010892"/>
            <a:ext cx="5273838" cy="2847109"/>
          </a:xfrm>
          <a:prstGeom prst="rect">
            <a:avLst/>
          </a:prstGeom>
        </p:spPr>
      </p:pic>
    </p:spTree>
    <p:extLst>
      <p:ext uri="{BB962C8B-B14F-4D97-AF65-F5344CB8AC3E}">
        <p14:creationId xmlns:p14="http://schemas.microsoft.com/office/powerpoint/2010/main" val="189966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r>
              <a:rPr lang="en-US" sz="3200" b="1" u="sng" dirty="0">
                <a:solidFill>
                  <a:schemeClr val="accent2">
                    <a:lumMod val="75000"/>
                  </a:schemeClr>
                </a:solidFill>
                <a:latin typeface="Public Sans Web"/>
              </a:rPr>
              <a:t>What are the Effects of an Earthquake</a:t>
            </a:r>
          </a:p>
        </p:txBody>
      </p:sp>
      <p:pic>
        <p:nvPicPr>
          <p:cNvPr id="3074" name="Picture 2" descr="Earthquakes: Facts, Definition, Types, Causes and Effects of Earthquake -  Jotscroll">
            <a:extLst>
              <a:ext uri="{FF2B5EF4-FFF2-40B4-BE49-F238E27FC236}">
                <a16:creationId xmlns:a16="http://schemas.microsoft.com/office/drawing/2014/main" id="{725D456D-602A-1A32-B2D4-2C6A0FA0C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29" y="1629320"/>
            <a:ext cx="5216841" cy="3948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Earthquakes: Causes and Long-term Effects">
            <a:extLst>
              <a:ext uri="{FF2B5EF4-FFF2-40B4-BE49-F238E27FC236}">
                <a16:creationId xmlns:a16="http://schemas.microsoft.com/office/drawing/2014/main" id="{5F00FD0E-5ADF-045A-194F-84D6C5D4C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998" y="1342708"/>
            <a:ext cx="5647508" cy="2387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sunami Warning System: Preparing for the unpredictable | UNESCO">
            <a:extLst>
              <a:ext uri="{FF2B5EF4-FFF2-40B4-BE49-F238E27FC236}">
                <a16:creationId xmlns:a16="http://schemas.microsoft.com/office/drawing/2014/main" id="{9593F62A-2E2E-2F49-8E30-3CA0535B2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1998" y="3950652"/>
            <a:ext cx="5647509" cy="238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0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r>
              <a:rPr lang="en-US" sz="3200" b="1" u="sng" dirty="0">
                <a:solidFill>
                  <a:schemeClr val="accent2">
                    <a:lumMod val="75000"/>
                  </a:schemeClr>
                </a:solidFill>
                <a:latin typeface="Public Sans Web"/>
              </a:rPr>
              <a:t>What are the factors that affect intensity and frequency of earthquake?</a:t>
            </a:r>
          </a:p>
          <a:p>
            <a:pPr algn="l"/>
            <a:endParaRPr lang="en-US" sz="3200" b="1" u="sng" dirty="0">
              <a:solidFill>
                <a:schemeClr val="accent2">
                  <a:lumMod val="75000"/>
                </a:schemeClr>
              </a:solidFill>
              <a:latin typeface="Public Sans Web"/>
            </a:endParaRPr>
          </a:p>
        </p:txBody>
      </p:sp>
      <p:pic>
        <p:nvPicPr>
          <p:cNvPr id="3076" name="Picture 4" descr="Earthquake research aims to put building design on more solid ground | RNZ  News">
            <a:extLst>
              <a:ext uri="{FF2B5EF4-FFF2-40B4-BE49-F238E27FC236}">
                <a16:creationId xmlns:a16="http://schemas.microsoft.com/office/drawing/2014/main" id="{F7B695B3-D2E4-7352-A2A3-5F1232E1A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91486"/>
            <a:ext cx="5109482" cy="39485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Richter 'magnitude' scale explained | CBC News">
            <a:extLst>
              <a:ext uri="{FF2B5EF4-FFF2-40B4-BE49-F238E27FC236}">
                <a16:creationId xmlns:a16="http://schemas.microsoft.com/office/drawing/2014/main" id="{47DE7E35-F957-D098-D9DC-DDCAAF8FE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93" y="1399006"/>
            <a:ext cx="5259387" cy="490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1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a:p>
          <a:p>
            <a:r>
              <a:rPr lang="en-US" sz="9600"/>
              <a:t> </a:t>
            </a:r>
            <a:endParaRPr lang="en-US" sz="9600" dirty="0"/>
          </a:p>
        </p:txBody>
      </p:sp>
      <p:sp>
        <p:nvSpPr>
          <p:cNvPr id="5" name="TextBox 4">
            <a:extLst>
              <a:ext uri="{FF2B5EF4-FFF2-40B4-BE49-F238E27FC236}">
                <a16:creationId xmlns:a16="http://schemas.microsoft.com/office/drawing/2014/main" id="{EEA8093E-0551-E687-9FA6-5105F11C7F56}"/>
              </a:ext>
            </a:extLst>
          </p:cNvPr>
          <p:cNvSpPr txBox="1"/>
          <p:nvPr/>
        </p:nvSpPr>
        <p:spPr>
          <a:xfrm>
            <a:off x="0" y="0"/>
            <a:ext cx="12192000" cy="2246769"/>
          </a:xfrm>
          <a:prstGeom prst="rect">
            <a:avLst/>
          </a:prstGeom>
          <a:noFill/>
        </p:spPr>
        <p:txBody>
          <a:bodyPr wrap="square">
            <a:spAutoFit/>
          </a:bodyPr>
          <a:lstStyle/>
          <a:p>
            <a:pPr algn="ctr"/>
            <a:r>
              <a:rPr lang="en-US" sz="2800" b="1" u="sng" dirty="0">
                <a:solidFill>
                  <a:schemeClr val="accent2">
                    <a:lumMod val="75000"/>
                  </a:schemeClr>
                </a:solidFill>
                <a:latin typeface="Public Sans Web"/>
              </a:rPr>
              <a:t>What are the Methods used to detect, measure and predict earthquakes?</a:t>
            </a:r>
            <a:endParaRPr lang="en-US" dirty="0">
              <a:solidFill>
                <a:srgbClr val="171717"/>
              </a:solidFill>
              <a:latin typeface="Merriweather Web"/>
            </a:endParaRPr>
          </a:p>
          <a:p>
            <a:pPr algn="ctr"/>
            <a:r>
              <a:rPr lang="en-US" sz="2000" b="1" i="0" dirty="0">
                <a:solidFill>
                  <a:schemeClr val="accent2">
                    <a:lumMod val="75000"/>
                  </a:schemeClr>
                </a:solidFill>
                <a:effectLst/>
                <a:latin typeface="Public Sans Web"/>
              </a:rPr>
              <a:t>How can scientists tell where the earthquake happened?</a:t>
            </a:r>
            <a:endParaRPr lang="en-US" sz="2000" dirty="0">
              <a:solidFill>
                <a:srgbClr val="171717"/>
              </a:solidFill>
              <a:latin typeface="Merriweather Web"/>
            </a:endParaRPr>
          </a:p>
          <a:p>
            <a:pPr algn="ctr"/>
            <a:r>
              <a:rPr lang="en-US" sz="2000" b="1" dirty="0">
                <a:solidFill>
                  <a:schemeClr val="accent2">
                    <a:lumMod val="75000"/>
                  </a:schemeClr>
                </a:solidFill>
                <a:latin typeface="Public Sans Web"/>
              </a:rPr>
              <a:t>Can scientists predict earthquakes?</a:t>
            </a:r>
          </a:p>
          <a:p>
            <a:endParaRPr lang="en-US" sz="2000" dirty="0">
              <a:solidFill>
                <a:srgbClr val="171717"/>
              </a:solidFill>
              <a:latin typeface="Merriweather Web"/>
            </a:endParaRPr>
          </a:p>
          <a:p>
            <a:endParaRPr lang="en-US" sz="2000" dirty="0">
              <a:solidFill>
                <a:srgbClr val="171717"/>
              </a:solidFill>
              <a:latin typeface="Merriweather Web"/>
            </a:endParaRPr>
          </a:p>
          <a:p>
            <a:endParaRPr lang="en-US" sz="3200" b="1" u="sng" dirty="0">
              <a:solidFill>
                <a:schemeClr val="accent2">
                  <a:lumMod val="75000"/>
                </a:schemeClr>
              </a:solidFill>
              <a:latin typeface="Public Sans Web"/>
            </a:endParaRPr>
          </a:p>
        </p:txBody>
      </p:sp>
      <p:pic>
        <p:nvPicPr>
          <p:cNvPr id="4098" name="Picture 2" descr="Cartoon sketch of seismograph">
            <a:extLst>
              <a:ext uri="{FF2B5EF4-FFF2-40B4-BE49-F238E27FC236}">
                <a16:creationId xmlns:a16="http://schemas.microsoft.com/office/drawing/2014/main" id="{CEFA863A-302C-5B5F-AB2B-DC8649A5B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63" y="609874"/>
            <a:ext cx="4894500" cy="32737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cientists Study Aging to Better Predict Where Earthquakes Will Happen">
            <a:extLst>
              <a:ext uri="{FF2B5EF4-FFF2-40B4-BE49-F238E27FC236}">
                <a16:creationId xmlns:a16="http://schemas.microsoft.com/office/drawing/2014/main" id="{BED8BCF9-CD5B-7866-8B09-B733F6A28F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3552" y="4160837"/>
            <a:ext cx="3001327" cy="22480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earthquake - Kids | Britannica Kids | Homework Help">
            <a:extLst>
              <a:ext uri="{FF2B5EF4-FFF2-40B4-BE49-F238E27FC236}">
                <a16:creationId xmlns:a16="http://schemas.microsoft.com/office/drawing/2014/main" id="{88085415-7FE6-EC28-074B-A9B1A06F55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3265" y="1928337"/>
            <a:ext cx="3349398" cy="2093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Why is it so hard to predict earthquakes? | Science and Technology | Al  Jazeera">
            <a:extLst>
              <a:ext uri="{FF2B5EF4-FFF2-40B4-BE49-F238E27FC236}">
                <a16:creationId xmlns:a16="http://schemas.microsoft.com/office/drawing/2014/main" id="{A189EA18-27A4-F72E-7C33-2BEE38CF2F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44358" y="773794"/>
            <a:ext cx="2945947" cy="2945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Discover what makes the Earth shake">
            <a:extLst>
              <a:ext uri="{FF2B5EF4-FFF2-40B4-BE49-F238E27FC236}">
                <a16:creationId xmlns:a16="http://schemas.microsoft.com/office/drawing/2014/main" id="{426CC547-88A6-9F8C-8E5B-000C39710D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9076" y="4185806"/>
            <a:ext cx="2283141" cy="2295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How are earthquakes detected? - British Geological Survey">
            <a:extLst>
              <a:ext uri="{FF2B5EF4-FFF2-40B4-BE49-F238E27FC236}">
                <a16:creationId xmlns:a16="http://schemas.microsoft.com/office/drawing/2014/main" id="{ED391367-BBC1-BF6B-2DFB-227B114B55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5934" y="3858532"/>
            <a:ext cx="2698705" cy="26987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dirty="0"/>
          </a:p>
          <a:p>
            <a:r>
              <a:rPr lang="en-US" sz="9600" dirty="0"/>
              <a:t> </a:t>
            </a:r>
          </a:p>
        </p:txBody>
      </p:sp>
      <p:sp>
        <p:nvSpPr>
          <p:cNvPr id="5" name="TextBox 4">
            <a:extLst>
              <a:ext uri="{FF2B5EF4-FFF2-40B4-BE49-F238E27FC236}">
                <a16:creationId xmlns:a16="http://schemas.microsoft.com/office/drawing/2014/main" id="{B66E8202-632E-789A-825F-1F09C78D07B0}"/>
              </a:ext>
            </a:extLst>
          </p:cNvPr>
          <p:cNvSpPr txBox="1"/>
          <p:nvPr/>
        </p:nvSpPr>
        <p:spPr>
          <a:xfrm>
            <a:off x="136187" y="352907"/>
            <a:ext cx="11945566" cy="1877437"/>
          </a:xfrm>
          <a:prstGeom prst="rect">
            <a:avLst/>
          </a:prstGeom>
          <a:noFill/>
        </p:spPr>
        <p:txBody>
          <a:bodyPr wrap="square">
            <a:spAutoFit/>
          </a:bodyPr>
          <a:lstStyle/>
          <a:p>
            <a:pPr algn="ctr"/>
            <a:r>
              <a:rPr lang="en-US" sz="3200" b="1" u="sng" dirty="0">
                <a:solidFill>
                  <a:schemeClr val="accent2">
                    <a:lumMod val="75000"/>
                  </a:schemeClr>
                </a:solidFill>
                <a:latin typeface="Public Sans Web"/>
              </a:rPr>
              <a:t>What are The impacts of earthquakes on the natural environment and ecosystem?</a:t>
            </a:r>
          </a:p>
          <a:p>
            <a:endParaRPr lang="en-US" sz="2000" dirty="0">
              <a:solidFill>
                <a:srgbClr val="171717"/>
              </a:solidFill>
              <a:latin typeface="Merriweather Web"/>
            </a:endParaRPr>
          </a:p>
          <a:p>
            <a:endParaRPr lang="en-US" sz="3200" b="1" u="sng" dirty="0">
              <a:solidFill>
                <a:schemeClr val="accent2">
                  <a:lumMod val="75000"/>
                </a:schemeClr>
              </a:solidFill>
              <a:latin typeface="Public Sans Web"/>
            </a:endParaRPr>
          </a:p>
        </p:txBody>
      </p:sp>
      <p:pic>
        <p:nvPicPr>
          <p:cNvPr id="3076" name="Picture 4" descr="Preliminary report on the earthquake environmental effects triggered by the  Cephalonia quakes">
            <a:extLst>
              <a:ext uri="{FF2B5EF4-FFF2-40B4-BE49-F238E27FC236}">
                <a16:creationId xmlns:a16="http://schemas.microsoft.com/office/drawing/2014/main" id="{C28C1C42-F61A-EE1A-A2B4-D088F6450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709" y="1548281"/>
            <a:ext cx="3732849" cy="22880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11.4 The Impacts of Earthquakes – Physical Geology">
            <a:extLst>
              <a:ext uri="{FF2B5EF4-FFF2-40B4-BE49-F238E27FC236}">
                <a16:creationId xmlns:a16="http://schemas.microsoft.com/office/drawing/2014/main" id="{1257540C-E67F-0D39-541A-AE0B9D3E9F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7680" y="3722377"/>
            <a:ext cx="4026669" cy="30903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0" name="Picture 8" descr="How climate change triggers earthquakes, tsunamis and volcanoes | Natural  disasters and extreme weather | The Guardian">
            <a:extLst>
              <a:ext uri="{FF2B5EF4-FFF2-40B4-BE49-F238E27FC236}">
                <a16:creationId xmlns:a16="http://schemas.microsoft.com/office/drawing/2014/main" id="{E4246D0B-40AD-9FFB-F7C3-4952587993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9907" y="1334777"/>
            <a:ext cx="4634442" cy="20391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2" name="Picture 10" descr="Earthquake Facts | Earthquakes for Kids | DK Find Out">
            <a:extLst>
              <a:ext uri="{FF2B5EF4-FFF2-40B4-BE49-F238E27FC236}">
                <a16:creationId xmlns:a16="http://schemas.microsoft.com/office/drawing/2014/main" id="{B86DA34E-DC71-8E40-0CEA-CE70274470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074" y="3997702"/>
            <a:ext cx="7158955" cy="22880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67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0345B-57D5-9C66-1F76-662A0C706F34}"/>
              </a:ext>
            </a:extLst>
          </p:cNvPr>
          <p:cNvSpPr>
            <a:spLocks noGrp="1"/>
          </p:cNvSpPr>
          <p:nvPr>
            <p:ph type="ctrTitle"/>
          </p:nvPr>
        </p:nvSpPr>
        <p:spPr/>
        <p:txBody>
          <a:bodyPr/>
          <a:lstStyle/>
          <a:p>
            <a:br>
              <a:rPr lang="en-US" dirty="0"/>
            </a:br>
            <a:endParaRPr lang="en-US" dirty="0"/>
          </a:p>
        </p:txBody>
      </p:sp>
      <p:sp>
        <p:nvSpPr>
          <p:cNvPr id="3" name="Subtitle 2">
            <a:extLst>
              <a:ext uri="{FF2B5EF4-FFF2-40B4-BE49-F238E27FC236}">
                <a16:creationId xmlns:a16="http://schemas.microsoft.com/office/drawing/2014/main" id="{D8913176-CABD-E729-991A-50008F8C667C}"/>
              </a:ext>
            </a:extLst>
          </p:cNvPr>
          <p:cNvSpPr>
            <a:spLocks noGrp="1"/>
          </p:cNvSpPr>
          <p:nvPr>
            <p:ph type="subTitle" idx="1"/>
          </p:nvPr>
        </p:nvSpPr>
        <p:spPr>
          <a:xfrm>
            <a:off x="0" y="0"/>
            <a:ext cx="12192000" cy="6858000"/>
          </a:xfrm>
          <a:solidFill>
            <a:schemeClr val="accent4">
              <a:lumMod val="20000"/>
              <a:lumOff val="80000"/>
            </a:schemeClr>
          </a:solidFill>
        </p:spPr>
        <p:txBody>
          <a:bodyPr/>
          <a:lstStyle/>
          <a:p>
            <a:endParaRPr lang="en-US" dirty="0"/>
          </a:p>
          <a:p>
            <a:r>
              <a:rPr lang="en-US" sz="9600" dirty="0"/>
              <a:t> </a:t>
            </a:r>
          </a:p>
        </p:txBody>
      </p:sp>
      <p:sp>
        <p:nvSpPr>
          <p:cNvPr id="5" name="TextBox 4">
            <a:extLst>
              <a:ext uri="{FF2B5EF4-FFF2-40B4-BE49-F238E27FC236}">
                <a16:creationId xmlns:a16="http://schemas.microsoft.com/office/drawing/2014/main" id="{F9C29C61-5EFE-0950-E164-4CC6961E3592}"/>
              </a:ext>
            </a:extLst>
          </p:cNvPr>
          <p:cNvSpPr txBox="1"/>
          <p:nvPr/>
        </p:nvSpPr>
        <p:spPr>
          <a:xfrm>
            <a:off x="226168" y="277398"/>
            <a:ext cx="11836130" cy="2800767"/>
          </a:xfrm>
          <a:prstGeom prst="rect">
            <a:avLst/>
          </a:prstGeom>
          <a:noFill/>
        </p:spPr>
        <p:txBody>
          <a:bodyPr wrap="square">
            <a:spAutoFit/>
          </a:bodyPr>
          <a:lstStyle/>
          <a:p>
            <a:pPr algn="ctr"/>
            <a:r>
              <a:rPr lang="en-US" sz="3200" b="1" u="sng" dirty="0">
                <a:solidFill>
                  <a:schemeClr val="accent2">
                    <a:lumMod val="75000"/>
                  </a:schemeClr>
                </a:solidFill>
                <a:latin typeface="Public Sans Web"/>
              </a:rPr>
              <a:t>What are some solutions with some reasoning for Earthquakes?</a:t>
            </a:r>
          </a:p>
          <a:p>
            <a:endParaRPr lang="en-US" sz="3200" b="1" u="sng" dirty="0">
              <a:solidFill>
                <a:schemeClr val="accent2">
                  <a:lumMod val="75000"/>
                </a:schemeClr>
              </a:solidFill>
              <a:latin typeface="Public Sans Web"/>
            </a:endParaRPr>
          </a:p>
          <a:p>
            <a:endParaRPr lang="en-US" sz="2000" dirty="0">
              <a:solidFill>
                <a:srgbClr val="171717"/>
              </a:solidFill>
              <a:latin typeface="Merriweather Web"/>
            </a:endParaRPr>
          </a:p>
          <a:p>
            <a:endParaRPr lang="en-US" sz="2000" b="0" i="0" dirty="0">
              <a:solidFill>
                <a:srgbClr val="171717"/>
              </a:solidFill>
              <a:effectLst/>
              <a:latin typeface="Merriweather Web"/>
            </a:endParaRPr>
          </a:p>
          <a:p>
            <a:endParaRPr lang="en-US" sz="2000" dirty="0">
              <a:solidFill>
                <a:srgbClr val="171717"/>
              </a:solidFill>
              <a:latin typeface="Merriweather Web"/>
            </a:endParaRPr>
          </a:p>
          <a:p>
            <a:endParaRPr lang="en-US" sz="2000" dirty="0">
              <a:solidFill>
                <a:srgbClr val="171717"/>
              </a:solidFill>
              <a:latin typeface="Merriweather Web"/>
            </a:endParaRPr>
          </a:p>
          <a:p>
            <a:endParaRPr lang="en-US" sz="3200" b="1" u="sng" dirty="0">
              <a:solidFill>
                <a:schemeClr val="accent2">
                  <a:lumMod val="75000"/>
                </a:schemeClr>
              </a:solidFill>
              <a:latin typeface="Public Sans Web"/>
            </a:endParaRPr>
          </a:p>
        </p:txBody>
      </p:sp>
      <p:pic>
        <p:nvPicPr>
          <p:cNvPr id="5122" name="Picture 2" descr="Earthquake Proof Buildings : Features, 16 Ways Of Making Building Earthquake  Proof">
            <a:extLst>
              <a:ext uri="{FF2B5EF4-FFF2-40B4-BE49-F238E27FC236}">
                <a16:creationId xmlns:a16="http://schemas.microsoft.com/office/drawing/2014/main" id="{36577E06-D02A-2248-3DF9-07FA99B99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155" y="1122363"/>
            <a:ext cx="9496696" cy="545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141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1332</Words>
  <Application>Microsoft Office PowerPoint</Application>
  <PresentationFormat>Widescreen</PresentationFormat>
  <Paragraphs>164</Paragraphs>
  <Slides>10</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Aharoni</vt:lpstr>
      <vt:lpstr>Alharoni</vt:lpstr>
      <vt:lpstr>arial</vt:lpstr>
      <vt:lpstr>arial</vt:lpstr>
      <vt:lpstr>Calibri</vt:lpstr>
      <vt:lpstr>Calibri Light</vt:lpstr>
      <vt:lpstr>Helvetica Neue</vt:lpstr>
      <vt:lpstr>Merriweather Web</vt:lpstr>
      <vt:lpstr>Public Sans Web</vt:lpstr>
      <vt:lpstr>Roboto</vt:lpstr>
      <vt:lpstr>Times New Roman</vt:lpstr>
      <vt:lpstr>Ubuntu</vt:lpstr>
      <vt:lpstr>Office Theme</vt:lpstr>
      <vt:lpstr> </vt:lpstr>
      <vt:lpstr> </vt:lpstr>
      <vt:lpstr> </vt:lpstr>
      <vt:lpstr> </vt:lpstr>
      <vt:lpstr> </vt:lpstr>
      <vt:lpstr> </vt:lpstr>
      <vt:lpstr> </vt:lpstr>
      <vt:lpstr> </vt:lpstr>
      <vt:lpstr> </vt:lpstr>
      <vt:lpstr> </vt:lpstr>
    </vt:vector>
  </TitlesOfParts>
  <Company>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Bayari, Hadeel D (Amman)</dc:creator>
  <cp:lastModifiedBy>Lama Raheb | ICSFS</cp:lastModifiedBy>
  <cp:revision>10</cp:revision>
  <dcterms:created xsi:type="dcterms:W3CDTF">2023-05-03T10:34:57Z</dcterms:created>
  <dcterms:modified xsi:type="dcterms:W3CDTF">2023-05-14T10:59:08Z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65d9ee-429a-4d5f-97cc-cfb56e044a6e_Enabled">
    <vt:lpwstr>true</vt:lpwstr>
  </property>
  <property fmtid="{D5CDD505-2E9C-101B-9397-08002B2CF9AE}" pid="3" name="MSIP_Label_1665d9ee-429a-4d5f-97cc-cfb56e044a6e_SetDate">
    <vt:lpwstr>2023-05-03T10:42:57Z</vt:lpwstr>
  </property>
  <property fmtid="{D5CDD505-2E9C-101B-9397-08002B2CF9AE}" pid="4" name="MSIP_Label_1665d9ee-429a-4d5f-97cc-cfb56e044a6e_Method">
    <vt:lpwstr>Privileged</vt:lpwstr>
  </property>
  <property fmtid="{D5CDD505-2E9C-101B-9397-08002B2CF9AE}" pid="5" name="MSIP_Label_1665d9ee-429a-4d5f-97cc-cfb56e044a6e_Name">
    <vt:lpwstr>1665d9ee-429a-4d5f-97cc-cfb56e044a6e</vt:lpwstr>
  </property>
  <property fmtid="{D5CDD505-2E9C-101B-9397-08002B2CF9AE}" pid="6" name="MSIP_Label_1665d9ee-429a-4d5f-97cc-cfb56e044a6e_SiteId">
    <vt:lpwstr>66cf5074-5afe-48d1-a691-a12b2121f44b</vt:lpwstr>
  </property>
  <property fmtid="{D5CDD505-2E9C-101B-9397-08002B2CF9AE}" pid="7" name="MSIP_Label_1665d9ee-429a-4d5f-97cc-cfb56e044a6e_ActionId">
    <vt:lpwstr>9c63eecc-c992-42ca-a24e-6c625fb09191</vt:lpwstr>
  </property>
  <property fmtid="{D5CDD505-2E9C-101B-9397-08002B2CF9AE}" pid="8" name="MSIP_Label_1665d9ee-429a-4d5f-97cc-cfb56e044a6e_ContentBits">
    <vt:lpwstr>0</vt:lpwstr>
  </property>
</Properties>
</file>