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9" r:id="rId5"/>
    <p:sldId id="258"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7D7AC-23DA-93EC-3A6D-EE6BB9AAA9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FE5C0A-AD05-A8E2-9732-C7D511ECA4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A3A1F8-66FF-15EE-C351-87A33D9F176B}"/>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5" name="Footer Placeholder 4">
            <a:extLst>
              <a:ext uri="{FF2B5EF4-FFF2-40B4-BE49-F238E27FC236}">
                <a16:creationId xmlns:a16="http://schemas.microsoft.com/office/drawing/2014/main" id="{D215BB19-5CF7-6B0E-EFC3-BA87D8CFD3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E8021-9994-7E59-3EB8-F9733FED5906}"/>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4123662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C933D-7B86-7D90-0EB8-2B05DDB578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1619B6-E5A4-CDE7-DB60-7B106FC5961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EF842B-7B78-C940-038A-CBB3FE29CEFE}"/>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5" name="Footer Placeholder 4">
            <a:extLst>
              <a:ext uri="{FF2B5EF4-FFF2-40B4-BE49-F238E27FC236}">
                <a16:creationId xmlns:a16="http://schemas.microsoft.com/office/drawing/2014/main" id="{C3E3E3EB-1EE9-F3F1-B61A-873723566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711844-63BD-4E9F-1036-7B54B906FD68}"/>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4122127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52262F-58A2-1170-055F-B9C00109A5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C2DBF9-B4A2-C7FB-5627-0BDF567E2C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52B245-0D35-9DB8-41AD-8275AA396186}"/>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5" name="Footer Placeholder 4">
            <a:extLst>
              <a:ext uri="{FF2B5EF4-FFF2-40B4-BE49-F238E27FC236}">
                <a16:creationId xmlns:a16="http://schemas.microsoft.com/office/drawing/2014/main" id="{AF467DDE-C31C-5A45-2055-17636EF74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BB8A6-C401-9EBB-0EAF-A59D58412453}"/>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454633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9ABD-62D8-4EAC-2399-BB815ADB4B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7EA5D5-5283-7349-70C9-7254D22E23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DFB121-1C79-7348-FCC7-B9F824309A78}"/>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5" name="Footer Placeholder 4">
            <a:extLst>
              <a:ext uri="{FF2B5EF4-FFF2-40B4-BE49-F238E27FC236}">
                <a16:creationId xmlns:a16="http://schemas.microsoft.com/office/drawing/2014/main" id="{F12594C7-7CE0-9C57-9BC3-8E7E18A52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8FB41A-CBCD-9CEE-9AD7-9E085B328ED4}"/>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1530890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E2448-E122-D76E-015A-4BB231630D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0A1116-D57D-A77C-C881-97AA541007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B19B-6928-0F9C-5154-DA96A2E1E96E}"/>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5" name="Footer Placeholder 4">
            <a:extLst>
              <a:ext uri="{FF2B5EF4-FFF2-40B4-BE49-F238E27FC236}">
                <a16:creationId xmlns:a16="http://schemas.microsoft.com/office/drawing/2014/main" id="{961FFA3B-4969-E96B-EED3-6DD665D70C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E14D8B-2CA9-99C3-EF9C-A111AF0E4BD3}"/>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1323134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0637A-BA09-EC1C-868D-FDAB245A32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9CCC4-259E-97A7-7918-B65AFFB84C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8A680C-09D9-70D1-033C-7D4A8B49A7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D507D1-7ED0-8812-EE4F-23CDAE6CA292}"/>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6" name="Footer Placeholder 5">
            <a:extLst>
              <a:ext uri="{FF2B5EF4-FFF2-40B4-BE49-F238E27FC236}">
                <a16:creationId xmlns:a16="http://schemas.microsoft.com/office/drawing/2014/main" id="{AC1358BE-38D8-1775-FED3-F66299DDA7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D7BE5D-2734-BB6B-AABF-A0D2E74A233F}"/>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56464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82A02-DDF0-E940-D775-193B051D3A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A82EA2-1655-9820-26E4-8A7B5BEE76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9F2668-0012-641A-E3BE-A6ECD190C4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9B7F43-5338-E8AD-4AE7-9D47648257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F1418A-C0C2-7B38-5408-542510F326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1AE767-A10E-1B8F-F5B4-1F56195297CD}"/>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8" name="Footer Placeholder 7">
            <a:extLst>
              <a:ext uri="{FF2B5EF4-FFF2-40B4-BE49-F238E27FC236}">
                <a16:creationId xmlns:a16="http://schemas.microsoft.com/office/drawing/2014/main" id="{5FABAFB3-9393-7871-056B-2A7F3BF8790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EEC8E3-ECA9-0F48-A2E5-A73EF5E36F9C}"/>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133911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C5F37-1A68-2992-427B-3A0C4901F3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4B0064-7A25-A3B0-BDD6-F8A92EBC55BE}"/>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4" name="Footer Placeholder 3">
            <a:extLst>
              <a:ext uri="{FF2B5EF4-FFF2-40B4-BE49-F238E27FC236}">
                <a16:creationId xmlns:a16="http://schemas.microsoft.com/office/drawing/2014/main" id="{762479C7-5D6F-09A6-D8A2-6965D26A56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62F436-B3F5-6D29-3E48-7E305380AB32}"/>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78486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630C15-07EE-9A4D-B84B-D20C0DFDE1BA}"/>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3" name="Footer Placeholder 2">
            <a:extLst>
              <a:ext uri="{FF2B5EF4-FFF2-40B4-BE49-F238E27FC236}">
                <a16:creationId xmlns:a16="http://schemas.microsoft.com/office/drawing/2014/main" id="{2A4C9A36-55B4-D38F-E4F1-3B443385D7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8566B9C-7099-1F6B-758C-27D5B30E30DA}"/>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1476643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040D6-5467-D148-F52C-578C25EB86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2CDBB-3094-3A05-107F-5CDF0D09F5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1A920F-5542-CF6F-C3BE-FBDB3CCE39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AAE7E3-EE98-CAFD-7FA6-9E6E5A7335DA}"/>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6" name="Footer Placeholder 5">
            <a:extLst>
              <a:ext uri="{FF2B5EF4-FFF2-40B4-BE49-F238E27FC236}">
                <a16:creationId xmlns:a16="http://schemas.microsoft.com/office/drawing/2014/main" id="{3E7B8DDA-4CA5-BDDD-1D41-B2383B1465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2A5395-2B79-B6FF-11A0-585E2A100011}"/>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3041388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626EF-6DFE-1889-97D5-BA844B23FF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C198A9-DFB9-1A87-E763-DBD4C5BB7E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6D20D5-5993-BF9A-52E2-5A79B7849F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DECE2A-1A0F-8BFD-F673-4740D227E7F0}"/>
              </a:ext>
            </a:extLst>
          </p:cNvPr>
          <p:cNvSpPr>
            <a:spLocks noGrp="1"/>
          </p:cNvSpPr>
          <p:nvPr>
            <p:ph type="dt" sz="half" idx="10"/>
          </p:nvPr>
        </p:nvSpPr>
        <p:spPr/>
        <p:txBody>
          <a:bodyPr/>
          <a:lstStyle/>
          <a:p>
            <a:fld id="{91CC5882-AF41-4557-8B69-84F0E9C13CC0}" type="datetimeFigureOut">
              <a:rPr lang="en-US" smtClean="0"/>
              <a:t>5/16/2023</a:t>
            </a:fld>
            <a:endParaRPr lang="en-US"/>
          </a:p>
        </p:txBody>
      </p:sp>
      <p:sp>
        <p:nvSpPr>
          <p:cNvPr id="6" name="Footer Placeholder 5">
            <a:extLst>
              <a:ext uri="{FF2B5EF4-FFF2-40B4-BE49-F238E27FC236}">
                <a16:creationId xmlns:a16="http://schemas.microsoft.com/office/drawing/2014/main" id="{B14E6BC8-BA86-B37E-58FE-F104FEE0D3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B9E627-B1BE-9F06-A992-8B37E66E95D3}"/>
              </a:ext>
            </a:extLst>
          </p:cNvPr>
          <p:cNvSpPr>
            <a:spLocks noGrp="1"/>
          </p:cNvSpPr>
          <p:nvPr>
            <p:ph type="sldNum" sz="quarter" idx="12"/>
          </p:nvPr>
        </p:nvSpPr>
        <p:spPr/>
        <p:txBody>
          <a:bodyPr/>
          <a:lstStyle/>
          <a:p>
            <a:fld id="{2578E45F-AFDD-4633-B269-0D3F8666C004}" type="slidenum">
              <a:rPr lang="en-US" smtClean="0"/>
              <a:t>‹#›</a:t>
            </a:fld>
            <a:endParaRPr lang="en-US"/>
          </a:p>
        </p:txBody>
      </p:sp>
    </p:spTree>
    <p:extLst>
      <p:ext uri="{BB962C8B-B14F-4D97-AF65-F5344CB8AC3E}">
        <p14:creationId xmlns:p14="http://schemas.microsoft.com/office/powerpoint/2010/main" val="21071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6B8415-F1C8-C366-8921-457464B225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82EDE0-8EA6-7111-431D-6A3D893E91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0F38EA-B351-3C61-F42A-6A0C097ED3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C5882-AF41-4557-8B69-84F0E9C13CC0}" type="datetimeFigureOut">
              <a:rPr lang="en-US" smtClean="0"/>
              <a:t>5/16/2023</a:t>
            </a:fld>
            <a:endParaRPr lang="en-US"/>
          </a:p>
        </p:txBody>
      </p:sp>
      <p:sp>
        <p:nvSpPr>
          <p:cNvPr id="5" name="Footer Placeholder 4">
            <a:extLst>
              <a:ext uri="{FF2B5EF4-FFF2-40B4-BE49-F238E27FC236}">
                <a16:creationId xmlns:a16="http://schemas.microsoft.com/office/drawing/2014/main" id="{2DA4A13E-3A1C-A7EF-B114-3A1A03DD9B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F81A88-2DAB-BBEB-9AA6-76EEF43264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8E45F-AFDD-4633-B269-0D3F8666C004}" type="slidenum">
              <a:rPr lang="en-US" smtClean="0"/>
              <a:t>‹#›</a:t>
            </a:fld>
            <a:endParaRPr lang="en-US"/>
          </a:p>
        </p:txBody>
      </p:sp>
    </p:spTree>
    <p:extLst>
      <p:ext uri="{BB962C8B-B14F-4D97-AF65-F5344CB8AC3E}">
        <p14:creationId xmlns:p14="http://schemas.microsoft.com/office/powerpoint/2010/main" val="2370217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r.venngage.com/templates/infographics/water-crisis-9219fddd-906f-419f-8d6f-f64831d669a4"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rytin.com/ankitasaloni/water-crisis-the-current-scenario-of-the-world-jvsbh621" TargetMode="Externa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internationaljournalofresearch.com/2020/06/24/water-crisis/" TargetMode="Externa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unicef.org/jordan/water-stress-jordan-executive-summary#:~:text=Shortage%20of%20water%20in%20schools,proper%20disposal%20of%20menstruation%20products" TargetMode="External"/><Relationship Id="rId2" Type="http://schemas.openxmlformats.org/officeDocument/2006/relationships/hyperlink" Target="https://www.ecomena.org/water-jordan/" TargetMode="External"/><Relationship Id="rId1" Type="http://schemas.openxmlformats.org/officeDocument/2006/relationships/slideLayout" Target="../slideLayouts/slideLayout7.xml"/><Relationship Id="rId5" Type="http://schemas.openxmlformats.org/officeDocument/2006/relationships/hyperlink" Target="https://news.stanford.edu/2021/03/29/jordans-worsening-water-crisis-warning-world/" TargetMode="External"/><Relationship Id="rId4" Type="http://schemas.openxmlformats.org/officeDocument/2006/relationships/hyperlink" Target="https://www.usaid.gov/jordan/water-resources-environment#:~:text=Jordan%20is%20one%20of%20the,as%20it%20can%20be%20replenishe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CCA5F87-1D1E-45CB-8D83-FC7EEFAD9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2EACA55-CF7D-1BED-D63E-E4515F7F60B5}"/>
              </a:ext>
            </a:extLst>
          </p:cNvPr>
          <p:cNvPicPr>
            <a:picLocks noChangeAspect="1"/>
          </p:cNvPicPr>
          <p:nvPr/>
        </p:nvPicPr>
        <p:blipFill rotWithShape="1">
          <a:blip r:embed="rId2"/>
          <a:srcRect l="11520" r="1" b="1"/>
          <a:stretch/>
        </p:blipFill>
        <p:spPr>
          <a:xfrm>
            <a:off x="-7951" y="-55649"/>
            <a:ext cx="8920480" cy="6857990"/>
          </a:xfrm>
          <a:prstGeom prst="rect">
            <a:avLst/>
          </a:prstGeom>
        </p:spPr>
      </p:pic>
      <p:sp>
        <p:nvSpPr>
          <p:cNvPr id="15" name="Rectangle 14">
            <a:extLst>
              <a:ext uri="{FF2B5EF4-FFF2-40B4-BE49-F238E27FC236}">
                <a16:creationId xmlns:a16="http://schemas.microsoft.com/office/drawing/2014/main" id="{7CCFC2C6-6238-4A2F-93DE-2ADF74AF63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711652" y="0"/>
            <a:ext cx="8480347"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a:extLst>
              <a:ext uri="{FF2B5EF4-FFF2-40B4-BE49-F238E27FC236}">
                <a16:creationId xmlns:a16="http://schemas.microsoft.com/office/drawing/2014/main" id="{1922FA6E-9E55-801A-A11E-AA7A8C0D03F2}"/>
              </a:ext>
            </a:extLst>
          </p:cNvPr>
          <p:cNvSpPr>
            <a:spLocks noGrp="1"/>
          </p:cNvSpPr>
          <p:nvPr>
            <p:ph type="ctrTitle"/>
          </p:nvPr>
        </p:nvSpPr>
        <p:spPr>
          <a:xfrm>
            <a:off x="7848600" y="1122363"/>
            <a:ext cx="4023360" cy="3204134"/>
          </a:xfrm>
        </p:spPr>
        <p:txBody>
          <a:bodyPr anchor="b">
            <a:normAutofit/>
          </a:bodyPr>
          <a:lstStyle/>
          <a:p>
            <a:pPr algn="l"/>
            <a:r>
              <a:rPr lang="en-US" sz="4800" b="1" i="1" dirty="0"/>
              <a:t>Water crisis in Jordan </a:t>
            </a:r>
          </a:p>
        </p:txBody>
      </p:sp>
      <p:sp>
        <p:nvSpPr>
          <p:cNvPr id="7" name="Subtitle 6">
            <a:extLst>
              <a:ext uri="{FF2B5EF4-FFF2-40B4-BE49-F238E27FC236}">
                <a16:creationId xmlns:a16="http://schemas.microsoft.com/office/drawing/2014/main" id="{BA580C82-E7DB-2570-ECDF-9F466BB9A289}"/>
              </a:ext>
            </a:extLst>
          </p:cNvPr>
          <p:cNvSpPr>
            <a:spLocks noGrp="1"/>
          </p:cNvSpPr>
          <p:nvPr>
            <p:ph type="subTitle" idx="1"/>
          </p:nvPr>
        </p:nvSpPr>
        <p:spPr>
          <a:xfrm>
            <a:off x="7848600" y="4872922"/>
            <a:ext cx="4023360" cy="1208141"/>
          </a:xfrm>
        </p:spPr>
        <p:txBody>
          <a:bodyPr>
            <a:normAutofit/>
          </a:bodyPr>
          <a:lstStyle/>
          <a:p>
            <a:pPr algn="l"/>
            <a:r>
              <a:rPr lang="en-US" sz="2000"/>
              <a:t>By Tia, Sami, Salma and Katia </a:t>
            </a:r>
          </a:p>
        </p:txBody>
      </p:sp>
      <p:sp>
        <p:nvSpPr>
          <p:cNvPr id="17" name="Rectangle 16">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1305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1648"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21004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4C58E-C497-01CB-CD72-10361C8E2BDF}"/>
              </a:ext>
            </a:extLst>
          </p:cNvPr>
          <p:cNvSpPr>
            <a:spLocks noGrp="1"/>
          </p:cNvSpPr>
          <p:nvPr>
            <p:ph type="title" idx="4294967295"/>
          </p:nvPr>
        </p:nvSpPr>
        <p:spPr>
          <a:xfrm>
            <a:off x="0" y="365125"/>
            <a:ext cx="10515600" cy="1325563"/>
          </a:xfrm>
        </p:spPr>
        <p:txBody>
          <a:bodyPr/>
          <a:lstStyle/>
          <a:p>
            <a:r>
              <a:rPr lang="en-US" dirty="0"/>
              <a:t>Water crisis nationally and locally in Jordan  </a:t>
            </a:r>
          </a:p>
        </p:txBody>
      </p:sp>
      <p:pic>
        <p:nvPicPr>
          <p:cNvPr id="6" name="Picture 5" descr="Diagram&#10;&#10;Description automatically generated with medium confidence">
            <a:extLst>
              <a:ext uri="{FF2B5EF4-FFF2-40B4-BE49-F238E27FC236}">
                <a16:creationId xmlns:a16="http://schemas.microsoft.com/office/drawing/2014/main" id="{B33B9FCD-DBC3-DFD4-8F95-881B5CB2B80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95139" y="1719318"/>
            <a:ext cx="2219281" cy="4351338"/>
          </a:xfrm>
          <a:prstGeom prst="rect">
            <a:avLst/>
          </a:prstGeom>
        </p:spPr>
      </p:pic>
      <p:sp>
        <p:nvSpPr>
          <p:cNvPr id="11" name="TextBox 10">
            <a:extLst>
              <a:ext uri="{FF2B5EF4-FFF2-40B4-BE49-F238E27FC236}">
                <a16:creationId xmlns:a16="http://schemas.microsoft.com/office/drawing/2014/main" id="{66F4BD80-0DF2-9754-A30D-0835C09C56EE}"/>
              </a:ext>
            </a:extLst>
          </p:cNvPr>
          <p:cNvSpPr txBox="1"/>
          <p:nvPr/>
        </p:nvSpPr>
        <p:spPr>
          <a:xfrm>
            <a:off x="519485" y="1951672"/>
            <a:ext cx="8250803" cy="2954655"/>
          </a:xfrm>
          <a:prstGeom prst="rect">
            <a:avLst/>
          </a:prstGeom>
          <a:noFill/>
        </p:spPr>
        <p:txBody>
          <a:bodyPr wrap="square">
            <a:spAutoFit/>
          </a:bodyPr>
          <a:lstStyle/>
          <a:p>
            <a:r>
              <a:rPr lang="en-US" sz="2400" dirty="0"/>
              <a:t>Jordan’s water resources are rapidly depleting without significant interventions, the situation is most likely to deteriorate further and get worse, in addition, Jordan is known as one of the most water scarcest countries in the world, moreover, Jordan’s renewable water supply currently meets about two-thirds of the population’s water demands, with groundwater being used twice as fast as it can be replenished.</a:t>
            </a:r>
          </a:p>
          <a:p>
            <a:pPr marL="0" indent="0">
              <a:buNone/>
            </a:pPr>
            <a:endParaRPr lang="en-US" dirty="0"/>
          </a:p>
        </p:txBody>
      </p:sp>
    </p:spTree>
    <p:extLst>
      <p:ext uri="{BB962C8B-B14F-4D97-AF65-F5344CB8AC3E}">
        <p14:creationId xmlns:p14="http://schemas.microsoft.com/office/powerpoint/2010/main" val="34587741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barn(inVertical)">
                                      <p:cBhvr>
                                        <p:cTn id="1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E674326-8E29-55F7-7273-402D7F018C05}"/>
              </a:ext>
            </a:extLst>
          </p:cNvPr>
          <p:cNvSpPr txBox="1"/>
          <p:nvPr/>
        </p:nvSpPr>
        <p:spPr>
          <a:xfrm>
            <a:off x="836874" y="669708"/>
            <a:ext cx="6001247" cy="2893613"/>
          </a:xfrm>
          <a:prstGeom prst="rect">
            <a:avLst/>
          </a:prstGeom>
          <a:noFill/>
        </p:spPr>
        <p:txBody>
          <a:bodyPr wrap="square">
            <a:spAutoFit/>
          </a:bodyPr>
          <a:lstStyle/>
          <a:p>
            <a:pPr marL="342900" marR="0" indent="-342900">
              <a:lnSpc>
                <a:spcPct val="107000"/>
              </a:lnSpc>
              <a:spcBef>
                <a:spcPts val="0"/>
              </a:spcBef>
              <a:spcAft>
                <a:spcPts val="800"/>
              </a:spcAft>
              <a:buFont typeface="Wingdings" panose="05000000000000000000" pitchFamily="2" charset="2"/>
              <a:buChar char="§"/>
            </a:pPr>
            <a:r>
              <a:rPr lang="en-US" sz="2400" b="1" kern="100" dirty="0">
                <a:effectLst/>
                <a:latin typeface="Calibri" panose="020F0502020204030204" pitchFamily="34" charset="0"/>
                <a:ea typeface="Calibri" panose="020F0502020204030204" pitchFamily="34" charset="0"/>
                <a:cs typeface="Arial" panose="020B0604020202020204" pitchFamily="34" charset="0"/>
              </a:rPr>
              <a:t>issues of water crisis in Jordan:</a:t>
            </a:r>
          </a:p>
          <a:p>
            <a:pPr marL="0" marR="0">
              <a:lnSpc>
                <a:spcPct val="107000"/>
              </a:lnSpc>
              <a:spcBef>
                <a:spcPts val="0"/>
              </a:spcBef>
              <a:spcAft>
                <a:spcPts val="800"/>
              </a:spcAft>
            </a:pPr>
            <a:endParaRPr lang="en-US" sz="2000" b="1" kern="100" dirty="0">
              <a:effectLst/>
              <a:latin typeface="Calibri" panose="020F0502020204030204" pitchFamily="34" charset="0"/>
              <a:ea typeface="Calibri" panose="020F0502020204030204" pitchFamily="34" charset="0"/>
              <a:cs typeface="Arial" panose="020B0604020202020204" pitchFamily="34" charset="0"/>
            </a:endParaRPr>
          </a:p>
          <a:p>
            <a:pPr marL="457200" marR="0" indent="-457200">
              <a:lnSpc>
                <a:spcPct val="107000"/>
              </a:lnSpc>
              <a:spcBef>
                <a:spcPts val="0"/>
              </a:spcBef>
              <a:spcAft>
                <a:spcPts val="800"/>
              </a:spcAft>
              <a:buFont typeface="+mj-lt"/>
              <a:buAutoNum type="arabicParenR"/>
            </a:pPr>
            <a:r>
              <a:rPr lang="en-US" sz="2200" i="1" u="sng" kern="100" dirty="0">
                <a:latin typeface="Calibri" panose="020F0502020204030204" pitchFamily="34" charset="0"/>
                <a:cs typeface="Arial" panose="020B0604020202020204" pitchFamily="34" charset="0"/>
              </a:rPr>
              <a:t>Water loss</a:t>
            </a:r>
            <a:r>
              <a:rPr lang="en-US" sz="2000" kern="100" dirty="0">
                <a:latin typeface="Calibri" panose="020F0502020204030204" pitchFamily="34" charset="0"/>
                <a:cs typeface="Arial" panose="020B0604020202020204" pitchFamily="34" charset="0"/>
              </a:rPr>
              <a:t>, water loss is mainly because of infiltration, seepage and leakage. </a:t>
            </a:r>
          </a:p>
          <a:p>
            <a:pPr marL="457200" marR="0" indent="-457200">
              <a:lnSpc>
                <a:spcPct val="107000"/>
              </a:lnSpc>
              <a:spcBef>
                <a:spcPts val="0"/>
              </a:spcBef>
              <a:spcAft>
                <a:spcPts val="800"/>
              </a:spcAft>
              <a:buFont typeface="+mj-lt"/>
              <a:buAutoNum type="arabicParenR"/>
            </a:pPr>
            <a:r>
              <a:rPr lang="en-US" sz="2000" kern="100" dirty="0">
                <a:latin typeface="Calibri" panose="020F0502020204030204" pitchFamily="34" charset="0"/>
                <a:cs typeface="Arial" panose="020B0604020202020204" pitchFamily="34" charset="0"/>
              </a:rPr>
              <a:t> </a:t>
            </a:r>
            <a:r>
              <a:rPr lang="en-US" sz="2200" i="1" u="sng" kern="100" dirty="0">
                <a:latin typeface="Calibri" panose="020F0502020204030204" pitchFamily="34" charset="0"/>
                <a:cs typeface="Arial" panose="020B0604020202020204" pitchFamily="34" charset="0"/>
              </a:rPr>
              <a:t>water theft</a:t>
            </a:r>
            <a:r>
              <a:rPr lang="en-US" sz="2000" kern="100" dirty="0">
                <a:latin typeface="Calibri" panose="020F0502020204030204" pitchFamily="34" charset="0"/>
                <a:cs typeface="Arial" panose="020B0604020202020204" pitchFamily="34" charset="0"/>
              </a:rPr>
              <a:t>, defined as any taking of water in violation of existing regulations.</a:t>
            </a:r>
            <a:endParaRPr lang="en-US" sz="2000" dirty="0"/>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TextBox 3">
            <a:extLst>
              <a:ext uri="{FF2B5EF4-FFF2-40B4-BE49-F238E27FC236}">
                <a16:creationId xmlns:a16="http://schemas.microsoft.com/office/drawing/2014/main" id="{EFF6D710-1B97-EF7C-7B36-97AE137DE7DF}"/>
              </a:ext>
            </a:extLst>
          </p:cNvPr>
          <p:cNvSpPr txBox="1"/>
          <p:nvPr/>
        </p:nvSpPr>
        <p:spPr>
          <a:xfrm>
            <a:off x="836874" y="3429000"/>
            <a:ext cx="6319301" cy="3046988"/>
          </a:xfrm>
          <a:prstGeom prst="rect">
            <a:avLst/>
          </a:prstGeom>
          <a:noFill/>
        </p:spPr>
        <p:txBody>
          <a:bodyPr wrap="square" rtlCol="0">
            <a:spAutoFit/>
          </a:bodyPr>
          <a:lstStyle/>
          <a:p>
            <a:pPr marL="342900" indent="-342900">
              <a:buFont typeface="Wingdings" panose="05000000000000000000" pitchFamily="2" charset="2"/>
              <a:buChar char="§"/>
            </a:pPr>
            <a:r>
              <a:rPr lang="en-US" sz="2400" b="1" dirty="0"/>
              <a:t>causes of water crisis in Jordan:</a:t>
            </a:r>
          </a:p>
          <a:p>
            <a:endParaRPr lang="en-US" sz="2400" dirty="0"/>
          </a:p>
          <a:p>
            <a:pPr marL="457200" indent="-457200">
              <a:buFont typeface="+mj-lt"/>
              <a:buAutoNum type="arabicParenR"/>
            </a:pPr>
            <a:r>
              <a:rPr lang="en-US" sz="2200" i="1" u="sng" dirty="0"/>
              <a:t>Increasing stress on water resources in Jordan</a:t>
            </a:r>
            <a:r>
              <a:rPr lang="en-US" dirty="0"/>
              <a:t>, </a:t>
            </a:r>
            <a:r>
              <a:rPr lang="en-US" sz="2000" dirty="0"/>
              <a:t>occurs when the demand of water exceeds the available amount during a certain period. </a:t>
            </a:r>
          </a:p>
          <a:p>
            <a:pPr marL="457200" indent="-457200">
              <a:buFont typeface="+mj-lt"/>
              <a:buAutoNum type="arabicParenR"/>
            </a:pPr>
            <a:endParaRPr lang="en-US" sz="2000" dirty="0"/>
          </a:p>
          <a:p>
            <a:pPr marL="457200" indent="-457200">
              <a:buFont typeface="+mj-lt"/>
              <a:buAutoNum type="arabicParenR"/>
            </a:pPr>
            <a:r>
              <a:rPr lang="en-US" sz="2200" i="1" u="sng" dirty="0"/>
              <a:t>water demand rising exponentially</a:t>
            </a:r>
            <a:r>
              <a:rPr lang="en-US" sz="2000" dirty="0"/>
              <a:t>, it follows population growth, economic development and changing consumption patterns.</a:t>
            </a:r>
          </a:p>
        </p:txBody>
      </p:sp>
      <p:pic>
        <p:nvPicPr>
          <p:cNvPr id="7" name="Picture 6" descr="A picture containing text&#10;&#10;Description automatically generated">
            <a:extLst>
              <a:ext uri="{FF2B5EF4-FFF2-40B4-BE49-F238E27FC236}">
                <a16:creationId xmlns:a16="http://schemas.microsoft.com/office/drawing/2014/main" id="{737913F2-EA36-1687-138B-6BA504DF00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27735" y="389359"/>
            <a:ext cx="4556760" cy="2881006"/>
          </a:xfrm>
          <a:prstGeom prst="rect">
            <a:avLst/>
          </a:prstGeom>
        </p:spPr>
      </p:pic>
    </p:spTree>
    <p:extLst>
      <p:ext uri="{BB962C8B-B14F-4D97-AF65-F5344CB8AC3E}">
        <p14:creationId xmlns:p14="http://schemas.microsoft.com/office/powerpoint/2010/main" val="3236264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circle(in)">
                                      <p:cBhvr>
                                        <p:cTn id="14" dur="2000"/>
                                        <p:tgtEl>
                                          <p:spTgt spid="3">
                                            <p:txEl>
                                              <p:pRg st="2" end="2"/>
                                            </p:txEl>
                                          </p:spTgt>
                                        </p:tgtEl>
                                      </p:cBhvr>
                                    </p:animEffect>
                                  </p:childTnLst>
                                </p:cTn>
                              </p:par>
                              <p:par>
                                <p:cTn id="15" presetID="6" presetClass="entr" presetSubtype="16"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 calcmode="lin" valueType="num">
                                      <p:cBhvr>
                                        <p:cTn id="22"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24" dur="500"/>
                                        <p:tgtEl>
                                          <p:spTgt spid="4">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animEffect transition="in" filter="circle(in)">
                                      <p:cBhvr>
                                        <p:cTn id="29" dur="2000"/>
                                        <p:tgtEl>
                                          <p:spTgt spid="4">
                                            <p:txEl>
                                              <p:pRg st="2" end="2"/>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circle(in)">
                                      <p:cBhvr>
                                        <p:cTn id="32" dur="20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fltVal val="0"/>
                                          </p:val>
                                        </p:tav>
                                        <p:tav tm="100000">
                                          <p:val>
                                            <p:strVal val="#ppt_w"/>
                                          </p:val>
                                        </p:tav>
                                      </p:tavLst>
                                    </p:anim>
                                    <p:anim calcmode="lin" valueType="num">
                                      <p:cBhvr>
                                        <p:cTn id="38" dur="1000" fill="hold"/>
                                        <p:tgtEl>
                                          <p:spTgt spid="7"/>
                                        </p:tgtEl>
                                        <p:attrNameLst>
                                          <p:attrName>ppt_h</p:attrName>
                                        </p:attrNameLst>
                                      </p:cBhvr>
                                      <p:tavLst>
                                        <p:tav tm="0">
                                          <p:val>
                                            <p:fltVal val="0"/>
                                          </p:val>
                                        </p:tav>
                                        <p:tav tm="100000">
                                          <p:val>
                                            <p:strVal val="#ppt_h"/>
                                          </p:val>
                                        </p:tav>
                                      </p:tavLst>
                                    </p:anim>
                                    <p:anim calcmode="lin" valueType="num">
                                      <p:cBhvr>
                                        <p:cTn id="39" dur="1000" fill="hold"/>
                                        <p:tgtEl>
                                          <p:spTgt spid="7"/>
                                        </p:tgtEl>
                                        <p:attrNameLst>
                                          <p:attrName>style.rotation</p:attrName>
                                        </p:attrNameLst>
                                      </p:cBhvr>
                                      <p:tavLst>
                                        <p:tav tm="0">
                                          <p:val>
                                            <p:fltVal val="90"/>
                                          </p:val>
                                        </p:tav>
                                        <p:tav tm="100000">
                                          <p:val>
                                            <p:fltVal val="0"/>
                                          </p:val>
                                        </p:tav>
                                      </p:tavLst>
                                    </p:anim>
                                    <p:animEffect transition="in" filter="fade">
                                      <p:cBhvr>
                                        <p:cTn id="4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F2457B8-6BA2-2973-82CE-B7977B3412DD}"/>
              </a:ext>
            </a:extLst>
          </p:cNvPr>
          <p:cNvSpPr txBox="1"/>
          <p:nvPr/>
        </p:nvSpPr>
        <p:spPr>
          <a:xfrm>
            <a:off x="222637" y="48638"/>
            <a:ext cx="8094428" cy="6494085"/>
          </a:xfrm>
          <a:prstGeom prst="rect">
            <a:avLst/>
          </a:prstGeom>
          <a:noFill/>
        </p:spPr>
        <p:txBody>
          <a:bodyPr wrap="square" rtlCol="0">
            <a:spAutoFit/>
          </a:bodyPr>
          <a:lstStyle/>
          <a:p>
            <a:pPr marL="342900" indent="-342900">
              <a:buFont typeface="Wingdings" panose="05000000000000000000" pitchFamily="2" charset="2"/>
              <a:buChar char="§"/>
            </a:pPr>
            <a:r>
              <a:rPr lang="en-US" sz="2400" b="1" dirty="0"/>
              <a:t>Consequences of water crisis in Jordan:</a:t>
            </a:r>
          </a:p>
          <a:p>
            <a:endParaRPr lang="en-US" sz="2400" dirty="0"/>
          </a:p>
          <a:p>
            <a:pPr marL="457200" indent="-457200">
              <a:buFont typeface="+mj-lt"/>
              <a:buAutoNum type="arabicParenR"/>
            </a:pPr>
            <a:r>
              <a:rPr lang="en-US" sz="2200" i="1" u="sng" dirty="0"/>
              <a:t>Increased operational costs</a:t>
            </a:r>
            <a:r>
              <a:rPr lang="en-US" sz="2000" dirty="0"/>
              <a:t>, some affects of increasing operational costs are the size of water supply system, the population density of the service area, and lastly, the source of water supplies and water quality. </a:t>
            </a:r>
          </a:p>
          <a:p>
            <a:pPr marL="457200" indent="-457200">
              <a:buFont typeface="+mj-lt"/>
              <a:buAutoNum type="arabicParenR"/>
            </a:pPr>
            <a:endParaRPr lang="en-US" sz="2000" dirty="0"/>
          </a:p>
          <a:p>
            <a:pPr marL="457200" indent="-457200">
              <a:buFont typeface="+mj-lt"/>
              <a:buAutoNum type="arabicParenR"/>
            </a:pPr>
            <a:r>
              <a:rPr lang="en-US" sz="2200" i="1" u="sng" dirty="0"/>
              <a:t>Increased complexity in supply chains</a:t>
            </a:r>
            <a:r>
              <a:rPr lang="en-US" sz="2000" dirty="0"/>
              <a:t>, water is used in the supply chain for extracting materials, growing crops, fabricating , processing, washing, diluting, cooling, transporting and many more.</a:t>
            </a:r>
          </a:p>
          <a:p>
            <a:endParaRPr lang="en-US" sz="2000" dirty="0"/>
          </a:p>
          <a:p>
            <a:pPr marL="342900" indent="-342900">
              <a:buFont typeface="Wingdings" panose="05000000000000000000" pitchFamily="2" charset="2"/>
              <a:buChar char="§"/>
            </a:pPr>
            <a:r>
              <a:rPr lang="en-US" sz="2400" b="1" dirty="0"/>
              <a:t>Solutions for water crisis In Jordan:</a:t>
            </a:r>
          </a:p>
          <a:p>
            <a:endParaRPr lang="en-US" sz="2000" dirty="0"/>
          </a:p>
          <a:p>
            <a:pPr marL="457200" indent="-457200">
              <a:buFont typeface="+mj-lt"/>
              <a:buAutoNum type="arabicParenR"/>
            </a:pPr>
            <a:r>
              <a:rPr lang="en-US" sz="2200" i="1" u="sng" dirty="0"/>
              <a:t>Red sea- dead sea water conveyance</a:t>
            </a:r>
            <a:r>
              <a:rPr lang="en-US" sz="2000" dirty="0"/>
              <a:t>, it is considered a solution for water crisis in Jordan to provide portable water to Jordan and Palestine territories, bringing water with a high concentration of salts resulting (reject brine) to stabilise the dead sea water level.   </a:t>
            </a:r>
          </a:p>
          <a:p>
            <a:pPr marL="457200" indent="-457200">
              <a:buFont typeface="+mj-lt"/>
              <a:buAutoNum type="arabicParenR"/>
            </a:pPr>
            <a:endParaRPr lang="en-US" sz="2000" dirty="0"/>
          </a:p>
          <a:p>
            <a:pPr marL="457200" indent="-457200">
              <a:buFont typeface="+mj-lt"/>
              <a:buAutoNum type="arabicParenR"/>
            </a:pPr>
            <a:r>
              <a:rPr lang="en-US" sz="2200" i="1" u="sng" dirty="0"/>
              <a:t>Desalination and gaining access to unusually deep aquifers,</a:t>
            </a:r>
            <a:r>
              <a:rPr lang="en-US" sz="2000" dirty="0"/>
              <a:t> desalination facilities can further export waste brine is decomposed into simpler substances through electric currents.   </a:t>
            </a:r>
          </a:p>
        </p:txBody>
      </p:sp>
      <p:pic>
        <p:nvPicPr>
          <p:cNvPr id="4" name="Picture 3">
            <a:extLst>
              <a:ext uri="{FF2B5EF4-FFF2-40B4-BE49-F238E27FC236}">
                <a16:creationId xmlns:a16="http://schemas.microsoft.com/office/drawing/2014/main" id="{9011D446-37BA-45C2-D9E6-F9A7E754DB6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444284" y="846239"/>
            <a:ext cx="3636397" cy="2659212"/>
          </a:xfrm>
          <a:prstGeom prst="rect">
            <a:avLst/>
          </a:prstGeom>
        </p:spPr>
      </p:pic>
    </p:spTree>
    <p:extLst>
      <p:ext uri="{BB962C8B-B14F-4D97-AF65-F5344CB8AC3E}">
        <p14:creationId xmlns:p14="http://schemas.microsoft.com/office/powerpoint/2010/main" val="33274910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6" end="6"/>
                                            </p:txEl>
                                          </p:spTgt>
                                        </p:tgtEl>
                                        <p:attrNameLst>
                                          <p:attrName>style.visibility</p:attrName>
                                        </p:attrNameLst>
                                      </p:cBhvr>
                                      <p:to>
                                        <p:strVal val="visible"/>
                                      </p:to>
                                    </p:set>
                                    <p:anim calcmode="lin" valueType="num">
                                      <p:cBhvr>
                                        <p:cTn id="1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circle(in)">
                                      <p:cBhvr>
                                        <p:cTn id="21" dur="2000"/>
                                        <p:tgtEl>
                                          <p:spTgt spid="3">
                                            <p:txEl>
                                              <p:pRg st="8" end="8"/>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animEffect transition="in" filter="circle(in)">
                                      <p:cBhvr>
                                        <p:cTn id="24" dur="2000"/>
                                        <p:tgtEl>
                                          <p:spTgt spid="3">
                                            <p:txEl>
                                              <p:pRg st="10" end="1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circle(in)">
                                      <p:cBhvr>
                                        <p:cTn id="29" dur="2000"/>
                                        <p:tgtEl>
                                          <p:spTgt spid="3">
                                            <p:txEl>
                                              <p:pRg st="2" end="2"/>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000" fill="hold"/>
                                        <p:tgtEl>
                                          <p:spTgt spid="4"/>
                                        </p:tgtEl>
                                        <p:attrNameLst>
                                          <p:attrName>ppt_w</p:attrName>
                                        </p:attrNameLst>
                                      </p:cBhvr>
                                      <p:tavLst>
                                        <p:tav tm="0">
                                          <p:val>
                                            <p:fltVal val="0"/>
                                          </p:val>
                                        </p:tav>
                                        <p:tav tm="100000">
                                          <p:val>
                                            <p:strVal val="#ppt_w"/>
                                          </p:val>
                                        </p:tav>
                                      </p:tavLst>
                                    </p:anim>
                                    <p:anim calcmode="lin" valueType="num">
                                      <p:cBhvr>
                                        <p:cTn id="38" dur="1000" fill="hold"/>
                                        <p:tgtEl>
                                          <p:spTgt spid="4"/>
                                        </p:tgtEl>
                                        <p:attrNameLst>
                                          <p:attrName>ppt_h</p:attrName>
                                        </p:attrNameLst>
                                      </p:cBhvr>
                                      <p:tavLst>
                                        <p:tav tm="0">
                                          <p:val>
                                            <p:fltVal val="0"/>
                                          </p:val>
                                        </p:tav>
                                        <p:tav tm="100000">
                                          <p:val>
                                            <p:strVal val="#ppt_h"/>
                                          </p:val>
                                        </p:tav>
                                      </p:tavLst>
                                    </p:anim>
                                    <p:anim calcmode="lin" valueType="num">
                                      <p:cBhvr>
                                        <p:cTn id="39" dur="1000" fill="hold"/>
                                        <p:tgtEl>
                                          <p:spTgt spid="4"/>
                                        </p:tgtEl>
                                        <p:attrNameLst>
                                          <p:attrName>style.rotation</p:attrName>
                                        </p:attrNameLst>
                                      </p:cBhvr>
                                      <p:tavLst>
                                        <p:tav tm="0">
                                          <p:val>
                                            <p:fltVal val="90"/>
                                          </p:val>
                                        </p:tav>
                                        <p:tav tm="100000">
                                          <p:val>
                                            <p:fltVal val="0"/>
                                          </p:val>
                                        </p:tav>
                                      </p:tavLst>
                                    </p:anim>
                                    <p:animEffect transition="in" filter="fade">
                                      <p:cBhvr>
                                        <p:cTn id="4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F44CDE-6470-1459-AD83-A37A3453743D}"/>
              </a:ext>
            </a:extLst>
          </p:cNvPr>
          <p:cNvSpPr txBox="1"/>
          <p:nvPr/>
        </p:nvSpPr>
        <p:spPr>
          <a:xfrm>
            <a:off x="230587" y="1013347"/>
            <a:ext cx="9835763" cy="2400657"/>
          </a:xfrm>
          <a:prstGeom prst="rect">
            <a:avLst/>
          </a:prstGeom>
          <a:noFill/>
        </p:spPr>
        <p:txBody>
          <a:bodyPr wrap="square" rtlCol="0">
            <a:spAutoFit/>
          </a:bodyPr>
          <a:lstStyle/>
          <a:p>
            <a:r>
              <a:rPr lang="en-US" sz="2400" b="1" dirty="0">
                <a:latin typeface="Avenir Next LT Pro Light" panose="020B0304020202020204" pitchFamily="34" charset="0"/>
              </a:rPr>
              <a:t>Sources:</a:t>
            </a:r>
          </a:p>
          <a:p>
            <a:r>
              <a:rPr lang="en-US" dirty="0"/>
              <a:t> </a:t>
            </a:r>
          </a:p>
          <a:p>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https://borgenproject.org/water-scarcity-in-jordan/#:~:text=The%20overflow%20of%20wastewater%20pumping,polluting%20Jordan's%20surface%20river%20sources.  </a:t>
            </a:r>
            <a:endParaRPr lang="en-US" dirty="0"/>
          </a:p>
          <a:p>
            <a:endParaRPr lang="en-US" dirty="0"/>
          </a:p>
          <a:p>
            <a:r>
              <a:rPr lang="en-US" altLang="en-US" dirty="0">
                <a:latin typeface="Arial" panose="020B0604020202020204" pitchFamily="34" charset="0"/>
                <a:hlinkClick r:id="rId2"/>
              </a:rPr>
              <a:t>https://www.ecomena.org/water-jordan/</a:t>
            </a:r>
            <a:r>
              <a:rPr lang="en-US" altLang="en-US" dirty="0">
                <a:latin typeface="Arial" panose="020B0604020202020204" pitchFamily="34" charset="0"/>
              </a:rPr>
              <a:t>  </a:t>
            </a:r>
          </a:p>
          <a:p>
            <a:endParaRPr lang="en-US" dirty="0"/>
          </a:p>
        </p:txBody>
      </p:sp>
      <p:sp>
        <p:nvSpPr>
          <p:cNvPr id="4" name="Rectangle 2">
            <a:extLst>
              <a:ext uri="{FF2B5EF4-FFF2-40B4-BE49-F238E27FC236}">
                <a16:creationId xmlns:a16="http://schemas.microsoft.com/office/drawing/2014/main" id="{EDB97FCC-345F-53B8-5F49-C85D9BC13A6D}"/>
              </a:ext>
            </a:extLst>
          </p:cNvPr>
          <p:cNvSpPr>
            <a:spLocks noChangeArrowheads="1"/>
          </p:cNvSpPr>
          <p:nvPr/>
        </p:nvSpPr>
        <p:spPr bwMode="auto">
          <a:xfrm>
            <a:off x="0" y="-184667"/>
            <a:ext cx="12192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5" name="Rectangle 3">
            <a:extLst>
              <a:ext uri="{FF2B5EF4-FFF2-40B4-BE49-F238E27FC236}">
                <a16:creationId xmlns:a16="http://schemas.microsoft.com/office/drawing/2014/main" id="{502C6CAD-018C-4DB4-6635-3B5AACF99B9F}"/>
              </a:ext>
            </a:extLst>
          </p:cNvPr>
          <p:cNvSpPr>
            <a:spLocks noChangeArrowheads="1"/>
          </p:cNvSpPr>
          <p:nvPr/>
        </p:nvSpPr>
        <p:spPr bwMode="auto">
          <a:xfrm>
            <a:off x="0" y="-323166"/>
            <a:ext cx="12192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6" name="Rectangle 4">
            <a:extLst>
              <a:ext uri="{FF2B5EF4-FFF2-40B4-BE49-F238E27FC236}">
                <a16:creationId xmlns:a16="http://schemas.microsoft.com/office/drawing/2014/main" id="{2D9CFD0E-7F94-9477-4555-8807B53C8AED}"/>
              </a:ext>
            </a:extLst>
          </p:cNvPr>
          <p:cNvSpPr>
            <a:spLocks noChangeArrowheads="1"/>
          </p:cNvSpPr>
          <p:nvPr/>
        </p:nvSpPr>
        <p:spPr bwMode="auto">
          <a:xfrm>
            <a:off x="0" y="-323166"/>
            <a:ext cx="12192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7" name="Rectangle 4">
            <a:extLst>
              <a:ext uri="{FF2B5EF4-FFF2-40B4-BE49-F238E27FC236}">
                <a16:creationId xmlns:a16="http://schemas.microsoft.com/office/drawing/2014/main" id="{D54585FA-1FED-4F2B-A330-DC1F924EDB2A}"/>
              </a:ext>
            </a:extLst>
          </p:cNvPr>
          <p:cNvSpPr>
            <a:spLocks noChangeArrowheads="1"/>
          </p:cNvSpPr>
          <p:nvPr/>
        </p:nvSpPr>
        <p:spPr bwMode="auto">
          <a:xfrm>
            <a:off x="152400" y="-170766"/>
            <a:ext cx="12192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3" name="Rectangle 1">
            <a:extLst>
              <a:ext uri="{FF2B5EF4-FFF2-40B4-BE49-F238E27FC236}">
                <a16:creationId xmlns:a16="http://schemas.microsoft.com/office/drawing/2014/main" id="{5FEC3C14-E35A-2E79-9A4F-1FB881A738EC}"/>
              </a:ext>
            </a:extLst>
          </p:cNvPr>
          <p:cNvSpPr>
            <a:spLocks noChangeArrowheads="1"/>
          </p:cNvSpPr>
          <p:nvPr/>
        </p:nvSpPr>
        <p:spPr bwMode="auto">
          <a:xfrm rot="10800000" flipV="1">
            <a:off x="230587" y="3092631"/>
            <a:ext cx="10161767"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3"/>
              </a:rPr>
              <a:t>https://www.unicef.org/jordan/water-stress-jordan-executive-summary#:~:text=Shortage%20of%20water%20in%20schools,proper%20disposal%20of%20menstruation%20products</a:t>
            </a:r>
            <a:r>
              <a:rPr kumimoji="0" lang="en-US" altLang="en-US" sz="1800" b="0" i="0" u="none" strike="noStrike" cap="none" normalizeH="0" baseline="0" dirty="0">
                <a:ln>
                  <a:noFill/>
                </a:ln>
                <a:solidFill>
                  <a:schemeClr val="tx1"/>
                </a:solidFill>
                <a:effectLst/>
                <a:latin typeface="Arial" panose="020B0604020202020204" pitchFamily="34" charset="0"/>
              </a:rPr>
              <a:t> </a:t>
            </a: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0" eaLnBrk="0" fontAlgn="base" hangingPunct="0">
              <a:spcBef>
                <a:spcPct val="0"/>
              </a:spcBef>
              <a:spcAft>
                <a:spcPct val="0"/>
              </a:spcAft>
            </a:pPr>
            <a:r>
              <a:rPr lang="en-US" altLang="en-US" dirty="0">
                <a:latin typeface="Arial" panose="020B0604020202020204" pitchFamily="34" charset="0"/>
                <a:hlinkClick r:id="rId4"/>
              </a:rPr>
              <a:t>https://www.usaid.gov/jordan/water-resources-environment#:~:text=Jordan%20is%20one%20of%20the,as%20it%20can%20be%20replenished</a:t>
            </a: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p:txBody>
      </p:sp>
      <p:sp>
        <p:nvSpPr>
          <p:cNvPr id="10" name="Rectangle 2">
            <a:extLst>
              <a:ext uri="{FF2B5EF4-FFF2-40B4-BE49-F238E27FC236}">
                <a16:creationId xmlns:a16="http://schemas.microsoft.com/office/drawing/2014/main" id="{C315715B-F70D-F4C3-A2F7-E7E6BCBB5A95}"/>
              </a:ext>
            </a:extLst>
          </p:cNvPr>
          <p:cNvSpPr>
            <a:spLocks noChangeArrowheads="1"/>
          </p:cNvSpPr>
          <p:nvPr/>
        </p:nvSpPr>
        <p:spPr bwMode="auto">
          <a:xfrm>
            <a:off x="230587" y="4980588"/>
            <a:ext cx="12192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5"/>
              </a:rPr>
              <a:t>https://news.stanford.edu/2021/03/29/jordans-worsening-water-crisis-warning-world/</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61011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p:cTn id="2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7"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8" dur="1000"/>
                                        <p:tgtEl>
                                          <p:spTgt spid="2">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 calcmode="lin" valueType="num">
                                      <p:cBhvr>
                                        <p:cTn id="33"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36" dur="1000"/>
                                        <p:tgtEl>
                                          <p:spTgt spid="2">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anim calcmode="lin" valueType="num">
                                      <p:cBhvr>
                                        <p:cTn id="4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 calcmode="lin" valueType="num">
                                      <p:cBhvr>
                                        <p:cTn id="4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10">
                                            <p:txEl>
                                              <p:pRg st="0" end="0"/>
                                            </p:txEl>
                                          </p:spTgt>
                                        </p:tgtEl>
                                        <p:attrNameLst>
                                          <p:attrName>style.visibility</p:attrName>
                                        </p:attrNameLst>
                                      </p:cBhvr>
                                      <p:to>
                                        <p:strVal val="visible"/>
                                      </p:to>
                                    </p:set>
                                    <p:anim calcmode="lin" valueType="num">
                                      <p:cBhvr>
                                        <p:cTn id="57"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58" dur="1000" fill="hold"/>
                                        <p:tgtEl>
                                          <p:spTgt spid="10">
                                            <p:txEl>
                                              <p:pRg st="0" end="0"/>
                                            </p:txEl>
                                          </p:spTgt>
                                        </p:tgtEl>
                                        <p:attrNameLst>
                                          <p:attrName>ppt_h</p:attrName>
                                        </p:attrNameLst>
                                      </p:cBhvr>
                                      <p:tavLst>
                                        <p:tav tm="0">
                                          <p:val>
                                            <p:fltVal val="0"/>
                                          </p:val>
                                        </p:tav>
                                        <p:tav tm="100000">
                                          <p:val>
                                            <p:strVal val="#ppt_h"/>
                                          </p:val>
                                        </p:tav>
                                      </p:tavLst>
                                    </p:anim>
                                    <p:anim calcmode="lin" valueType="num">
                                      <p:cBhvr>
                                        <p:cTn id="59" dur="1000" fill="hold"/>
                                        <p:tgtEl>
                                          <p:spTgt spid="10">
                                            <p:txEl>
                                              <p:pRg st="0" end="0"/>
                                            </p:txEl>
                                          </p:spTgt>
                                        </p:tgtEl>
                                        <p:attrNameLst>
                                          <p:attrName>style.rotation</p:attrName>
                                        </p:attrNameLst>
                                      </p:cBhvr>
                                      <p:tavLst>
                                        <p:tav tm="0">
                                          <p:val>
                                            <p:fltVal val="90"/>
                                          </p:val>
                                        </p:tav>
                                        <p:tav tm="100000">
                                          <p:val>
                                            <p:fltVal val="0"/>
                                          </p:val>
                                        </p:tav>
                                      </p:tavLst>
                                    </p:anim>
                                    <p:animEffect transition="in" filter="fade">
                                      <p:cBhvr>
                                        <p:cTn id="60" dur="1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Rectangle 1">
            <a:extLst>
              <a:ext uri="{FF2B5EF4-FFF2-40B4-BE49-F238E27FC236}">
                <a16:creationId xmlns:a16="http://schemas.microsoft.com/office/drawing/2014/main" id="{D3D3FAEF-3060-5E19-AEF5-F6FB4E954844}"/>
              </a:ext>
            </a:extLst>
          </p:cNvPr>
          <p:cNvSpPr/>
          <p:nvPr/>
        </p:nvSpPr>
        <p:spPr>
          <a:xfrm>
            <a:off x="753925" y="1321056"/>
            <a:ext cx="10684151" cy="1991979"/>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200" b="1" kern="1200">
                <a:ln w="12700">
                  <a:solidFill>
                    <a:schemeClr val="accent1"/>
                  </a:solidFill>
                  <a:prstDash val="solid"/>
                </a:ln>
                <a:solidFill>
                  <a:schemeClr val="tx2"/>
                </a:solidFill>
                <a:effectLst>
                  <a:outerShdw dist="38100" dir="2640000" algn="bl" rotWithShape="0">
                    <a:schemeClr val="accent1"/>
                  </a:outerShdw>
                </a:effectLst>
                <a:latin typeface="+mj-lt"/>
                <a:ea typeface="+mj-ea"/>
                <a:cs typeface="+mj-cs"/>
              </a:rPr>
              <a:t>Thank you for listening </a:t>
            </a:r>
            <a:endParaRPr lang="en-US" sz="5200" b="1" kern="1200" cap="none" spc="0">
              <a:ln w="12700">
                <a:solidFill>
                  <a:schemeClr val="accent1"/>
                </a:solidFill>
                <a:prstDash val="solid"/>
              </a:ln>
              <a:solidFill>
                <a:schemeClr val="tx2"/>
              </a:solidFill>
              <a:effectLst>
                <a:outerShdw dist="38100" dir="2640000" algn="bl" rotWithShape="0">
                  <a:schemeClr val="accent1"/>
                </a:outerShdw>
              </a:effectLst>
              <a:latin typeface="+mj-lt"/>
              <a:ea typeface="+mj-ea"/>
              <a:cs typeface="+mj-cs"/>
            </a:endParaRPr>
          </a:p>
        </p:txBody>
      </p:sp>
      <p:grpSp>
        <p:nvGrpSpPr>
          <p:cNvPr id="11" name="Group 10">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2" name="Freeform: Shape 11">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18" name="Freeform: Shape 17">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44724974"/>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TotalTime>
  <Words>463</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Avenir Next LT Pro Light</vt:lpstr>
      <vt:lpstr>Calibri</vt:lpstr>
      <vt:lpstr>Calibri Light</vt:lpstr>
      <vt:lpstr>Wingdings</vt:lpstr>
      <vt:lpstr>Office Theme</vt:lpstr>
      <vt:lpstr>Water crisis in Jordan </vt:lpstr>
      <vt:lpstr>Water crisis nationally and locally in Jordan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 </dc:title>
  <dc:creator>Tia Karadsheh</dc:creator>
  <cp:lastModifiedBy>Tia Karadsheh</cp:lastModifiedBy>
  <cp:revision>12</cp:revision>
  <dcterms:created xsi:type="dcterms:W3CDTF">2023-04-30T13:25:59Z</dcterms:created>
  <dcterms:modified xsi:type="dcterms:W3CDTF">2023-05-16T11:07:33Z</dcterms:modified>
</cp:coreProperties>
</file>