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64" r:id="rId3"/>
    <p:sldId id="267" r:id="rId4"/>
    <p:sldId id="266" r:id="rId5"/>
    <p:sldId id="261" r:id="rId6"/>
    <p:sldId id="259" r:id="rId7"/>
    <p:sldId id="263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44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753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139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06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14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855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94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252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1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37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6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5/13/2023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463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hvoices.live/water-pollution-3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ressenza.com/2017/06/water-woes-rock-southern-africa/" TargetMode="Externa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tationmachine.net/bibliographies/1915fcb7-5dad-4e85-8849-42e8bc8ac578" TargetMode="External"/><Relationship Id="rId2" Type="http://schemas.openxmlformats.org/officeDocument/2006/relationships/hyperlink" Target="https://www.citationmachine.net/bibliographies/3a390b37-83ba-482e-b5ea-0954830a5c14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smiley-face-vector-art.png.php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illustrations/thumbs-up-smiley-face-emoji-happy-4007573/" TargetMode="Externa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3" descr="Colorful drops of water">
            <a:extLst>
              <a:ext uri="{FF2B5EF4-FFF2-40B4-BE49-F238E27FC236}">
                <a16:creationId xmlns:a16="http://schemas.microsoft.com/office/drawing/2014/main" id="{3BA108EB-81B4-520F-CFC8-09D73708AC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31" b="11700"/>
          <a:stretch/>
        </p:blipFill>
        <p:spPr>
          <a:xfrm>
            <a:off x="20" y="-1"/>
            <a:ext cx="12191979" cy="6858001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529223"/>
                </a:lnTo>
                <a:lnTo>
                  <a:pt x="11953979" y="541759"/>
                </a:lnTo>
                <a:cubicBezTo>
                  <a:pt x="11205478" y="591203"/>
                  <a:pt x="10431054" y="699982"/>
                  <a:pt x="9651089" y="827627"/>
                </a:cubicBezTo>
                <a:cubicBezTo>
                  <a:pt x="7233991" y="1222984"/>
                  <a:pt x="6590499" y="2476708"/>
                  <a:pt x="6133345" y="3948664"/>
                </a:cubicBezTo>
                <a:cubicBezTo>
                  <a:pt x="5827390" y="4934281"/>
                  <a:pt x="5572190" y="5830059"/>
                  <a:pt x="6876220" y="6551721"/>
                </a:cubicBezTo>
                <a:cubicBezTo>
                  <a:pt x="7059065" y="6652933"/>
                  <a:pt x="7253882" y="6741181"/>
                  <a:pt x="7457481" y="6819371"/>
                </a:cubicBezTo>
                <a:lnTo>
                  <a:pt x="756387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B2B1500-BB55-471C-8A9E-67288297E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886451" y="529224"/>
            <a:ext cx="6305549" cy="6328777"/>
          </a:xfrm>
          <a:custGeom>
            <a:avLst/>
            <a:gdLst>
              <a:gd name="connsiteX0" fmla="*/ 0 w 4212773"/>
              <a:gd name="connsiteY0" fmla="*/ 0 h 6498740"/>
              <a:gd name="connsiteX1" fmla="*/ 159023 w 4212773"/>
              <a:gd name="connsiteY1" fmla="*/ 12872 h 6498740"/>
              <a:gd name="connsiteX2" fmla="*/ 1697597 w 4212773"/>
              <a:gd name="connsiteY2" fmla="*/ 306418 h 6498740"/>
              <a:gd name="connsiteX3" fmla="*/ 4047822 w 4212773"/>
              <a:gd name="connsiteY3" fmla="*/ 3511272 h 6498740"/>
              <a:gd name="connsiteX4" fmla="*/ 3551503 w 4212773"/>
              <a:gd name="connsiteY4" fmla="*/ 6184235 h 6498740"/>
              <a:gd name="connsiteX5" fmla="*/ 3163159 w 4212773"/>
              <a:gd name="connsiteY5" fmla="*/ 6459073 h 6498740"/>
              <a:gd name="connsiteX6" fmla="*/ 3092077 w 4212773"/>
              <a:gd name="connsiteY6" fmla="*/ 6498740 h 6498740"/>
              <a:gd name="connsiteX7" fmla="*/ 0 w 4212773"/>
              <a:gd name="connsiteY7" fmla="*/ 6498740 h 6498740"/>
              <a:gd name="connsiteX8" fmla="*/ 0 w 4212773"/>
              <a:gd name="connsiteY8" fmla="*/ 0 h 649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2773" h="6498740">
                <a:moveTo>
                  <a:pt x="0" y="0"/>
                </a:moveTo>
                <a:lnTo>
                  <a:pt x="159023" y="12872"/>
                </a:lnTo>
                <a:cubicBezTo>
                  <a:pt x="659101" y="63644"/>
                  <a:pt x="1176498" y="175345"/>
                  <a:pt x="1697597" y="306418"/>
                </a:cubicBezTo>
                <a:cubicBezTo>
                  <a:pt x="3312474" y="712392"/>
                  <a:pt x="3742395" y="1999786"/>
                  <a:pt x="4047822" y="3511272"/>
                </a:cubicBezTo>
                <a:cubicBezTo>
                  <a:pt x="4252232" y="4523358"/>
                  <a:pt x="4422733" y="5443193"/>
                  <a:pt x="3551503" y="6184235"/>
                </a:cubicBezTo>
                <a:cubicBezTo>
                  <a:pt x="3429343" y="6288166"/>
                  <a:pt x="3299185" y="6378784"/>
                  <a:pt x="3163159" y="6459073"/>
                </a:cubicBezTo>
                <a:lnTo>
                  <a:pt x="3092077" y="6498740"/>
                </a:lnTo>
                <a:lnTo>
                  <a:pt x="0" y="649874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045E22C-A99D-41BB-AF14-EF1B1E745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1608" y="311727"/>
            <a:ext cx="6130391" cy="6546274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5546CB-523B-3AB2-155F-CD995A718F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0" y="4571999"/>
            <a:ext cx="3810000" cy="1524000"/>
          </a:xfrm>
        </p:spPr>
        <p:txBody>
          <a:bodyPr anchor="b">
            <a:normAutofit/>
          </a:bodyPr>
          <a:lstStyle/>
          <a:p>
            <a:pPr algn="l"/>
            <a:r>
              <a:rPr lang="en-US" sz="2800" dirty="0"/>
              <a:t>By: Fawaz/Faris Saadeh/Yousef/Elias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8E5E0-F67E-EDD7-44ED-03EC86A57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0" y="2299787"/>
            <a:ext cx="3810000" cy="2286000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rmAutofit/>
          </a:bodyPr>
          <a:lstStyle/>
          <a:p>
            <a:pPr algn="l"/>
            <a:r>
              <a:rPr lang="en-US" sz="4400" b="1" dirty="0"/>
              <a:t>English project</a:t>
            </a:r>
          </a:p>
        </p:txBody>
      </p:sp>
    </p:spTree>
    <p:extLst>
      <p:ext uri="{BB962C8B-B14F-4D97-AF65-F5344CB8AC3E}">
        <p14:creationId xmlns:p14="http://schemas.microsoft.com/office/powerpoint/2010/main" val="274982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20A6B-3CC2-59B3-AB20-41529C6E9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576" y="1210236"/>
            <a:ext cx="10668000" cy="1524000"/>
          </a:xfrm>
        </p:spPr>
        <p:txBody>
          <a:bodyPr>
            <a:normAutofit/>
          </a:bodyPr>
          <a:lstStyle/>
          <a:p>
            <a:r>
              <a:rPr lang="en-US" sz="4800" b="1" i="1" dirty="0"/>
              <a:t>Overview of water crisis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3C37F-F81A-4C15-10F0-A1FB74070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576" y="2850778"/>
            <a:ext cx="10784541" cy="3675530"/>
          </a:xfrm>
        </p:spPr>
        <p:txBody>
          <a:bodyPr>
            <a:normAutofit/>
          </a:bodyPr>
          <a:lstStyle/>
          <a:p>
            <a:r>
              <a:rPr lang="en-US" dirty="0"/>
              <a:t>Water covers 70% of our planet, and it is easy to think that it will always be plentiful. However, freshwater—the stuff we drink, bathe in, irrigate our farm fields with—is incredibly rare. Only 3% of the world’s water is fresh water, and two-thirds of that is tucked away in frozen glaciers or otherwise unavailable for our use.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The Earth">
                <a:extLst>
                  <a:ext uri="{FF2B5EF4-FFF2-40B4-BE49-F238E27FC236}">
                    <a16:creationId xmlns:a16="http://schemas.microsoft.com/office/drawing/2014/main" id="{63F7C892-9264-984C-087B-3171BAA43C0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8058149"/>
                  </p:ext>
                </p:extLst>
              </p:nvPr>
            </p:nvGraphicFramePr>
            <p:xfrm>
              <a:off x="8270945" y="80105"/>
              <a:ext cx="2654161" cy="265416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654161" cy="2654161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942674" ay="1736878" az="465193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7089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The Earth">
                <a:extLst>
                  <a:ext uri="{FF2B5EF4-FFF2-40B4-BE49-F238E27FC236}">
                    <a16:creationId xmlns:a16="http://schemas.microsoft.com/office/drawing/2014/main" id="{63F7C892-9264-984C-087B-3171BAA43C0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70945" y="80105"/>
                <a:ext cx="2654161" cy="265416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18025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98524-1F7C-F533-6DBC-D5758048B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04800"/>
            <a:ext cx="10668000" cy="1524000"/>
          </a:xfrm>
        </p:spPr>
        <p:txBody>
          <a:bodyPr/>
          <a:lstStyle/>
          <a:p>
            <a:r>
              <a:rPr lang="en-US" b="1" dirty="0"/>
              <a:t>Issues of water crisis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942C4-6DF2-8771-1E1C-988EA4607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Water pollution</a:t>
            </a:r>
          </a:p>
          <a:p>
            <a:r>
              <a:rPr lang="en-US" dirty="0"/>
              <a:t>Water shortage</a:t>
            </a:r>
          </a:p>
        </p:txBody>
      </p:sp>
      <p:pic>
        <p:nvPicPr>
          <p:cNvPr id="5" name="Picture 4" descr="A picture containing outdoor, sky, ground, several&#10;&#10;Description automatically generated">
            <a:extLst>
              <a:ext uri="{FF2B5EF4-FFF2-40B4-BE49-F238E27FC236}">
                <a16:creationId xmlns:a16="http://schemas.microsoft.com/office/drawing/2014/main" id="{5F53E8CF-5277-FF71-5DA9-E27659F3D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96000" y="3878293"/>
            <a:ext cx="4562475" cy="2571564"/>
          </a:xfrm>
          <a:prstGeom prst="rect">
            <a:avLst/>
          </a:prstGeom>
        </p:spPr>
      </p:pic>
      <p:pic>
        <p:nvPicPr>
          <p:cNvPr id="8" name="Picture 7" descr="A picture containing child&#10;&#10;Description automatically generated">
            <a:extLst>
              <a:ext uri="{FF2B5EF4-FFF2-40B4-BE49-F238E27FC236}">
                <a16:creationId xmlns:a16="http://schemas.microsoft.com/office/drawing/2014/main" id="{3FAD2876-E434-B4DB-2395-96F685AD6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74058" y="3882350"/>
            <a:ext cx="3778624" cy="257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28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Consequences of water crisis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528435"/>
            <a:ext cx="10668000" cy="381808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Water pollution</a:t>
            </a:r>
          </a:p>
          <a:p>
            <a:endParaRPr lang="en-US" dirty="0"/>
          </a:p>
          <a:p>
            <a:r>
              <a:rPr lang="en-US" dirty="0"/>
              <a:t>Water shortage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4CFB9F5-CD6B-E31D-BDB7-2BE0AD357161}"/>
              </a:ext>
            </a:extLst>
          </p:cNvPr>
          <p:cNvCxnSpPr/>
          <p:nvPr/>
        </p:nvCxnSpPr>
        <p:spPr>
          <a:xfrm flipV="1">
            <a:off x="3783106" y="3281082"/>
            <a:ext cx="1506070" cy="1479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C34DAD3-2C19-1F0E-3F0C-F4F0F08DF893}"/>
              </a:ext>
            </a:extLst>
          </p:cNvPr>
          <p:cNvCxnSpPr>
            <a:cxnSpLocks/>
          </p:cNvCxnSpPr>
          <p:nvPr/>
        </p:nvCxnSpPr>
        <p:spPr>
          <a:xfrm>
            <a:off x="3801035" y="3702424"/>
            <a:ext cx="1488141" cy="215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A0EA347-0408-2AF1-AC5E-109F987F0F96}"/>
              </a:ext>
            </a:extLst>
          </p:cNvPr>
          <p:cNvSpPr txBox="1"/>
          <p:nvPr/>
        </p:nvSpPr>
        <p:spPr>
          <a:xfrm>
            <a:off x="5307108" y="2854386"/>
            <a:ext cx="1595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effectLst/>
                <a:latin typeface="Montserrat" panose="020B0604020202020204" pitchFamily="2" charset="0"/>
              </a:rPr>
              <a:t>It causes illnesses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40925D-6E29-70AF-F607-86B26358C38B}"/>
              </a:ext>
            </a:extLst>
          </p:cNvPr>
          <p:cNvSpPr txBox="1"/>
          <p:nvPr/>
        </p:nvSpPr>
        <p:spPr>
          <a:xfrm>
            <a:off x="5432611" y="3702424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effectLst/>
                <a:latin typeface="Montserrat" panose="00000500000000000000" pitchFamily="2" charset="0"/>
              </a:rPr>
              <a:t>It affects ecosystems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6142BD7-40D4-4973-49E8-37BC0A41DA23}"/>
              </a:ext>
            </a:extLst>
          </p:cNvPr>
          <p:cNvCxnSpPr>
            <a:cxnSpLocks/>
          </p:cNvCxnSpPr>
          <p:nvPr/>
        </p:nvCxnSpPr>
        <p:spPr>
          <a:xfrm>
            <a:off x="3702424" y="4813553"/>
            <a:ext cx="1730187" cy="1618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30AC229-8D2D-D265-A076-37905CC743A6}"/>
              </a:ext>
            </a:extLst>
          </p:cNvPr>
          <p:cNvCxnSpPr>
            <a:cxnSpLocks/>
          </p:cNvCxnSpPr>
          <p:nvPr/>
        </p:nvCxnSpPr>
        <p:spPr>
          <a:xfrm>
            <a:off x="3567953" y="5051117"/>
            <a:ext cx="1694329" cy="8655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50D8CD1-FD9A-B5A1-BFF6-DED9D83F830E}"/>
              </a:ext>
            </a:extLst>
          </p:cNvPr>
          <p:cNvSpPr txBox="1"/>
          <p:nvPr/>
        </p:nvSpPr>
        <p:spPr>
          <a:xfrm>
            <a:off x="5481917" y="4550462"/>
            <a:ext cx="17301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effectLst/>
                <a:latin typeface="Libre Franklin" panose="020B0604020202020204" pitchFamily="2" charset="0"/>
              </a:rPr>
              <a:t>Lack of Access to Clean Water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866F59-7F31-F2EB-93C9-7665FD4D9A9A}"/>
              </a:ext>
            </a:extLst>
          </p:cNvPr>
          <p:cNvSpPr txBox="1"/>
          <p:nvPr/>
        </p:nvSpPr>
        <p:spPr>
          <a:xfrm>
            <a:off x="5481917" y="5692588"/>
            <a:ext cx="1420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5A75A8-FF56-082B-78CA-02099DD23B0D}"/>
              </a:ext>
            </a:extLst>
          </p:cNvPr>
          <p:cNvSpPr txBox="1"/>
          <p:nvPr/>
        </p:nvSpPr>
        <p:spPr>
          <a:xfrm>
            <a:off x="5253321" y="5642403"/>
            <a:ext cx="16495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effectLst/>
                <a:latin typeface="Libre Franklin" pitchFamily="2" charset="0"/>
              </a:rPr>
              <a:t>Increased Global Conflict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653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7" name="Rectangle 1032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n infographic showing water and sanitation statistics in Jordan">
            <a:extLst>
              <a:ext uri="{FF2B5EF4-FFF2-40B4-BE49-F238E27FC236}">
                <a16:creationId xmlns:a16="http://schemas.microsoft.com/office/drawing/2014/main" id="{D6E13A76-71F9-EAAD-69A4-79B20D170F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0" r="21634" b="-1"/>
          <a:stretch/>
        </p:blipFill>
        <p:spPr bwMode="auto">
          <a:xfrm>
            <a:off x="6613174" y="10"/>
            <a:ext cx="5578824" cy="6028246"/>
          </a:xfrm>
          <a:custGeom>
            <a:avLst/>
            <a:gdLst/>
            <a:ahLst/>
            <a:cxnLst/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8" name="Freeform: Shape 1034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1039" name="Content Placeholder 1029">
            <a:extLst>
              <a:ext uri="{FF2B5EF4-FFF2-40B4-BE49-F238E27FC236}">
                <a16:creationId xmlns:a16="http://schemas.microsoft.com/office/drawing/2014/main" id="{3A295A28-E687-7C1C-7734-D0B266217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86000"/>
            <a:ext cx="5334000" cy="3810001"/>
          </a:xfrm>
        </p:spPr>
        <p:txBody>
          <a:bodyPr>
            <a:normAutofit fontScale="77500" lnSpcReduction="20000"/>
          </a:bodyPr>
          <a:lstStyle/>
          <a:p>
            <a:pPr lvl="2"/>
            <a:r>
              <a:rPr lang="en-US" sz="3100" i="0" cap="all" dirty="0">
                <a:solidFill>
                  <a:schemeClr val="tx1"/>
                </a:solidFill>
                <a:effectLst/>
                <a:latin typeface="serifastd-light-webfont"/>
              </a:rPr>
              <a:t>1. CLIMATE CHANGE</a:t>
            </a:r>
          </a:p>
          <a:p>
            <a:r>
              <a:rPr lang="en-US" sz="3300" i="0" cap="all" dirty="0">
                <a:solidFill>
                  <a:schemeClr val="tx1"/>
                </a:solidFill>
                <a:effectLst/>
                <a:latin typeface="serifastd-light-webfont"/>
              </a:rPr>
              <a:t>2. NATURAL DISASTERS</a:t>
            </a:r>
          </a:p>
          <a:p>
            <a:r>
              <a:rPr lang="en-US" sz="3300" i="0" cap="all" dirty="0">
                <a:solidFill>
                  <a:schemeClr val="tx1"/>
                </a:solidFill>
                <a:effectLst/>
                <a:latin typeface="serifastd-light-webfont"/>
              </a:rPr>
              <a:t>3. WAR AND CONFLICT</a:t>
            </a:r>
          </a:p>
          <a:p>
            <a:r>
              <a:rPr lang="en-US" sz="3300" i="0" cap="all" dirty="0">
                <a:solidFill>
                  <a:schemeClr val="tx1"/>
                </a:solidFill>
                <a:effectLst/>
                <a:latin typeface="serifastd-light-webfont"/>
              </a:rPr>
              <a:t>4. WASTEWATER</a:t>
            </a:r>
          </a:p>
          <a:p>
            <a:r>
              <a:rPr lang="en-US" sz="3300" i="0" cap="all" dirty="0">
                <a:solidFill>
                  <a:schemeClr val="tx1"/>
                </a:solidFill>
                <a:effectLst/>
                <a:latin typeface="serifastd-light-webfont"/>
              </a:rPr>
              <a:t>5. WATER WASTE</a:t>
            </a:r>
          </a:p>
          <a:p>
            <a:r>
              <a:rPr lang="en-US" sz="3300" cap="all" dirty="0">
                <a:solidFill>
                  <a:schemeClr val="tx1"/>
                </a:solidFill>
                <a:latin typeface="serifastd-light-webfont"/>
              </a:rPr>
              <a:t>6</a:t>
            </a:r>
            <a:r>
              <a:rPr lang="en-US" sz="3300" i="0" cap="all" dirty="0">
                <a:solidFill>
                  <a:schemeClr val="tx1"/>
                </a:solidFill>
                <a:effectLst/>
                <a:latin typeface="serifastd-light-webfont"/>
              </a:rPr>
              <a:t>. INEQUALITY AND AN IMBALANCE OF POWER</a:t>
            </a:r>
          </a:p>
          <a:p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F17E60-04A0-0847-8510-9E4A44013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5334000" cy="1524000"/>
          </a:xfrm>
        </p:spPr>
        <p:txBody>
          <a:bodyPr>
            <a:normAutofit/>
          </a:bodyPr>
          <a:lstStyle/>
          <a:p>
            <a:r>
              <a:rPr lang="en-US" sz="3200" b="1" i="1" dirty="0"/>
              <a:t>Causes of water crisis</a:t>
            </a:r>
          </a:p>
        </p:txBody>
      </p:sp>
    </p:spTree>
    <p:extLst>
      <p:ext uri="{BB962C8B-B14F-4D97-AF65-F5344CB8AC3E}">
        <p14:creationId xmlns:p14="http://schemas.microsoft.com/office/powerpoint/2010/main" val="572533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1" name="Rectangle 2054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2" name="Freeform: Shape 2056">
            <a:extLst>
              <a:ext uri="{FF2B5EF4-FFF2-40B4-BE49-F238E27FC236}">
                <a16:creationId xmlns:a16="http://schemas.microsoft.com/office/drawing/2014/main" id="{C75CD783-E708-4711-B23C-5B7B72A3D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5578824" cy="6028256"/>
          </a:xfrm>
          <a:custGeom>
            <a:avLst/>
            <a:gdLst>
              <a:gd name="connsiteX0" fmla="*/ 0 w 5578824"/>
              <a:gd name="connsiteY0" fmla="*/ 0 h 6028256"/>
              <a:gd name="connsiteX1" fmla="*/ 3897606 w 5578824"/>
              <a:gd name="connsiteY1" fmla="*/ 0 h 6028256"/>
              <a:gd name="connsiteX2" fmla="*/ 4274232 w 5578824"/>
              <a:gd name="connsiteY2" fmla="*/ 360545 h 6028256"/>
              <a:gd name="connsiteX3" fmla="*/ 4673934 w 5578824"/>
              <a:gd name="connsiteY3" fmla="*/ 738354 h 6028256"/>
              <a:gd name="connsiteX4" fmla="*/ 5421862 w 5578824"/>
              <a:gd name="connsiteY4" fmla="*/ 1773839 h 6028256"/>
              <a:gd name="connsiteX5" fmla="*/ 5469199 w 5578824"/>
              <a:gd name="connsiteY5" fmla="*/ 3329255 h 6028256"/>
              <a:gd name="connsiteX6" fmla="*/ 4741546 w 5578824"/>
              <a:gd name="connsiteY6" fmla="*/ 4877588 h 6028256"/>
              <a:gd name="connsiteX7" fmla="*/ 1325600 w 5578824"/>
              <a:gd name="connsiteY7" fmla="*/ 5980388 h 6028256"/>
              <a:gd name="connsiteX8" fmla="*/ 137593 w 5578824"/>
              <a:gd name="connsiteY8" fmla="*/ 5804042 h 6028256"/>
              <a:gd name="connsiteX9" fmla="*/ 0 w 5578824"/>
              <a:gd name="connsiteY9" fmla="*/ 5760161 h 6028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78824" h="6028256">
                <a:moveTo>
                  <a:pt x="0" y="0"/>
                </a:moveTo>
                <a:lnTo>
                  <a:pt x="3897606" y="0"/>
                </a:lnTo>
                <a:lnTo>
                  <a:pt x="4274232" y="360545"/>
                </a:lnTo>
                <a:cubicBezTo>
                  <a:pt x="4408856" y="488910"/>
                  <a:pt x="4542134" y="615181"/>
                  <a:pt x="4673934" y="738354"/>
                </a:cubicBezTo>
                <a:cubicBezTo>
                  <a:pt x="5042663" y="1082881"/>
                  <a:pt x="5282330" y="1428108"/>
                  <a:pt x="5421862" y="1773839"/>
                </a:cubicBezTo>
                <a:cubicBezTo>
                  <a:pt x="5631101" y="2292214"/>
                  <a:pt x="5614731" y="2811325"/>
                  <a:pt x="5469199" y="3329255"/>
                </a:cubicBezTo>
                <a:cubicBezTo>
                  <a:pt x="5323662" y="3847185"/>
                  <a:pt x="5048962" y="4363935"/>
                  <a:pt x="4741546" y="4877588"/>
                </a:cubicBezTo>
                <a:cubicBezTo>
                  <a:pt x="4027238" y="6071494"/>
                  <a:pt x="2764972" y="6102970"/>
                  <a:pt x="1325600" y="5980388"/>
                </a:cubicBezTo>
                <a:cubicBezTo>
                  <a:pt x="903947" y="5944442"/>
                  <a:pt x="499735" y="5907589"/>
                  <a:pt x="137593" y="5804042"/>
                </a:cubicBezTo>
                <a:lnTo>
                  <a:pt x="0" y="576016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63" name="Freeform: Shape 2058">
            <a:extLst>
              <a:ext uri="{FF2B5EF4-FFF2-40B4-BE49-F238E27FC236}">
                <a16:creationId xmlns:a16="http://schemas.microsoft.com/office/drawing/2014/main" id="{E633B38B-B87A-4288-A20F-0223A6C27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2050" name="Picture 2" descr="How People Are Resolving to Reduce Water Scarcity - INWRDAM">
            <a:extLst>
              <a:ext uri="{FF2B5EF4-FFF2-40B4-BE49-F238E27FC236}">
                <a16:creationId xmlns:a16="http://schemas.microsoft.com/office/drawing/2014/main" id="{D3976512-54A5-14A1-E8C4-FF7C4D524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2827" y="2617755"/>
            <a:ext cx="4581173" cy="23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0C4A0-2135-57BD-F76D-F831069BB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286000"/>
            <a:ext cx="5334000" cy="3810001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Roboto" panose="02000000000000000000" pitchFamily="2" charset="0"/>
              </a:rPr>
              <a:t>Supporting vulnerable families in host communities with improved water systems and wastewater infrastructure that are sustainable and climate resilient and expanding coverage to unreached areas;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Roboto" panose="02000000000000000000" pitchFamily="2" charset="0"/>
              </a:rPr>
              <a:t>Improving WASH facilities</a:t>
            </a:r>
          </a:p>
          <a:p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B31A01-BE3F-D608-9C5E-7768E7120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762000"/>
            <a:ext cx="5334000" cy="1524000"/>
          </a:xfrm>
        </p:spPr>
        <p:txBody>
          <a:bodyPr>
            <a:normAutofit/>
          </a:bodyPr>
          <a:lstStyle/>
          <a:p>
            <a:r>
              <a:rPr lang="en-US" sz="3200" b="1" i="1" dirty="0"/>
              <a:t>solutions for water crisis</a:t>
            </a:r>
          </a:p>
        </p:txBody>
      </p:sp>
    </p:spTree>
    <p:extLst>
      <p:ext uri="{BB962C8B-B14F-4D97-AF65-F5344CB8AC3E}">
        <p14:creationId xmlns:p14="http://schemas.microsoft.com/office/powerpoint/2010/main" val="75759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B9EB5-0B8E-8174-AA95-5D4C1F56A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0"/>
            <a:ext cx="10668000" cy="6104084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https://www.citationmachine.net/bibliographies/3a390b37-83ba-482e-b5ea-0954830a5c14</a:t>
            </a:r>
            <a:endParaRPr lang="en-US" dirty="0"/>
          </a:p>
          <a:p>
            <a:r>
              <a:rPr lang="en-US" dirty="0">
                <a:hlinkClick r:id="rId2"/>
              </a:rPr>
              <a:t>https://www.citationmachine.net/bibliographies/3a390b37-83ba-482e-b5ea-0954830a5c14</a:t>
            </a:r>
            <a:endParaRPr lang="en-US" dirty="0"/>
          </a:p>
          <a:p>
            <a:r>
              <a:rPr lang="en-US" dirty="0">
                <a:hlinkClick r:id="rId3"/>
              </a:rPr>
              <a:t>https://www.citationmachine.net/bibliographies/1915fcb7-5dad-4e85-8849-42e8bc8ac578</a:t>
            </a:r>
            <a:endParaRPr lang="en-US" dirty="0"/>
          </a:p>
          <a:p>
            <a:r>
              <a:rPr lang="en-US" dirty="0">
                <a:hlinkClick r:id="rId3"/>
              </a:rPr>
              <a:t>https://www.citationmachine.net/bibliographies/1915fcb7-5dad-4e85-8849-42e8bc8ac578</a:t>
            </a:r>
            <a:endParaRPr lang="en-US" dirty="0"/>
          </a:p>
          <a:p>
            <a:r>
              <a:rPr lang="en-US" dirty="0">
                <a:hlinkClick r:id="rId2"/>
              </a:rPr>
              <a:t>https://www.citationmachine.net/bibliographies/3a390b37-83ba-482e-b5ea-0954830a5c14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598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868E0-545F-3772-3900-6A1CD0741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29" y="1905000"/>
            <a:ext cx="10668000" cy="1524000"/>
          </a:xfrm>
        </p:spPr>
        <p:txBody>
          <a:bodyPr/>
          <a:lstStyle/>
          <a:p>
            <a:pPr algn="ctr"/>
            <a:r>
              <a:rPr lang="en-US" dirty="0"/>
              <a:t>Thank you for listening</a:t>
            </a:r>
          </a:p>
        </p:txBody>
      </p:sp>
      <p:pic>
        <p:nvPicPr>
          <p:cNvPr id="5" name="Picture 4" descr="A yellow rubber duck&#10;&#10;Description automatically generated with low confidence">
            <a:extLst>
              <a:ext uri="{FF2B5EF4-FFF2-40B4-BE49-F238E27FC236}">
                <a16:creationId xmlns:a16="http://schemas.microsoft.com/office/drawing/2014/main" id="{D77BA2A9-54BB-EB0D-7299-2D35FEEB8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1696" y="3917576"/>
            <a:ext cx="4246469" cy="2342882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72839AAF-346B-2A1A-162F-B9982E552D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435789" y="3747528"/>
            <a:ext cx="3227294" cy="225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2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ebbleVTI">
  <a:themeElements>
    <a:clrScheme name="AnalogousFromLightSeedRightStep">
      <a:dk1>
        <a:srgbClr val="000000"/>
      </a:dk1>
      <a:lt1>
        <a:srgbClr val="FFFFFF"/>
      </a:lt1>
      <a:dk2>
        <a:srgbClr val="242A41"/>
      </a:dk2>
      <a:lt2>
        <a:srgbClr val="E8E2E7"/>
      </a:lt2>
      <a:accent1>
        <a:srgbClr val="44B557"/>
      </a:accent1>
      <a:accent2>
        <a:srgbClr val="47B386"/>
      </a:accent2>
      <a:accent3>
        <a:srgbClr val="50AFB0"/>
      </a:accent3>
      <a:accent4>
        <a:srgbClr val="59A7E0"/>
      </a:accent4>
      <a:accent5>
        <a:srgbClr val="7789E5"/>
      </a:accent5>
      <a:accent6>
        <a:srgbClr val="7B59E0"/>
      </a:accent6>
      <a:hlink>
        <a:srgbClr val="AE69A2"/>
      </a:hlink>
      <a:folHlink>
        <a:srgbClr val="7F7F7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242</Words>
  <Application>Microsoft Office PowerPoint</Application>
  <PresentationFormat>Widescreen</PresentationFormat>
  <Paragraphs>33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Avenir Next LT Pro</vt:lpstr>
      <vt:lpstr>Avenir Next LT Pro Light</vt:lpstr>
      <vt:lpstr>Libre Franklin</vt:lpstr>
      <vt:lpstr>Montserrat</vt:lpstr>
      <vt:lpstr>Roboto</vt:lpstr>
      <vt:lpstr>serifastd-light-webfont</vt:lpstr>
      <vt:lpstr>Sitka Subheading</vt:lpstr>
      <vt:lpstr>PebbleVTI</vt:lpstr>
      <vt:lpstr>English project</vt:lpstr>
      <vt:lpstr>Overview of water crisis</vt:lpstr>
      <vt:lpstr>Issues of water crisis</vt:lpstr>
      <vt:lpstr>Consequences of water crisis</vt:lpstr>
      <vt:lpstr>Causes of water crisis</vt:lpstr>
      <vt:lpstr>solutions for water crisis</vt:lpstr>
      <vt:lpstr>PowerPoint Presentation</vt:lpstr>
      <vt:lpstr>Thank you for listening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project</dc:title>
  <dc:creator>Me</dc:creator>
  <cp:lastModifiedBy>Me</cp:lastModifiedBy>
  <cp:revision>20</cp:revision>
  <dcterms:created xsi:type="dcterms:W3CDTF">2023-05-06T18:15:34Z</dcterms:created>
  <dcterms:modified xsi:type="dcterms:W3CDTF">2023-05-13T16:07:30Z</dcterms:modified>
</cp:coreProperties>
</file>