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BC6A"/>
    <a:srgbClr val="4D4DE9"/>
    <a:srgbClr val="0000FF"/>
    <a:srgbClr val="2B84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3AA2-F0A0-4428-AF31-11E8490F4D6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CEF4078-1717-4387-93DD-4AC7CA7F6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90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3AA2-F0A0-4428-AF31-11E8490F4D6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CEF4078-1717-4387-93DD-4AC7CA7F6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11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3AA2-F0A0-4428-AF31-11E8490F4D6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CEF4078-1717-4387-93DD-4AC7CA7F6B5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0203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3AA2-F0A0-4428-AF31-11E8490F4D6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EF4078-1717-4387-93DD-4AC7CA7F6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2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3AA2-F0A0-4428-AF31-11E8490F4D6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EF4078-1717-4387-93DD-4AC7CA7F6B5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3774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3AA2-F0A0-4428-AF31-11E8490F4D6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EF4078-1717-4387-93DD-4AC7CA7F6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00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3AA2-F0A0-4428-AF31-11E8490F4D6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4078-1717-4387-93DD-4AC7CA7F6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08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3AA2-F0A0-4428-AF31-11E8490F4D6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4078-1717-4387-93DD-4AC7CA7F6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6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3AA2-F0A0-4428-AF31-11E8490F4D6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4078-1717-4387-93DD-4AC7CA7F6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62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3AA2-F0A0-4428-AF31-11E8490F4D6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CEF4078-1717-4387-93DD-4AC7CA7F6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69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3AA2-F0A0-4428-AF31-11E8490F4D6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CEF4078-1717-4387-93DD-4AC7CA7F6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17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3AA2-F0A0-4428-AF31-11E8490F4D6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CEF4078-1717-4387-93DD-4AC7CA7F6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77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3AA2-F0A0-4428-AF31-11E8490F4D6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4078-1717-4387-93DD-4AC7CA7F6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4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3AA2-F0A0-4428-AF31-11E8490F4D6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4078-1717-4387-93DD-4AC7CA7F6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38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3AA2-F0A0-4428-AF31-11E8490F4D6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4078-1717-4387-93DD-4AC7CA7F6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14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3AA2-F0A0-4428-AF31-11E8490F4D6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EF4078-1717-4387-93DD-4AC7CA7F6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0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23AA2-F0A0-4428-AF31-11E8490F4D6D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CEF4078-1717-4387-93DD-4AC7CA7F6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24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yoclinic.org/ar/diseases-conditions/obesity/diagnosis-treatment/drc-20375749" TargetMode="External"/><Relationship Id="rId3" Type="http://schemas.openxmlformats.org/officeDocument/2006/relationships/hyperlink" Target="https://www.cdc.gov/obesity/index.html" TargetMode="External"/><Relationship Id="rId7" Type="http://schemas.openxmlformats.org/officeDocument/2006/relationships/hyperlink" Target="https://www.ammonnews.net/article/749483" TargetMode="External"/><Relationship Id="rId2" Type="http://schemas.openxmlformats.org/officeDocument/2006/relationships/hyperlink" Target="https://www.mayoclinic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besity.procon.org/" TargetMode="External"/><Relationship Id="rId5" Type="http://schemas.openxmlformats.org/officeDocument/2006/relationships/hyperlink" Target="https://www.moh.gov.sa/awarenessplateform/ChronicDisease/Pages/Obesity.aspx" TargetMode="External"/><Relationship Id="rId4" Type="http://schemas.openxmlformats.org/officeDocument/2006/relationships/hyperlink" Target="http://www.nichd.nih.gov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141113"/>
            <a:ext cx="8787170" cy="2262781"/>
          </a:xfrm>
        </p:spPr>
        <p:txBody>
          <a:bodyPr>
            <a:normAutofit/>
          </a:bodyPr>
          <a:lstStyle/>
          <a:p>
            <a:r>
              <a:rPr lang="ar-JO" dirty="0" smtClean="0">
                <a:solidFill>
                  <a:srgbClr val="0070C0"/>
                </a:solidFill>
              </a:rPr>
              <a:t>السمنة</a:t>
            </a:r>
            <a:r>
              <a:rPr lang="ar-JO" sz="4800" dirty="0" smtClean="0"/>
              <a:t/>
            </a:r>
            <a:br>
              <a:rPr lang="ar-JO" sz="4800" dirty="0" smtClean="0"/>
            </a:br>
            <a:r>
              <a:rPr lang="ar-JO" sz="4800" dirty="0" smtClean="0"/>
              <a:t>اسبابها وعلاجها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JO" dirty="0" smtClean="0"/>
              <a:t>كارلا حجازين</a:t>
            </a:r>
          </a:p>
          <a:p>
            <a:r>
              <a:rPr lang="ar-JO" dirty="0"/>
              <a:t> </a:t>
            </a:r>
            <a:r>
              <a:rPr lang="ar-JO" dirty="0" smtClean="0"/>
              <a:t>تانيا عواد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112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b="1" dirty="0" smtClean="0"/>
              <a:t>المصادر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5122" y="1905000"/>
            <a:ext cx="8915400" cy="3777622"/>
          </a:xfrm>
        </p:spPr>
        <p:txBody>
          <a:bodyPr/>
          <a:lstStyle/>
          <a:p>
            <a:pPr marL="0" indent="0" algn="r">
              <a:buNone/>
            </a:pPr>
            <a:r>
              <a:rPr lang="en-US" dirty="0" smtClean="0">
                <a:solidFill>
                  <a:srgbClr val="7030A0"/>
                </a:solidFill>
                <a:hlinkClick r:id="rId2"/>
              </a:rPr>
              <a:t>https</a:t>
            </a:r>
            <a:r>
              <a:rPr lang="en-US" dirty="0">
                <a:solidFill>
                  <a:srgbClr val="7030A0"/>
                </a:solidFill>
                <a:hlinkClick r:id="rId2"/>
              </a:rPr>
              <a:t>://www.mayoclinic.org</a:t>
            </a:r>
            <a:r>
              <a:rPr lang="en-US" dirty="0" smtClean="0">
                <a:solidFill>
                  <a:srgbClr val="7030A0"/>
                </a:solidFill>
                <a:hlinkClick r:id="rId2"/>
              </a:rPr>
              <a:t>/</a:t>
            </a:r>
            <a:endParaRPr lang="ar-JO" dirty="0" smtClean="0">
              <a:solidFill>
                <a:srgbClr val="7030A0"/>
              </a:solidFill>
            </a:endParaRPr>
          </a:p>
          <a:p>
            <a:pPr marL="0" indent="0" algn="r">
              <a:buNone/>
            </a:pPr>
            <a:r>
              <a:rPr lang="en-US" dirty="0">
                <a:solidFill>
                  <a:srgbClr val="7030A0"/>
                </a:solidFill>
                <a:hlinkClick r:id="rId3"/>
              </a:rPr>
              <a:t>https://</a:t>
            </a:r>
            <a:r>
              <a:rPr lang="en-US" dirty="0" smtClean="0">
                <a:solidFill>
                  <a:srgbClr val="7030A0"/>
                </a:solidFill>
                <a:hlinkClick r:id="rId3"/>
              </a:rPr>
              <a:t>www.cdc.gov/obesity/index.html</a:t>
            </a:r>
            <a:endParaRPr lang="en-US" dirty="0" smtClean="0">
              <a:solidFill>
                <a:srgbClr val="7030A0"/>
              </a:solidFill>
            </a:endParaRPr>
          </a:p>
          <a:p>
            <a:pPr marL="0" indent="0" algn="r">
              <a:buNone/>
            </a:pPr>
            <a:r>
              <a:rPr lang="en-US" dirty="0" smtClean="0">
                <a:solidFill>
                  <a:srgbClr val="7030A0"/>
                </a:solidFill>
                <a:hlinkClick r:id="rId4"/>
              </a:rPr>
              <a:t>www.nichd.nih.gov</a:t>
            </a:r>
            <a:endParaRPr lang="en-US" dirty="0" smtClean="0">
              <a:solidFill>
                <a:srgbClr val="7030A0"/>
              </a:solidFill>
            </a:endParaRPr>
          </a:p>
          <a:p>
            <a:pPr marL="0" indent="0" algn="r">
              <a:buNone/>
            </a:pPr>
            <a:r>
              <a:rPr lang="en-US" dirty="0" smtClean="0">
                <a:solidFill>
                  <a:srgbClr val="7030A0"/>
                </a:solidFill>
                <a:hlinkClick r:id="rId5"/>
              </a:rPr>
              <a:t>https</a:t>
            </a:r>
            <a:r>
              <a:rPr lang="en-US" dirty="0">
                <a:solidFill>
                  <a:srgbClr val="7030A0"/>
                </a:solidFill>
                <a:hlinkClick r:id="rId5"/>
              </a:rPr>
              <a:t>://</a:t>
            </a:r>
            <a:r>
              <a:rPr lang="en-US" dirty="0" smtClean="0">
                <a:solidFill>
                  <a:srgbClr val="7030A0"/>
                </a:solidFill>
                <a:hlinkClick r:id="rId5"/>
              </a:rPr>
              <a:t>www.moh.gov.sa/awarenessplateform/ChronicDisease/Pages/Obesity.aspx</a:t>
            </a:r>
            <a:endParaRPr lang="en-US" dirty="0" smtClean="0">
              <a:solidFill>
                <a:srgbClr val="7030A0"/>
              </a:solidFill>
            </a:endParaRPr>
          </a:p>
          <a:p>
            <a:pPr marL="0" indent="0" algn="r">
              <a:buNone/>
            </a:pPr>
            <a:r>
              <a:rPr lang="en-US" dirty="0" smtClean="0">
                <a:solidFill>
                  <a:srgbClr val="7030A0"/>
                </a:solidFill>
                <a:hlinkClick r:id="rId6"/>
              </a:rPr>
              <a:t>www.obesity.procon.org</a:t>
            </a:r>
            <a:endParaRPr lang="en-US" dirty="0" smtClean="0">
              <a:solidFill>
                <a:srgbClr val="7030A0"/>
              </a:solidFill>
            </a:endParaRPr>
          </a:p>
          <a:p>
            <a:pPr marL="0" indent="0" algn="r">
              <a:buNone/>
            </a:pPr>
            <a:r>
              <a:rPr lang="en-US" dirty="0">
                <a:solidFill>
                  <a:srgbClr val="7030A0"/>
                </a:solidFill>
                <a:hlinkClick r:id="rId7"/>
              </a:rPr>
              <a:t>https://</a:t>
            </a:r>
            <a:r>
              <a:rPr lang="en-US" dirty="0" smtClean="0">
                <a:solidFill>
                  <a:srgbClr val="7030A0"/>
                </a:solidFill>
                <a:hlinkClick r:id="rId7"/>
              </a:rPr>
              <a:t>www.ammonnews.net/article/749483</a:t>
            </a:r>
            <a:endParaRPr lang="ar-JO" dirty="0" smtClean="0">
              <a:solidFill>
                <a:srgbClr val="7030A0"/>
              </a:solidFill>
            </a:endParaRPr>
          </a:p>
          <a:p>
            <a:pPr marL="0" indent="0" algn="r">
              <a:buNone/>
            </a:pPr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www.mayoclinic.org/ar/diseases-conditions/obesity/diagnosis-treatment/drc-20375749</a:t>
            </a:r>
            <a:endParaRPr lang="ar-JO" smtClean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16094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1537" y="2735737"/>
            <a:ext cx="73614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6000" b="1" dirty="0" smtClean="0">
                <a:solidFill>
                  <a:srgbClr val="0070C0"/>
                </a:solidFill>
              </a:rPr>
              <a:t>شكرا لاستماعكم!!</a:t>
            </a:r>
            <a:endParaRPr lang="en-US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0781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ما هو السمنة؟</a:t>
            </a:r>
            <a:r>
              <a:rPr lang="en-US" b="1" dirty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SA" sz="2400" dirty="0"/>
              <a:t>السمنة هي حالة طبية يتسم فيها الشخص بزيادة كمية الدهون في جسمه، ويمكن أن تؤثر بشكل كبير على صحته سلباً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400" y="3440179"/>
            <a:ext cx="5105400" cy="2859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0148972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 smtClean="0"/>
              <a:t>نسبة السمنة في الأردن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ar-JO" sz="2400" dirty="0" smtClean="0"/>
              <a:t>يحتل الأردن المركز الرابع عربياً في </a:t>
            </a:r>
            <a:r>
              <a:rPr lang="ar-JO" sz="2400" dirty="0" smtClean="0"/>
              <a:t>معدل </a:t>
            </a:r>
            <a:r>
              <a:rPr lang="ar-JO" sz="2400" dirty="0" smtClean="0"/>
              <a:t>السمنة عند الرجال والمركز 23  عالمياً, فيما يحتل المركز الثالث عربياً في معدل السمنة عند النساء والمركز 16 عالمياً.</a:t>
            </a:r>
            <a:endParaRPr lang="en-US" sz="2400" dirty="0"/>
          </a:p>
        </p:txBody>
      </p:sp>
      <p:pic>
        <p:nvPicPr>
          <p:cNvPr id="1026" name="Picture 2" descr="Flag of Jordan (GIF) - All Waving Flag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3591415"/>
            <a:ext cx="57150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690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451" y="716090"/>
            <a:ext cx="8761413" cy="706964"/>
          </a:xfrm>
        </p:spPr>
        <p:txBody>
          <a:bodyPr/>
          <a:lstStyle/>
          <a:p>
            <a:pPr algn="r" rtl="1"/>
            <a:r>
              <a:rPr lang="ar-JO" b="1" dirty="0"/>
              <a:t>أعراض السمنة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3855" y="2288333"/>
            <a:ext cx="9077739" cy="4108174"/>
          </a:xfrm>
        </p:spPr>
        <p:txBody>
          <a:bodyPr>
            <a:normAutofit fontScale="85000" lnSpcReduction="20000"/>
          </a:bodyPr>
          <a:lstStyle/>
          <a:p>
            <a:pPr marL="0" indent="0" algn="r" rtl="1">
              <a:buNone/>
            </a:pPr>
            <a:r>
              <a:rPr lang="ar-SA" sz="3000" dirty="0"/>
              <a:t>هنالك عدة اعراض من شأنها أن تعتبر الشخص يعاني من السمنة أم لا وهي كالتالي</a:t>
            </a:r>
            <a:r>
              <a:rPr lang="ar-SA" sz="3000" dirty="0" smtClean="0"/>
              <a:t>:-</a:t>
            </a:r>
            <a:endParaRPr lang="ar-JO" sz="3000" dirty="0" smtClean="0"/>
          </a:p>
          <a:p>
            <a:pPr algn="r" rtl="1"/>
            <a:r>
              <a:rPr lang="ar-SA" sz="2800" dirty="0"/>
              <a:t>ضيق </a:t>
            </a:r>
            <a:r>
              <a:rPr lang="ar-SA" sz="2800" dirty="0" smtClean="0"/>
              <a:t>التنفس</a:t>
            </a:r>
            <a:endParaRPr lang="en-US" sz="2800" b="1" dirty="0" smtClean="0"/>
          </a:p>
          <a:p>
            <a:pPr algn="r" rtl="1"/>
            <a:r>
              <a:rPr lang="ar-SA" sz="2800" dirty="0" smtClean="0"/>
              <a:t>زيادة التعرق</a:t>
            </a:r>
            <a:endParaRPr lang="en-US" sz="2800" b="1" dirty="0" smtClean="0"/>
          </a:p>
          <a:p>
            <a:pPr algn="r" rtl="1"/>
            <a:r>
              <a:rPr lang="ar-SA" sz="2800" dirty="0" smtClean="0"/>
              <a:t>الشخير</a:t>
            </a:r>
            <a:endParaRPr lang="en-US" sz="2800" b="1" dirty="0" smtClean="0"/>
          </a:p>
          <a:p>
            <a:pPr algn="r" rtl="1"/>
            <a:r>
              <a:rPr lang="ar-SA" sz="2800" dirty="0" smtClean="0"/>
              <a:t>صعوبة القيام بالنشاط البدني</a:t>
            </a:r>
            <a:endParaRPr lang="en-US" sz="2800" b="1" dirty="0" smtClean="0"/>
          </a:p>
          <a:p>
            <a:pPr algn="r" rtl="1"/>
            <a:r>
              <a:rPr lang="ar-SA" sz="2800" dirty="0" smtClean="0"/>
              <a:t>الشعور بالتعب الشديد في كثير من الأحيان</a:t>
            </a:r>
            <a:endParaRPr lang="en-US" sz="2800" b="1" dirty="0" smtClean="0"/>
          </a:p>
          <a:p>
            <a:pPr algn="r" rtl="1"/>
            <a:r>
              <a:rPr lang="ar-SA" sz="2800" dirty="0" smtClean="0"/>
              <a:t>تدني الثقة واحترام الذات</a:t>
            </a:r>
            <a:endParaRPr lang="en-US" sz="2800" b="1" dirty="0" smtClean="0"/>
          </a:p>
          <a:p>
            <a:pPr algn="r" rtl="1"/>
            <a:r>
              <a:rPr lang="ar-SA" sz="2800" dirty="0" smtClean="0"/>
              <a:t>آلام المفاصل والظهر</a:t>
            </a:r>
            <a:endParaRPr lang="en-US" sz="2800" b="1" dirty="0" smtClean="0"/>
          </a:p>
          <a:p>
            <a:pPr algn="r" rtl="1"/>
            <a:r>
              <a:rPr lang="ar-SA" sz="2800" dirty="0" smtClean="0"/>
              <a:t>الشعور بالعزلة</a:t>
            </a:r>
            <a:endParaRPr lang="en-US" sz="2800" dirty="0" smtClean="0"/>
          </a:p>
          <a:p>
            <a:pPr algn="r" rtl="1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150" y="3441700"/>
            <a:ext cx="2733197" cy="29548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77130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b="1" dirty="0"/>
              <a:t>أسباب </a:t>
            </a:r>
            <a:r>
              <a:rPr lang="ar-SA" b="1" dirty="0" smtClean="0"/>
              <a:t>السمنة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A" sz="2400" b="1" dirty="0" smtClean="0"/>
              <a:t>عاملان رئيسيان</a:t>
            </a:r>
            <a:r>
              <a:rPr lang="ar-JO" sz="2400" b="1" dirty="0" smtClean="0"/>
              <a:t> للسمنة هما: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sz="2500" dirty="0" smtClean="0"/>
              <a:t>البيئة</a:t>
            </a:r>
            <a:r>
              <a:rPr lang="ar-JO" sz="2500" dirty="0" smtClean="0"/>
              <a:t> المحيطة</a:t>
            </a:r>
            <a:endParaRPr lang="en-US" sz="2500" dirty="0"/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JO" sz="2500" dirty="0" smtClean="0"/>
              <a:t>عامل </a:t>
            </a:r>
            <a:r>
              <a:rPr lang="ar-SA" sz="2500" dirty="0" smtClean="0"/>
              <a:t>الوراثة</a:t>
            </a:r>
            <a:endParaRPr lang="en-US" sz="2500" dirty="0"/>
          </a:p>
          <a:p>
            <a:pPr marL="0" indent="0" algn="r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737" y="3381375"/>
            <a:ext cx="3476625" cy="34766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13229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2390" y="625938"/>
            <a:ext cx="8761413" cy="706964"/>
          </a:xfrm>
        </p:spPr>
        <p:txBody>
          <a:bodyPr/>
          <a:lstStyle/>
          <a:p>
            <a:pPr algn="r" rtl="1"/>
            <a:r>
              <a:rPr lang="ar-SA" b="1" dirty="0" smtClean="0"/>
              <a:t>البيئة</a:t>
            </a:r>
            <a:r>
              <a:rPr lang="ar-JO" b="1" dirty="0" smtClean="0"/>
              <a:t> و </a:t>
            </a:r>
            <a:r>
              <a:rPr lang="ar-SA" b="1" dirty="0" smtClean="0"/>
              <a:t>الوراثة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0879" y="2197994"/>
            <a:ext cx="8915400" cy="377762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2800" dirty="0" smtClean="0"/>
              <a:t>ا</a:t>
            </a:r>
            <a:r>
              <a:rPr lang="ar-SA" sz="2800" b="1" dirty="0" smtClean="0"/>
              <a:t>لبيئة</a:t>
            </a:r>
            <a:r>
              <a:rPr lang="ar-JO" sz="2800" b="1" dirty="0" smtClean="0"/>
              <a:t> المحيطة:</a:t>
            </a:r>
            <a:endParaRPr lang="ar-JO" sz="2800" dirty="0" smtClean="0"/>
          </a:p>
          <a:p>
            <a:pPr marL="0" indent="0" algn="r">
              <a:buNone/>
            </a:pPr>
            <a:r>
              <a:rPr lang="ar-SA" sz="2400" dirty="0" smtClean="0"/>
              <a:t>إذا </a:t>
            </a:r>
            <a:r>
              <a:rPr lang="ar-SA" sz="2400" dirty="0"/>
              <a:t>كانت المنطقة التي يعيش فيها الشخص فقيرة </a:t>
            </a:r>
            <a:r>
              <a:rPr lang="ar-JO" sz="2400" dirty="0" smtClean="0"/>
              <a:t>وبعيدة عن ا</a:t>
            </a:r>
            <a:r>
              <a:rPr lang="ar-SA" sz="2400" dirty="0" smtClean="0"/>
              <a:t>لمنتزهات </a:t>
            </a:r>
            <a:r>
              <a:rPr lang="ar-SA" sz="2400" dirty="0"/>
              <a:t>والصالات الرياضية </a:t>
            </a:r>
            <a:r>
              <a:rPr lang="ar-JO" sz="2400" dirty="0" smtClean="0"/>
              <a:t>أو أن الشخص لا يستطيع أن يتحمل تكلفتها </a:t>
            </a:r>
            <a:r>
              <a:rPr lang="ar-SA" sz="2400" dirty="0" smtClean="0"/>
              <a:t>فإنه </a:t>
            </a:r>
            <a:r>
              <a:rPr lang="ar-SA" sz="2400" dirty="0"/>
              <a:t>سيكون من الصعب على أولئك الذين يعيشون في هذه </a:t>
            </a:r>
            <a:r>
              <a:rPr lang="ar-JO" sz="2400" dirty="0" smtClean="0"/>
              <a:t>البيئة </a:t>
            </a:r>
            <a:r>
              <a:rPr lang="ar-SA" sz="2400" dirty="0" smtClean="0"/>
              <a:t>ممارسة الرياضة</a:t>
            </a:r>
            <a:endParaRPr lang="en-US" sz="2800" dirty="0"/>
          </a:p>
          <a:p>
            <a:pPr marL="0" indent="0" algn="r">
              <a:buNone/>
            </a:pPr>
            <a:r>
              <a:rPr lang="ar-SA" sz="2800" b="1" dirty="0" smtClean="0"/>
              <a:t>الوراثة</a:t>
            </a:r>
            <a:r>
              <a:rPr lang="ar-JO" sz="2800" b="1" dirty="0" smtClean="0"/>
              <a:t>:</a:t>
            </a:r>
          </a:p>
          <a:p>
            <a:pPr marL="0" indent="0" algn="r">
              <a:buNone/>
            </a:pPr>
            <a:r>
              <a:rPr lang="ar-SA" sz="2400" dirty="0"/>
              <a:t>بعض الأفراد يولدون بجينات تساهم في زيادة الوزن، وهذا ما يعرف أيضًا </a:t>
            </a:r>
            <a:r>
              <a:rPr lang="ar-SA" sz="2400" dirty="0" smtClean="0"/>
              <a:t>باسم متلازمة برادر-ويل</a:t>
            </a:r>
            <a:r>
              <a:rPr lang="en-US" sz="2400" dirty="0" smtClean="0"/>
              <a:t>.</a:t>
            </a:r>
            <a:endParaRPr lang="en-US" sz="2400" dirty="0"/>
          </a:p>
          <a:p>
            <a:pPr marL="0" indent="0" algn="r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34981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b="1" dirty="0"/>
              <a:t>كيف تؤثر السمنة على صحتك</a:t>
            </a:r>
            <a:r>
              <a:rPr lang="ar-SA" b="1" dirty="0" smtClean="0"/>
              <a:t>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2400" dirty="0"/>
              <a:t>تؤثر السمنة سلبًا على صحتك بعدة طرق، لكن أخطرها هي: الوفاة، ارتفاع نسبة الكوليسترول، مرض السكري من النوع الثاني، أمراض القلب التاجية، الجلطة الدماغية، اضطراب التنفس أثناء </a:t>
            </a:r>
            <a:r>
              <a:rPr lang="ar-SA" sz="2400" dirty="0" smtClean="0"/>
              <a:t>النوم</a:t>
            </a:r>
            <a:r>
              <a:rPr lang="ar-JO" sz="2400" dirty="0" smtClean="0"/>
              <a:t>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3787147"/>
            <a:ext cx="4265612" cy="2352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0863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/>
            <a:r>
              <a:rPr lang="ar-SA" b="1" dirty="0" smtClean="0"/>
              <a:t>العلاج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7433" y="1905000"/>
            <a:ext cx="10740980" cy="4475408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sz="2400" dirty="0" smtClean="0"/>
              <a:t>الهدف </a:t>
            </a:r>
            <a:r>
              <a:rPr lang="ar-SA" sz="2400" dirty="0"/>
              <a:t>من العلاج هو الوصول إلى الوزن الصحي والحفاظ عليه، للتقليل من </a:t>
            </a:r>
            <a:r>
              <a:rPr lang="ar-SA" sz="2400" dirty="0" smtClean="0"/>
              <a:t>الم</a:t>
            </a:r>
            <a:r>
              <a:rPr lang="ar-JO" sz="2400" dirty="0" smtClean="0"/>
              <a:t>خ</a:t>
            </a:r>
            <a:r>
              <a:rPr lang="ar-SA" sz="2400" dirty="0" smtClean="0"/>
              <a:t>اطر </a:t>
            </a:r>
            <a:r>
              <a:rPr lang="ar-SA" sz="2400" dirty="0"/>
              <a:t>المتعلقة بالسمنة. من أهمها:-</a:t>
            </a:r>
            <a:endParaRPr lang="en-US" sz="2400" dirty="0"/>
          </a:p>
          <a:p>
            <a:pPr marL="0" lvl="0" indent="0" algn="r" rtl="1">
              <a:buNone/>
            </a:pPr>
            <a:r>
              <a:rPr lang="ar-SA" sz="2200" b="1" dirty="0">
                <a:solidFill>
                  <a:srgbClr val="2B84BB"/>
                </a:solidFill>
              </a:rPr>
              <a:t>إجراء تغييرات في النظام الغذائي</a:t>
            </a:r>
            <a:r>
              <a:rPr lang="ar-JO" sz="2200" b="1" dirty="0">
                <a:solidFill>
                  <a:srgbClr val="2B84BB"/>
                </a:solidFill>
              </a:rPr>
              <a:t>:</a:t>
            </a:r>
            <a:r>
              <a:rPr lang="ar-SA" sz="2000" dirty="0" smtClean="0"/>
              <a:t>لا </a:t>
            </a:r>
            <a:r>
              <a:rPr lang="ar-SA" sz="2000" dirty="0"/>
              <a:t>توجد طريقة </a:t>
            </a:r>
            <a:r>
              <a:rPr lang="ar-SA" sz="2000" dirty="0" smtClean="0"/>
              <a:t>مثالية </a:t>
            </a:r>
            <a:r>
              <a:rPr lang="ar-SA" sz="2000" dirty="0"/>
              <a:t>لإنقاص الوزن الا أن فقدان الوزن </a:t>
            </a:r>
            <a:r>
              <a:rPr lang="ar-SA" sz="2000" dirty="0" smtClean="0"/>
              <a:t>بمعدل </a:t>
            </a:r>
            <a:r>
              <a:rPr lang="ar-SA" sz="2000" dirty="0"/>
              <a:t>ثابت على مدى زمني طويل يُعد الطريقة الأكثر أمانًا لإنقاص الوزن و التخلص منه نهائيًّا. </a:t>
            </a:r>
            <a:endParaRPr lang="ar-JO" sz="2000" dirty="0" smtClean="0"/>
          </a:p>
          <a:p>
            <a:pPr marL="0" lvl="0" indent="0" algn="r" rtl="1">
              <a:buNone/>
            </a:pPr>
            <a:r>
              <a:rPr lang="ar-SA" sz="2000" b="1" dirty="0" smtClean="0">
                <a:solidFill>
                  <a:schemeClr val="accent2"/>
                </a:solidFill>
              </a:rPr>
              <a:t>وتشمل </a:t>
            </a:r>
            <a:r>
              <a:rPr lang="ar-SA" sz="2000" b="1" dirty="0">
                <a:solidFill>
                  <a:schemeClr val="accent2"/>
                </a:solidFill>
              </a:rPr>
              <a:t>التغييرات في النظام الغذائي لمعالجة السمنة ما يلي:</a:t>
            </a:r>
            <a:endParaRPr lang="en-US" sz="2000" b="1" dirty="0">
              <a:solidFill>
                <a:schemeClr val="accent2"/>
              </a:solidFill>
            </a:endParaRPr>
          </a:p>
          <a:p>
            <a:pPr marL="0" lvl="0" indent="0" algn="r" rtl="1">
              <a:buNone/>
            </a:pPr>
            <a:r>
              <a:rPr lang="ar-SA" sz="2200" b="1" dirty="0">
                <a:solidFill>
                  <a:srgbClr val="2B84BB"/>
                </a:solidFill>
              </a:rPr>
              <a:t>خفض السعرات الحرارية: </a:t>
            </a:r>
            <a:r>
              <a:rPr lang="ar-SA" sz="2000" b="1" dirty="0"/>
              <a:t>و</a:t>
            </a:r>
            <a:r>
              <a:rPr lang="ar-SA" sz="2000" dirty="0"/>
              <a:t>هو تخفيض عدد السعرات الحرارية التي تستهلكها في اليوم الواحد.</a:t>
            </a:r>
            <a:endParaRPr lang="en-US" sz="2000" dirty="0"/>
          </a:p>
          <a:p>
            <a:pPr marL="0" lvl="0" indent="0" algn="r" rtl="1">
              <a:buNone/>
            </a:pPr>
            <a:r>
              <a:rPr lang="ar-SA" sz="2200" b="1" dirty="0">
                <a:solidFill>
                  <a:srgbClr val="2B84BB"/>
                </a:solidFill>
              </a:rPr>
              <a:t>تناول الاطعمة الصحية:</a:t>
            </a:r>
            <a:r>
              <a:rPr lang="ar-SA" dirty="0" smtClean="0"/>
              <a:t> </a:t>
            </a:r>
            <a:r>
              <a:rPr lang="ar-SA" sz="2000" dirty="0" smtClean="0"/>
              <a:t>مثل الفواكه والخضراوات والحبوب الكاملة.</a:t>
            </a:r>
            <a:endParaRPr lang="en-US" sz="2000" dirty="0" smtClean="0"/>
          </a:p>
          <a:p>
            <a:pPr marL="0" indent="0" algn="r">
              <a:buNone/>
            </a:pPr>
            <a:r>
              <a:rPr lang="ar-SA" sz="2200" b="1" dirty="0">
                <a:solidFill>
                  <a:srgbClr val="2B84BB"/>
                </a:solidFill>
              </a:rPr>
              <a:t>التقليل من أطعمة محددة:</a:t>
            </a:r>
            <a:r>
              <a:rPr lang="ar-SA" dirty="0"/>
              <a:t> </a:t>
            </a:r>
            <a:r>
              <a:rPr lang="ar-SA" sz="2000" dirty="0"/>
              <a:t>مثل الكربوهيدرات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4610100"/>
            <a:ext cx="28575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0317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b="1" dirty="0"/>
              <a:t>العلاج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 algn="r" rtl="1">
              <a:buNone/>
            </a:pPr>
            <a:r>
              <a:rPr lang="ar-SA" sz="2400" b="1" dirty="0">
                <a:solidFill>
                  <a:srgbClr val="2B84BB"/>
                </a:solidFill>
              </a:rPr>
              <a:t>ممارسة التمارين الرياضية والأنشطة:  </a:t>
            </a:r>
            <a:r>
              <a:rPr lang="ar-SA" sz="2400" dirty="0"/>
              <a:t>إن أداء الأنشطة البدنية  هي الوسيلة الأكثر فعالية لحرق السعرات الحرارية والتخلص من الوزن الزائد، </a:t>
            </a:r>
            <a:endParaRPr lang="en-US" sz="2400" dirty="0"/>
          </a:p>
          <a:p>
            <a:pPr marL="0" lvl="0" indent="0" algn="r" rtl="1">
              <a:buNone/>
            </a:pPr>
            <a:r>
              <a:rPr lang="ar-SA" sz="2400" b="1" dirty="0">
                <a:solidFill>
                  <a:srgbClr val="2B84BB"/>
                </a:solidFill>
              </a:rPr>
              <a:t>التغييرات السلوكية: </a:t>
            </a:r>
            <a:r>
              <a:rPr lang="ar-SA" sz="2400" dirty="0"/>
              <a:t>مثل الاستشارات للمساعدة في العلاج وفهم سبب الإفراط في تناول الطعام  وكذلك مجموعات الدعم. </a:t>
            </a:r>
            <a:endParaRPr lang="en-US" sz="2400" dirty="0"/>
          </a:p>
          <a:p>
            <a:pPr marL="0" lvl="0" indent="0" algn="r" rtl="1">
              <a:buNone/>
            </a:pPr>
            <a:r>
              <a:rPr lang="ar-SA" sz="2400" b="1" dirty="0">
                <a:solidFill>
                  <a:srgbClr val="2B84BB"/>
                </a:solidFill>
              </a:rPr>
              <a:t>جراحة إنقاص الوزن (أو جراحة السُمنة): </a:t>
            </a:r>
            <a:r>
              <a:rPr lang="ar-SA" sz="2400" dirty="0"/>
              <a:t>من امثلة جراحات إنقاص الوزن ما يلي:</a:t>
            </a:r>
            <a:endParaRPr lang="en-US" sz="2400" dirty="0"/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sz="2400" dirty="0"/>
              <a:t>ربط المعدة القابل للتعديل</a:t>
            </a:r>
            <a:endParaRPr lang="en-US" sz="2400" dirty="0"/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sz="2400" dirty="0"/>
              <a:t>جراحة تحويل مسار المعدة</a:t>
            </a:r>
            <a:endParaRPr lang="en-US" sz="2400" dirty="0"/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SA" sz="2400" dirty="0"/>
              <a:t>تكميم المعدة.</a:t>
            </a:r>
            <a:endParaRPr lang="en-US" sz="2400" dirty="0"/>
          </a:p>
          <a:p>
            <a:pPr marL="0" indent="0" algn="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4495800"/>
            <a:ext cx="4330700" cy="210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8500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527</TotalTime>
  <Words>367</Words>
  <Application>Microsoft Office PowerPoint</Application>
  <PresentationFormat>Widescreen</PresentationFormat>
  <Paragraphs>51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Tahoma</vt:lpstr>
      <vt:lpstr>Wingdings 3</vt:lpstr>
      <vt:lpstr>Wisp</vt:lpstr>
      <vt:lpstr>السمنة اسبابها وعلاجها</vt:lpstr>
      <vt:lpstr>ما هو السمنة؟ </vt:lpstr>
      <vt:lpstr>نسبة السمنة في الأردن</vt:lpstr>
      <vt:lpstr>أعراض السمنة </vt:lpstr>
      <vt:lpstr>أسباب السمنة</vt:lpstr>
      <vt:lpstr>البيئة و الوراثة</vt:lpstr>
      <vt:lpstr>كيف تؤثر السمنة على صحتك؟</vt:lpstr>
      <vt:lpstr>العلاج</vt:lpstr>
      <vt:lpstr>العلاج</vt:lpstr>
      <vt:lpstr>المصادر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السمنة</dc:title>
  <dc:creator>ReelStores</dc:creator>
  <cp:lastModifiedBy>ReelStores</cp:lastModifiedBy>
  <cp:revision>55</cp:revision>
  <dcterms:created xsi:type="dcterms:W3CDTF">2023-04-29T07:49:32Z</dcterms:created>
  <dcterms:modified xsi:type="dcterms:W3CDTF">2023-05-15T18:32:04Z</dcterms:modified>
</cp:coreProperties>
</file>