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7" r:id="rId4"/>
    <p:sldId id="258" r:id="rId5"/>
    <p:sldId id="260" r:id="rId6"/>
    <p:sldId id="261" r:id="rId7"/>
    <p:sldId id="262" r:id="rId8"/>
    <p:sldId id="267" r:id="rId9"/>
    <p:sldId id="263" r:id="rId10"/>
    <p:sldId id="265"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3D3"/>
    <a:srgbClr val="E2F7FB"/>
    <a:srgbClr val="A2D1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6481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5E4747-09B0-4800-8CAB-93B95EA4334F}"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204081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53932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87446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234376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235892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8258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5509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416043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323470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5E4747-09B0-4800-8CAB-93B95EA4334F}"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50172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5E4747-09B0-4800-8CAB-93B95EA4334F}"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36152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5E4747-09B0-4800-8CAB-93B95EA4334F}"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417872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5E4747-09B0-4800-8CAB-93B95EA4334F}"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83398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E4747-09B0-4800-8CAB-93B95EA4334F}"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413957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5E4747-09B0-4800-8CAB-93B95EA4334F}"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18625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5E4747-09B0-4800-8CAB-93B95EA4334F}"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70C16-7C7D-4F20-A496-EAA0C1BE7272}" type="slidenum">
              <a:rPr lang="en-US" smtClean="0"/>
              <a:t>‹#›</a:t>
            </a:fld>
            <a:endParaRPr lang="en-US"/>
          </a:p>
        </p:txBody>
      </p:sp>
    </p:spTree>
    <p:extLst>
      <p:ext uri="{BB962C8B-B14F-4D97-AF65-F5344CB8AC3E}">
        <p14:creationId xmlns:p14="http://schemas.microsoft.com/office/powerpoint/2010/main" val="65019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5E4747-09B0-4800-8CAB-93B95EA4334F}" type="datetimeFigureOut">
              <a:rPr lang="en-US" smtClean="0"/>
              <a:t>5/15/2023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370C16-7C7D-4F20-A496-EAA0C1BE7272}" type="slidenum">
              <a:rPr lang="en-US" smtClean="0"/>
              <a:t>‹#›</a:t>
            </a:fld>
            <a:endParaRPr lang="en-US"/>
          </a:p>
        </p:txBody>
      </p:sp>
    </p:spTree>
    <p:extLst>
      <p:ext uri="{BB962C8B-B14F-4D97-AF65-F5344CB8AC3E}">
        <p14:creationId xmlns:p14="http://schemas.microsoft.com/office/powerpoint/2010/main" val="17167977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ar/health-topics/obesity#tab=tab_1" TargetMode="External"/><Relationship Id="rId2" Type="http://schemas.openxmlformats.org/officeDocument/2006/relationships/hyperlink" Target="https://www.mayoclinic.org/ar/diseases-conditions/obesity/symptoms-causes/syc-20375742" TargetMode="External"/><Relationship Id="rId1" Type="http://schemas.openxmlformats.org/officeDocument/2006/relationships/slideLayout" Target="../slideLayouts/slideLayout2.xml"/><Relationship Id="rId5" Type="http://schemas.openxmlformats.org/officeDocument/2006/relationships/hyperlink" Target="https://www.youtube.com/watch?v=IW0-k4e_PD8" TargetMode="External"/><Relationship Id="rId4" Type="http://schemas.openxmlformats.org/officeDocument/2006/relationships/hyperlink" Target="https://www.ilajak.com/blog/obes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5082" t="-2189" r="-3487" b="21219"/>
          <a:stretch/>
        </p:blipFill>
        <p:spPr>
          <a:xfrm>
            <a:off x="8539929" y="-96544"/>
            <a:ext cx="3802039" cy="2852806"/>
          </a:xfrm>
          <a:prstGeom prst="rect">
            <a:avLst/>
          </a:prstGeom>
        </p:spPr>
      </p:pic>
      <p:sp>
        <p:nvSpPr>
          <p:cNvPr id="2" name="Title 1"/>
          <p:cNvSpPr>
            <a:spLocks noGrp="1"/>
          </p:cNvSpPr>
          <p:nvPr>
            <p:ph type="ctrTitle"/>
          </p:nvPr>
        </p:nvSpPr>
        <p:spPr>
          <a:xfrm>
            <a:off x="1371600" y="1516022"/>
            <a:ext cx="9448800" cy="1825096"/>
          </a:xfrm>
        </p:spPr>
        <p:txBody>
          <a:bodyPr/>
          <a:lstStyle/>
          <a:p>
            <a:pPr algn="ctr"/>
            <a:r>
              <a:rPr lang="ar-JO" sz="9600" dirty="0" smtClean="0"/>
              <a:t>مرض العصر </a:t>
            </a:r>
            <a:endParaRPr lang="en-US" sz="9600" dirty="0"/>
          </a:p>
        </p:txBody>
      </p:sp>
      <p:sp>
        <p:nvSpPr>
          <p:cNvPr id="3" name="Subtitle 2"/>
          <p:cNvSpPr>
            <a:spLocks noGrp="1"/>
          </p:cNvSpPr>
          <p:nvPr>
            <p:ph type="subTitle" idx="1"/>
          </p:nvPr>
        </p:nvSpPr>
        <p:spPr>
          <a:xfrm>
            <a:off x="4515377" y="3996267"/>
            <a:ext cx="6987645" cy="2169402"/>
          </a:xfrm>
        </p:spPr>
        <p:txBody>
          <a:bodyPr>
            <a:normAutofit lnSpcReduction="10000"/>
          </a:bodyPr>
          <a:lstStyle/>
          <a:p>
            <a:pPr algn="r"/>
            <a:r>
              <a:rPr lang="ar-JO" sz="4000" dirty="0" smtClean="0"/>
              <a:t>عمل الطالب :سيف فشحو</a:t>
            </a:r>
          </a:p>
          <a:p>
            <a:r>
              <a:rPr lang="ar-JO" sz="4000" dirty="0" smtClean="0"/>
              <a:t>اللغة العربية :استاذ عبد الخالق </a:t>
            </a:r>
          </a:p>
          <a:p>
            <a:r>
              <a:rPr lang="ar-JO" sz="4000" dirty="0" smtClean="0"/>
              <a:t>التربية الاجتماعية:المعلمة </a:t>
            </a:r>
            <a:r>
              <a:rPr lang="ar-JO" sz="4000" dirty="0"/>
              <a:t>ميرنا</a:t>
            </a:r>
            <a:endParaRPr lang="en-US" sz="4000" dirty="0"/>
          </a:p>
        </p:txBody>
      </p:sp>
      <p:pic>
        <p:nvPicPr>
          <p:cNvPr id="4" name="Picture 3"/>
          <p:cNvPicPr>
            <a:picLocks noChangeAspect="1"/>
          </p:cNvPicPr>
          <p:nvPr/>
        </p:nvPicPr>
        <p:blipFill>
          <a:blip r:embed="rId3"/>
          <a:stretch>
            <a:fillRect/>
          </a:stretch>
        </p:blipFill>
        <p:spPr>
          <a:xfrm>
            <a:off x="-332848" y="287383"/>
            <a:ext cx="4848225" cy="6858000"/>
          </a:xfrm>
          <a:prstGeom prst="rect">
            <a:avLst/>
          </a:prstGeom>
        </p:spPr>
      </p:pic>
      <p:pic>
        <p:nvPicPr>
          <p:cNvPr id="9" name="Picture 8"/>
          <p:cNvPicPr>
            <a:picLocks noChangeAspect="1"/>
          </p:cNvPicPr>
          <p:nvPr/>
        </p:nvPicPr>
        <p:blipFill rotWithShape="1">
          <a:blip r:embed="rId4"/>
          <a:srcRect l="4144" t="3086" r="8189" b="19138"/>
          <a:stretch/>
        </p:blipFill>
        <p:spPr>
          <a:xfrm flipH="1">
            <a:off x="3150359" y="435554"/>
            <a:ext cx="1973675" cy="1505788"/>
          </a:xfrm>
          <a:prstGeom prst="rect">
            <a:avLst/>
          </a:prstGeom>
        </p:spPr>
      </p:pic>
    </p:spTree>
    <p:extLst>
      <p:ext uri="{BB962C8B-B14F-4D97-AF65-F5344CB8AC3E}">
        <p14:creationId xmlns:p14="http://schemas.microsoft.com/office/powerpoint/2010/main" val="6625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813" y="348658"/>
            <a:ext cx="10018713" cy="4641669"/>
          </a:xfrm>
        </p:spPr>
        <p:txBody>
          <a:bodyPr>
            <a:normAutofit/>
          </a:bodyPr>
          <a:lstStyle/>
          <a:p>
            <a:pPr marL="0" indent="0" algn="r">
              <a:buNone/>
            </a:pPr>
            <a:r>
              <a:rPr lang="ar-JO" sz="4000" dirty="0" smtClean="0"/>
              <a:t> </a:t>
            </a:r>
            <a:r>
              <a:rPr lang="ar-JO" sz="4000" dirty="0"/>
              <a:t>ينبغي أن نتعامل مع السمنة بشكل شامل، ونسعى إلى الوقاية منها من خلال تغيير نمط الحياة والتغذية الصحية وممارسة النشاط البدني بشكل منتظم. وعندما نتعامل مع الأشخاص المصابين بالسمنة، يجب علينا التعامل معهم بطريقة حساسة </a:t>
            </a:r>
            <a:r>
              <a:rPr lang="ar-JO" sz="4000" dirty="0" smtClean="0"/>
              <a:t>ومهذبة .</a:t>
            </a:r>
            <a:endParaRPr lang="en-US" sz="4000" dirty="0"/>
          </a:p>
        </p:txBody>
      </p:sp>
      <p:pic>
        <p:nvPicPr>
          <p:cNvPr id="4" name="Picture 3"/>
          <p:cNvPicPr>
            <a:picLocks noChangeAspect="1"/>
          </p:cNvPicPr>
          <p:nvPr/>
        </p:nvPicPr>
        <p:blipFill>
          <a:blip r:embed="rId2"/>
          <a:stretch>
            <a:fillRect/>
          </a:stretch>
        </p:blipFill>
        <p:spPr>
          <a:xfrm>
            <a:off x="2090056" y="3979500"/>
            <a:ext cx="3357155" cy="2873829"/>
          </a:xfrm>
          <a:prstGeom prst="rect">
            <a:avLst/>
          </a:prstGeom>
        </p:spPr>
      </p:pic>
    </p:spTree>
    <p:extLst>
      <p:ext uri="{BB962C8B-B14F-4D97-AF65-F5344CB8AC3E}">
        <p14:creationId xmlns:p14="http://schemas.microsoft.com/office/powerpoint/2010/main" val="35297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6551" y="799011"/>
            <a:ext cx="8025449" cy="5196841"/>
          </a:xfrm>
        </p:spPr>
        <p:txBody>
          <a:bodyPr>
            <a:noAutofit/>
          </a:bodyPr>
          <a:lstStyle/>
          <a:p>
            <a:pPr marL="0" indent="0" algn="ctr">
              <a:buNone/>
            </a:pPr>
            <a:r>
              <a:rPr lang="ar-JO" sz="10000" dirty="0"/>
              <a:t>رحلة موفقة لكل من قرر </a:t>
            </a:r>
            <a:r>
              <a:rPr lang="ar-JO" sz="10000" dirty="0" smtClean="0"/>
              <a:t>الإقلاع.</a:t>
            </a:r>
            <a:endParaRPr lang="en-US" sz="10000" dirty="0"/>
          </a:p>
        </p:txBody>
      </p:sp>
      <p:pic>
        <p:nvPicPr>
          <p:cNvPr id="4" name="Picture 3"/>
          <p:cNvPicPr>
            <a:picLocks noChangeAspect="1"/>
          </p:cNvPicPr>
          <p:nvPr/>
        </p:nvPicPr>
        <p:blipFill>
          <a:blip r:embed="rId2"/>
          <a:stretch>
            <a:fillRect/>
          </a:stretch>
        </p:blipFill>
        <p:spPr>
          <a:xfrm>
            <a:off x="-52856" y="3879669"/>
            <a:ext cx="4389830" cy="2978331"/>
          </a:xfrm>
          <a:prstGeom prst="rect">
            <a:avLst/>
          </a:prstGeom>
        </p:spPr>
      </p:pic>
      <p:pic>
        <p:nvPicPr>
          <p:cNvPr id="5" name="Picture 4"/>
          <p:cNvPicPr>
            <a:picLocks noChangeAspect="1"/>
          </p:cNvPicPr>
          <p:nvPr/>
        </p:nvPicPr>
        <p:blipFill>
          <a:blip r:embed="rId3"/>
          <a:stretch>
            <a:fillRect/>
          </a:stretch>
        </p:blipFill>
        <p:spPr>
          <a:xfrm>
            <a:off x="-52855" y="0"/>
            <a:ext cx="4389829" cy="3879669"/>
          </a:xfrm>
          <a:prstGeom prst="rect">
            <a:avLst/>
          </a:prstGeom>
        </p:spPr>
      </p:pic>
      <p:sp>
        <p:nvSpPr>
          <p:cNvPr id="6" name="Rectangle 5"/>
          <p:cNvSpPr/>
          <p:nvPr/>
        </p:nvSpPr>
        <p:spPr>
          <a:xfrm>
            <a:off x="0" y="2873829"/>
            <a:ext cx="117566" cy="10058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3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7200" dirty="0" smtClean="0"/>
              <a:t>المصادر</a:t>
            </a:r>
            <a:endParaRPr lang="en-US" sz="7200" dirty="0"/>
          </a:p>
        </p:txBody>
      </p:sp>
      <p:sp>
        <p:nvSpPr>
          <p:cNvPr id="3" name="Content Placeholder 2"/>
          <p:cNvSpPr>
            <a:spLocks noGrp="1"/>
          </p:cNvSpPr>
          <p:nvPr>
            <p:ph idx="1"/>
          </p:nvPr>
        </p:nvSpPr>
        <p:spPr>
          <a:xfrm>
            <a:off x="1209990" y="2536371"/>
            <a:ext cx="10018713" cy="3124201"/>
          </a:xfrm>
        </p:spPr>
        <p:txBody>
          <a:bodyPr>
            <a:normAutofit/>
          </a:bodyPr>
          <a:lstStyle/>
          <a:p>
            <a:r>
              <a:rPr lang="en-US" u="sng" dirty="0">
                <a:hlinkClick r:id="rId2"/>
              </a:rPr>
              <a:t>https://</a:t>
            </a:r>
            <a:r>
              <a:rPr lang="en-US" u="sng" dirty="0" smtClean="0">
                <a:hlinkClick r:id="rId2"/>
              </a:rPr>
              <a:t>www.mayoclinic.org/ar/diseases-conditions/obesity/symptoms-causes/syc-20375742</a:t>
            </a:r>
            <a:r>
              <a:rPr lang="ar-JO" dirty="0"/>
              <a:t> </a:t>
            </a:r>
            <a:r>
              <a:rPr lang="en-US" dirty="0" smtClean="0"/>
              <a:t> </a:t>
            </a:r>
            <a:endParaRPr lang="en-US" dirty="0"/>
          </a:p>
          <a:p>
            <a:r>
              <a:rPr lang="en-US" dirty="0">
                <a:hlinkClick r:id="rId3"/>
              </a:rPr>
              <a:t>https://</a:t>
            </a:r>
            <a:r>
              <a:rPr lang="en-US" dirty="0" smtClean="0">
                <a:hlinkClick r:id="rId3"/>
              </a:rPr>
              <a:t>www.who.int/ar/health-topics/obesity#tab=tab_1</a:t>
            </a:r>
            <a:r>
              <a:rPr lang="ar-JO" dirty="0" smtClean="0"/>
              <a:t> </a:t>
            </a:r>
          </a:p>
          <a:p>
            <a:r>
              <a:rPr lang="en-US" dirty="0">
                <a:hlinkClick r:id="rId4"/>
              </a:rPr>
              <a:t>https://</a:t>
            </a:r>
            <a:r>
              <a:rPr lang="en-US" dirty="0" smtClean="0">
                <a:hlinkClick r:id="rId4"/>
              </a:rPr>
              <a:t>www.ilajak.com/blog/obesity</a:t>
            </a:r>
            <a:endParaRPr lang="ar-JO" smtClean="0"/>
          </a:p>
          <a:p>
            <a:r>
              <a:rPr lang="ar-JO" smtClean="0"/>
              <a:t> </a:t>
            </a:r>
            <a:r>
              <a:rPr lang="en-US" dirty="0">
                <a:hlinkClick r:id="rId5"/>
              </a:rPr>
              <a:t>https://</a:t>
            </a:r>
            <a:r>
              <a:rPr lang="en-US" dirty="0" smtClean="0">
                <a:hlinkClick r:id="rId5"/>
              </a:rPr>
              <a:t>www.youtube.com/watch?v=IW0-k4e_PD8</a:t>
            </a:r>
            <a:endParaRPr lang="ar-JO" dirty="0" smtClean="0"/>
          </a:p>
        </p:txBody>
      </p:sp>
    </p:spTree>
    <p:extLst>
      <p:ext uri="{BB962C8B-B14F-4D97-AF65-F5344CB8AC3E}">
        <p14:creationId xmlns:p14="http://schemas.microsoft.com/office/powerpoint/2010/main" val="3776787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normAutofit/>
          </a:bodyPr>
          <a:lstStyle/>
          <a:p>
            <a:r>
              <a:rPr lang="ar-JO" sz="7200" b="1" dirty="0" smtClean="0"/>
              <a:t>السمنة </a:t>
            </a:r>
            <a:endParaRPr lang="en-US" sz="7200" b="1" dirty="0"/>
          </a:p>
        </p:txBody>
      </p:sp>
      <p:sp>
        <p:nvSpPr>
          <p:cNvPr id="3" name="Content Placeholder 2"/>
          <p:cNvSpPr>
            <a:spLocks noGrp="1"/>
          </p:cNvSpPr>
          <p:nvPr>
            <p:ph idx="1"/>
          </p:nvPr>
        </p:nvSpPr>
        <p:spPr>
          <a:xfrm>
            <a:off x="600141" y="1661159"/>
            <a:ext cx="11369040" cy="3124201"/>
          </a:xfrm>
        </p:spPr>
        <p:txBody>
          <a:bodyPr>
            <a:noAutofit/>
          </a:bodyPr>
          <a:lstStyle/>
          <a:p>
            <a:pPr marL="0" indent="0" algn="r">
              <a:buNone/>
            </a:pPr>
            <a:r>
              <a:rPr lang="ar-JO" sz="3500" dirty="0"/>
              <a:t>لن أتحدث اليوم عن السمنة بوصفها مرضاً يؤثر سلباً على الصحة ويصيب الجسم بالأمراض التي تزيد الطين بلة.. فهذه الأسطوانة تتردد كل يوم عبر وسائل الإعلام المختلفة، </a:t>
            </a:r>
            <a:r>
              <a:rPr lang="ar-JO" sz="3500" dirty="0" smtClean="0"/>
              <a:t>ولكني </a:t>
            </a:r>
            <a:r>
              <a:rPr lang="ar-JO" sz="3500" dirty="0"/>
              <a:t>اليوم سأتحدث عن معاناة السمين </a:t>
            </a:r>
            <a:r>
              <a:rPr lang="ar-JO" sz="3500" dirty="0" smtClean="0"/>
              <a:t>النفسية </a:t>
            </a:r>
            <a:r>
              <a:rPr lang="ar-JO" sz="3500" dirty="0"/>
              <a:t>التي تؤثر مباشرة </a:t>
            </a:r>
            <a:r>
              <a:rPr lang="ar-JO" sz="3500" dirty="0" smtClean="0"/>
              <a:t>ً على </a:t>
            </a:r>
            <a:r>
              <a:rPr lang="ar-JO" sz="3500" dirty="0"/>
              <a:t>علاقاته وحياته </a:t>
            </a:r>
            <a:r>
              <a:rPr lang="ar-JO" sz="3500" dirty="0" smtClean="0"/>
              <a:t>الاجتماعية</a:t>
            </a:r>
            <a:r>
              <a:rPr lang="ar-JO" sz="3500" dirty="0"/>
              <a:t>،</a:t>
            </a:r>
            <a:r>
              <a:rPr lang="ar-JO" sz="3500" dirty="0" smtClean="0"/>
              <a:t> </a:t>
            </a:r>
            <a:r>
              <a:rPr lang="ar-JO" sz="3500" dirty="0"/>
              <a:t>التي </a:t>
            </a:r>
            <a:r>
              <a:rPr lang="ar-JO" sz="3500" dirty="0" smtClean="0"/>
              <a:t>تعرفتُ </a:t>
            </a:r>
            <a:r>
              <a:rPr lang="ar-JO" sz="3500" dirty="0"/>
              <a:t>عليها عن قرب من خلال تحدثي مع عدد ممن شاركوني قصصهم ومعاناتهم </a:t>
            </a:r>
            <a:r>
              <a:rPr lang="ar-JO" sz="3500" dirty="0" smtClean="0"/>
              <a:t>الحقيقة مع السمنة. </a:t>
            </a:r>
            <a:endParaRPr lang="en-US" sz="3500" dirty="0"/>
          </a:p>
        </p:txBody>
      </p:sp>
      <p:pic>
        <p:nvPicPr>
          <p:cNvPr id="5" name="Picture 4"/>
          <p:cNvPicPr>
            <a:picLocks noChangeAspect="1"/>
          </p:cNvPicPr>
          <p:nvPr/>
        </p:nvPicPr>
        <p:blipFill>
          <a:blip r:embed="rId2"/>
          <a:stretch>
            <a:fillRect/>
          </a:stretch>
        </p:blipFill>
        <p:spPr>
          <a:xfrm rot="10800000" flipV="1">
            <a:off x="4140926" y="4569805"/>
            <a:ext cx="3979470" cy="2288195"/>
          </a:xfrm>
          <a:prstGeom prst="rect">
            <a:avLst/>
          </a:prstGeom>
        </p:spPr>
      </p:pic>
    </p:spTree>
    <p:extLst>
      <p:ext uri="{BB962C8B-B14F-4D97-AF65-F5344CB8AC3E}">
        <p14:creationId xmlns:p14="http://schemas.microsoft.com/office/powerpoint/2010/main" val="37004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708496">
            <a:off x="447403" y="3053594"/>
            <a:ext cx="597628" cy="82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21999"/>
            <a:ext cx="11179629" cy="1515291"/>
          </a:xfrm>
        </p:spPr>
        <p:txBody>
          <a:bodyPr>
            <a:noAutofit/>
          </a:bodyPr>
          <a:lstStyle/>
          <a:p>
            <a:r>
              <a:rPr lang="ar-JO" sz="7200" b="1" dirty="0"/>
              <a:t>هل السمنة مرض نفسي؟</a:t>
            </a:r>
            <a:br>
              <a:rPr lang="ar-JO" sz="7200" b="1" dirty="0"/>
            </a:br>
            <a:endParaRPr lang="en-US" sz="7200" dirty="0"/>
          </a:p>
        </p:txBody>
      </p:sp>
      <p:sp>
        <p:nvSpPr>
          <p:cNvPr id="3" name="Content Placeholder 2"/>
          <p:cNvSpPr>
            <a:spLocks noGrp="1"/>
          </p:cNvSpPr>
          <p:nvPr>
            <p:ph idx="1"/>
          </p:nvPr>
        </p:nvSpPr>
        <p:spPr>
          <a:xfrm>
            <a:off x="169817" y="1296640"/>
            <a:ext cx="11845834" cy="4585828"/>
          </a:xfrm>
          <a:ln>
            <a:noFill/>
          </a:ln>
        </p:spPr>
        <p:txBody>
          <a:bodyPr>
            <a:normAutofit/>
          </a:bodyPr>
          <a:lstStyle/>
          <a:p>
            <a:pPr marL="0" indent="0" algn="r" rtl="1">
              <a:buNone/>
            </a:pPr>
            <a:r>
              <a:rPr lang="ar-JO" sz="3500" dirty="0"/>
              <a:t>ت</a:t>
            </a:r>
            <a:r>
              <a:rPr lang="ar-JO" sz="3500" dirty="0" smtClean="0"/>
              <a:t>قول الدكتورة جولي اختصاصي الطب النفسي و علاج امراض العصر في الأردن، </a:t>
            </a:r>
            <a:r>
              <a:rPr lang="ar-JO" sz="3500" dirty="0"/>
              <a:t>إن الكثير من أصحاب الوزن الزائد مروا في طفولتهم </a:t>
            </a:r>
            <a:r>
              <a:rPr lang="ar-JO" sz="3500" dirty="0" smtClean="0"/>
              <a:t>بحدث قاسٍ ،فوجدوا </a:t>
            </a:r>
            <a:r>
              <a:rPr lang="ar-JO" sz="3500" dirty="0"/>
              <a:t>في الطعام مخدراً ومسكناً لآلامهم ومعاناتهم </a:t>
            </a:r>
            <a:r>
              <a:rPr lang="ar-JO" sz="3500" dirty="0" smtClean="0"/>
              <a:t>بفشل </a:t>
            </a:r>
            <a:r>
              <a:rPr lang="ar-JO" sz="3500" dirty="0"/>
              <a:t>دراسي أو الانتقال إلى مدرسة جديدة </a:t>
            </a:r>
            <a:r>
              <a:rPr lang="ar-JO" sz="3500" dirty="0" smtClean="0"/>
              <a:t>...فهربوا </a:t>
            </a:r>
            <a:r>
              <a:rPr lang="ar-JO" sz="3500" dirty="0"/>
              <a:t>ورحلوا إلى عالم اعتقدوا أنه أكثر إنصافاً </a:t>
            </a:r>
            <a:r>
              <a:rPr lang="ar-JO" sz="3500" dirty="0" smtClean="0"/>
              <a:t>وفرحاً</a:t>
            </a:r>
            <a:r>
              <a:rPr lang="ar-JO" sz="3500" dirty="0"/>
              <a:t>.. إنه عالم </a:t>
            </a:r>
            <a:r>
              <a:rPr lang="ar-JO" sz="3500" dirty="0" smtClean="0"/>
              <a:t>الطعام و الشوكولاته.</a:t>
            </a:r>
            <a:endParaRPr lang="en-US" sz="3500" dirty="0"/>
          </a:p>
        </p:txBody>
      </p:sp>
      <p:pic>
        <p:nvPicPr>
          <p:cNvPr id="4" name="Picture 3"/>
          <p:cNvPicPr>
            <a:picLocks noChangeAspect="1"/>
          </p:cNvPicPr>
          <p:nvPr/>
        </p:nvPicPr>
        <p:blipFill>
          <a:blip r:embed="rId2"/>
          <a:stretch>
            <a:fillRect/>
          </a:stretch>
        </p:blipFill>
        <p:spPr>
          <a:xfrm>
            <a:off x="264521" y="4749414"/>
            <a:ext cx="5005253" cy="2108586"/>
          </a:xfrm>
          <a:prstGeom prst="rect">
            <a:avLst/>
          </a:prstGeom>
        </p:spPr>
      </p:pic>
      <p:pic>
        <p:nvPicPr>
          <p:cNvPr id="5" name="Picture 4"/>
          <p:cNvPicPr>
            <a:picLocks noChangeAspect="1"/>
          </p:cNvPicPr>
          <p:nvPr/>
        </p:nvPicPr>
        <p:blipFill>
          <a:blip r:embed="rId3"/>
          <a:stretch>
            <a:fillRect/>
          </a:stretch>
        </p:blipFill>
        <p:spPr>
          <a:xfrm>
            <a:off x="5167449" y="4749414"/>
            <a:ext cx="4517570" cy="1717095"/>
          </a:xfrm>
          <a:prstGeom prst="rect">
            <a:avLst/>
          </a:prstGeom>
        </p:spPr>
      </p:pic>
      <p:sp>
        <p:nvSpPr>
          <p:cNvPr id="6" name="Rectangle 5"/>
          <p:cNvSpPr/>
          <p:nvPr/>
        </p:nvSpPr>
        <p:spPr>
          <a:xfrm>
            <a:off x="7171509" y="5786846"/>
            <a:ext cx="509451" cy="207909"/>
          </a:xfrm>
          <a:prstGeom prst="rect">
            <a:avLst/>
          </a:prstGeom>
          <a:solidFill>
            <a:srgbClr val="E2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80960" y="5882468"/>
            <a:ext cx="182880" cy="112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308"/>
            <a:ext cx="10820400" cy="1293028"/>
          </a:xfrm>
        </p:spPr>
        <p:txBody>
          <a:bodyPr>
            <a:normAutofit/>
          </a:bodyPr>
          <a:lstStyle/>
          <a:p>
            <a:r>
              <a:rPr lang="ar-JO" sz="7200" b="1" dirty="0" smtClean="0"/>
              <a:t>الطعام مخدر قوي </a:t>
            </a:r>
            <a:endParaRPr lang="en-US" sz="7200" b="1" dirty="0"/>
          </a:p>
        </p:txBody>
      </p:sp>
      <p:sp>
        <p:nvSpPr>
          <p:cNvPr id="3" name="Content Placeholder 2"/>
          <p:cNvSpPr>
            <a:spLocks noGrp="1"/>
          </p:cNvSpPr>
          <p:nvPr>
            <p:ph idx="1"/>
          </p:nvPr>
        </p:nvSpPr>
        <p:spPr>
          <a:xfrm>
            <a:off x="6360523" y="1005841"/>
            <a:ext cx="5623559" cy="5852160"/>
          </a:xfrm>
        </p:spPr>
        <p:txBody>
          <a:bodyPr>
            <a:normAutofit lnSpcReduction="10000"/>
          </a:bodyPr>
          <a:lstStyle/>
          <a:p>
            <a:pPr marL="0" indent="0" algn="r">
              <a:buNone/>
            </a:pPr>
            <a:r>
              <a:rPr lang="ar-JO" sz="4000" dirty="0" smtClean="0"/>
              <a:t> وقالت الدكتورة ايضا ،تلك </a:t>
            </a:r>
            <a:r>
              <a:rPr lang="ar-JO" sz="4000" dirty="0"/>
              <a:t>الفرحة مؤقتة ومفخخة وتعمل كمخدر قوي وفوري ينتهي بانتهاء الوجبة أو الطعام من الصحن، بعدها يبدأ </a:t>
            </a:r>
            <a:r>
              <a:rPr lang="ar-JO" sz="4000" dirty="0" smtClean="0"/>
              <a:t>شعور بالذنب، </a:t>
            </a:r>
            <a:r>
              <a:rPr lang="ar-JO" sz="4000" dirty="0"/>
              <a:t>وأحياناً كثيرة بالضعف </a:t>
            </a:r>
            <a:r>
              <a:rPr lang="ar-JO" sz="4000" dirty="0" smtClean="0"/>
              <a:t>والانهزام </a:t>
            </a:r>
            <a:r>
              <a:rPr lang="ar-JO" sz="4000" dirty="0"/>
              <a:t>،</a:t>
            </a:r>
            <a:r>
              <a:rPr lang="ar-JO" sz="4000" dirty="0" smtClean="0"/>
              <a:t> و بعدها يبدأ التساؤلات </a:t>
            </a:r>
            <a:r>
              <a:rPr lang="ar-JO" sz="4000" dirty="0"/>
              <a:t>المقلقة والمتعبة.. لماذا لم أقاوم؟ </a:t>
            </a:r>
            <a:endParaRPr lang="en-US" sz="4000" dirty="0"/>
          </a:p>
        </p:txBody>
      </p:sp>
      <p:pic>
        <p:nvPicPr>
          <p:cNvPr id="6" name="Picture 5"/>
          <p:cNvPicPr>
            <a:picLocks noChangeAspect="1"/>
          </p:cNvPicPr>
          <p:nvPr/>
        </p:nvPicPr>
        <p:blipFill>
          <a:blip r:embed="rId2"/>
          <a:stretch>
            <a:fillRect/>
          </a:stretch>
        </p:blipFill>
        <p:spPr>
          <a:xfrm>
            <a:off x="421470" y="1166055"/>
            <a:ext cx="5691945" cy="5691945"/>
          </a:xfrm>
          <a:prstGeom prst="rect">
            <a:avLst/>
          </a:prstGeom>
        </p:spPr>
      </p:pic>
    </p:spTree>
    <p:extLst>
      <p:ext uri="{BB962C8B-B14F-4D97-AF65-F5344CB8AC3E}">
        <p14:creationId xmlns:p14="http://schemas.microsoft.com/office/powerpoint/2010/main" val="3179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86" y="4485562"/>
            <a:ext cx="2165101" cy="2393130"/>
          </a:xfrm>
          <a:prstGeom prst="rect">
            <a:avLst/>
          </a:prstGeom>
        </p:spPr>
      </p:pic>
      <p:sp>
        <p:nvSpPr>
          <p:cNvPr id="2" name="Title 1"/>
          <p:cNvSpPr>
            <a:spLocks noGrp="1"/>
          </p:cNvSpPr>
          <p:nvPr>
            <p:ph type="title"/>
          </p:nvPr>
        </p:nvSpPr>
        <p:spPr>
          <a:xfrm>
            <a:off x="1693316" y="111034"/>
            <a:ext cx="10018713" cy="1752599"/>
          </a:xfrm>
        </p:spPr>
        <p:txBody>
          <a:bodyPr>
            <a:normAutofit/>
          </a:bodyPr>
          <a:lstStyle/>
          <a:p>
            <a:pPr algn="ctr"/>
            <a:r>
              <a:rPr lang="ar-JO" sz="7200" b="1" dirty="0" smtClean="0"/>
              <a:t>الخمول</a:t>
            </a:r>
            <a:r>
              <a:rPr lang="ar-JO" sz="7200" dirty="0" smtClean="0"/>
              <a:t> </a:t>
            </a:r>
            <a:endParaRPr lang="en-US" sz="7200" dirty="0"/>
          </a:p>
        </p:txBody>
      </p:sp>
      <p:sp>
        <p:nvSpPr>
          <p:cNvPr id="3" name="Content Placeholder 2"/>
          <p:cNvSpPr>
            <a:spLocks noGrp="1"/>
          </p:cNvSpPr>
          <p:nvPr>
            <p:ph idx="1"/>
          </p:nvPr>
        </p:nvSpPr>
        <p:spPr>
          <a:xfrm>
            <a:off x="2173287" y="2386014"/>
            <a:ext cx="10018713" cy="3124201"/>
          </a:xfrm>
        </p:spPr>
        <p:txBody>
          <a:bodyPr>
            <a:noAutofit/>
          </a:bodyPr>
          <a:lstStyle/>
          <a:p>
            <a:pPr marL="0" indent="0" algn="r">
              <a:lnSpc>
                <a:spcPct val="170000"/>
              </a:lnSpc>
              <a:buNone/>
            </a:pPr>
            <a:r>
              <a:rPr lang="ar-JO" sz="3500" dirty="0" smtClean="0"/>
              <a:t> و اجمعوا خبراء الغذاء </a:t>
            </a:r>
            <a:r>
              <a:rPr lang="ar-JO" sz="3500" smtClean="0"/>
              <a:t>و التغذية، </a:t>
            </a:r>
            <a:r>
              <a:rPr lang="ar-JO" sz="3500" dirty="0" smtClean="0"/>
              <a:t>انهُ إذا </a:t>
            </a:r>
            <a:r>
              <a:rPr lang="ar-JO" sz="3500" dirty="0"/>
              <a:t>كان </a:t>
            </a:r>
            <a:r>
              <a:rPr lang="ar-JO" sz="3500" dirty="0" smtClean="0"/>
              <a:t>لديك </a:t>
            </a:r>
            <a:r>
              <a:rPr lang="ar-JO" sz="3500" dirty="0"/>
              <a:t>نمط حياة </a:t>
            </a:r>
            <a:r>
              <a:rPr lang="ar-JO" sz="3500" dirty="0" smtClean="0"/>
              <a:t>خامل قليل الحركة، فيمكنك </a:t>
            </a:r>
            <a:r>
              <a:rPr lang="ar-JO" sz="3500" dirty="0"/>
              <a:t>بسهولة الحصول </a:t>
            </a:r>
            <a:r>
              <a:rPr lang="ar-JO" sz="3500" dirty="0" smtClean="0"/>
              <a:t>على الوزن الزائد. </a:t>
            </a:r>
            <a:r>
              <a:rPr lang="ar-JO" sz="3500" dirty="0"/>
              <a:t>ومن أمثلة النشاط الخامل النظر في شاشات الكمبيوتر والأجهزة اللوحية والهواتف. وكلما زاد عدد الساعات التي تقضيها أمام الشاشات، ارتفعت احتمالية ازدياد وزنك.</a:t>
            </a:r>
            <a:endParaRPr lang="en-US" sz="3500" dirty="0"/>
          </a:p>
        </p:txBody>
      </p:sp>
      <p:pic>
        <p:nvPicPr>
          <p:cNvPr id="7" name="Picture 6"/>
          <p:cNvPicPr>
            <a:picLocks noChangeAspect="1"/>
          </p:cNvPicPr>
          <p:nvPr/>
        </p:nvPicPr>
        <p:blipFill>
          <a:blip r:embed="rId3"/>
          <a:stretch>
            <a:fillRect/>
          </a:stretch>
        </p:blipFill>
        <p:spPr>
          <a:xfrm>
            <a:off x="8186" y="0"/>
            <a:ext cx="2165101" cy="2057401"/>
          </a:xfrm>
          <a:prstGeom prst="rect">
            <a:avLst/>
          </a:prstGeom>
        </p:spPr>
      </p:pic>
      <p:pic>
        <p:nvPicPr>
          <p:cNvPr id="8" name="Picture 7"/>
          <p:cNvPicPr>
            <a:picLocks noChangeAspect="1"/>
          </p:cNvPicPr>
          <p:nvPr/>
        </p:nvPicPr>
        <p:blipFill>
          <a:blip r:embed="rId4"/>
          <a:stretch>
            <a:fillRect/>
          </a:stretch>
        </p:blipFill>
        <p:spPr>
          <a:xfrm>
            <a:off x="0" y="2057401"/>
            <a:ext cx="2165101" cy="2428161"/>
          </a:xfrm>
          <a:prstGeom prst="rect">
            <a:avLst/>
          </a:prstGeom>
        </p:spPr>
      </p:pic>
    </p:spTree>
    <p:extLst>
      <p:ext uri="{BB962C8B-B14F-4D97-AF65-F5344CB8AC3E}">
        <p14:creationId xmlns:p14="http://schemas.microsoft.com/office/powerpoint/2010/main" val="11032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351371" y="4245429"/>
            <a:ext cx="5526915" cy="2612571"/>
          </a:xfrm>
          <a:prstGeom prst="rect">
            <a:avLst/>
          </a:prstGeom>
        </p:spPr>
      </p:pic>
      <p:sp>
        <p:nvSpPr>
          <p:cNvPr id="2" name="Title 1"/>
          <p:cNvSpPr>
            <a:spLocks noGrp="1"/>
          </p:cNvSpPr>
          <p:nvPr>
            <p:ph type="title"/>
          </p:nvPr>
        </p:nvSpPr>
        <p:spPr>
          <a:xfrm>
            <a:off x="1779877" y="127179"/>
            <a:ext cx="8610600" cy="1293028"/>
          </a:xfrm>
        </p:spPr>
        <p:txBody>
          <a:bodyPr>
            <a:normAutofit fontScale="90000"/>
          </a:bodyPr>
          <a:lstStyle/>
          <a:p>
            <a:pPr algn="ctr"/>
            <a:r>
              <a:rPr lang="ar-JO" sz="7200" b="1" dirty="0" smtClean="0"/>
              <a:t>التنمر </a:t>
            </a:r>
            <a:r>
              <a:rPr lang="ar-JO" sz="7200" b="1" dirty="0" smtClean="0"/>
              <a:t>بسبب </a:t>
            </a:r>
            <a:r>
              <a:rPr lang="ar-JO" sz="7200" b="1" dirty="0" smtClean="0"/>
              <a:t>السمنة </a:t>
            </a:r>
            <a:endParaRPr lang="en-US" sz="7200" b="1" dirty="0"/>
          </a:p>
        </p:txBody>
      </p:sp>
      <p:sp>
        <p:nvSpPr>
          <p:cNvPr id="6" name="Rectangle 5"/>
          <p:cNvSpPr/>
          <p:nvPr/>
        </p:nvSpPr>
        <p:spPr>
          <a:xfrm>
            <a:off x="495123" y="1420207"/>
            <a:ext cx="11754996" cy="3323987"/>
          </a:xfrm>
          <a:prstGeom prst="rect">
            <a:avLst/>
          </a:prstGeom>
          <a:noFill/>
        </p:spPr>
        <p:txBody>
          <a:bodyPr wrap="square" lIns="91440" tIns="45720" rIns="91440" bIns="45720">
            <a:spAutoFit/>
          </a:bodyPr>
          <a:lstStyle/>
          <a:p>
            <a:pPr algn="r"/>
            <a:r>
              <a:rPr lang="ar-JO" sz="3500" dirty="0" smtClean="0">
                <a:ln w="0"/>
                <a:effectLst>
                  <a:outerShdw blurRad="38100" dist="19050" dir="2700000" algn="tl" rotWithShape="0">
                    <a:schemeClr val="dk1">
                      <a:alpha val="40000"/>
                    </a:schemeClr>
                  </a:outerShdw>
                </a:effectLst>
              </a:rPr>
              <a:t>اثبتت الدراسات العلمية الحديثة التي أُجريت في أكبر الجامعات الأردنية أن</a:t>
            </a:r>
            <a:r>
              <a:rPr lang="ar-JO" sz="3500" b="0" cap="none" spc="0" dirty="0" smtClean="0">
                <a:ln w="0"/>
                <a:effectLst>
                  <a:outerShdw blurRad="38100" dist="19050" dir="2700000" algn="tl" rotWithShape="0">
                    <a:schemeClr val="dk1">
                      <a:alpha val="40000"/>
                    </a:schemeClr>
                  </a:outerShdw>
                </a:effectLst>
              </a:rPr>
              <a:t> </a:t>
            </a:r>
            <a:r>
              <a:rPr lang="ar-JO" sz="3500" b="0" cap="none" spc="0" dirty="0" smtClean="0">
                <a:ln w="0"/>
                <a:effectLst>
                  <a:outerShdw blurRad="38100" dist="19050" dir="2700000" algn="tl" rotWithShape="0">
                    <a:schemeClr val="dk1">
                      <a:alpha val="40000"/>
                    </a:schemeClr>
                  </a:outerShdw>
                </a:effectLst>
              </a:rPr>
              <a:t>ظاهرة التنمر  المرتبطة بالسمنة والتي تسبب مشاعر سلبية على الشخص السمين . الظاهرة موجودة سابقًا و لكنها الآن اتخذت مجالات اسهل وأسرع للانتشار عن طريق منصات التواصل الاجتماعية مما ساهم في تفشيها أكثر ، ومن ال</a:t>
            </a:r>
            <a:r>
              <a:rPr lang="ar-JO" sz="3500" dirty="0">
                <a:ln w="0"/>
                <a:effectLst>
                  <a:outerShdw blurRad="38100" dist="19050" dir="2700000" algn="tl" rotWithShape="0">
                    <a:schemeClr val="dk1">
                      <a:alpha val="40000"/>
                    </a:schemeClr>
                  </a:outerShdw>
                </a:effectLst>
              </a:rPr>
              <a:t>م</a:t>
            </a:r>
            <a:r>
              <a:rPr lang="ar-JO" sz="3500" b="0" cap="none" spc="0" dirty="0" smtClean="0">
                <a:ln w="0"/>
                <a:effectLst>
                  <a:outerShdw blurRad="38100" dist="19050" dir="2700000" algn="tl" rotWithShape="0">
                    <a:schemeClr val="dk1">
                      <a:alpha val="40000"/>
                    </a:schemeClr>
                  </a:outerShdw>
                </a:effectLst>
              </a:rPr>
              <a:t>ؤسف أنها أكثر شيوعًا بين الطلاب في المدارس.  </a:t>
            </a:r>
            <a:endParaRPr lang="en-US" sz="3500" b="0" cap="none" spc="0" dirty="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stretch>
            <a:fillRect/>
          </a:stretch>
        </p:blipFill>
        <p:spPr>
          <a:xfrm>
            <a:off x="6570617" y="4864293"/>
            <a:ext cx="1995654" cy="1993707"/>
          </a:xfrm>
          <a:prstGeom prst="rect">
            <a:avLst/>
          </a:prstGeom>
        </p:spPr>
      </p:pic>
      <p:pic>
        <p:nvPicPr>
          <p:cNvPr id="10" name="Picture 9"/>
          <p:cNvPicPr>
            <a:picLocks noChangeAspect="1"/>
          </p:cNvPicPr>
          <p:nvPr/>
        </p:nvPicPr>
        <p:blipFill>
          <a:blip r:embed="rId4"/>
          <a:stretch>
            <a:fillRect/>
          </a:stretch>
        </p:blipFill>
        <p:spPr>
          <a:xfrm>
            <a:off x="9446623" y="4720445"/>
            <a:ext cx="2092234" cy="2092234"/>
          </a:xfrm>
          <a:prstGeom prst="rect">
            <a:avLst/>
          </a:prstGeom>
        </p:spPr>
      </p:pic>
      <p:sp>
        <p:nvSpPr>
          <p:cNvPr id="3" name="Rectangle 2"/>
          <p:cNvSpPr/>
          <p:nvPr/>
        </p:nvSpPr>
        <p:spPr>
          <a:xfrm>
            <a:off x="9446623" y="4720445"/>
            <a:ext cx="2092234" cy="347944"/>
          </a:xfrm>
          <a:prstGeom prst="rect">
            <a:avLst/>
          </a:prstGeom>
          <a:solidFill>
            <a:srgbClr val="CF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446623" y="6464735"/>
            <a:ext cx="2092234" cy="347944"/>
          </a:xfrm>
          <a:prstGeom prst="rect">
            <a:avLst/>
          </a:prstGeom>
          <a:solidFill>
            <a:srgbClr val="CF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4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123" y="241663"/>
            <a:ext cx="10018713" cy="1752599"/>
          </a:xfrm>
        </p:spPr>
        <p:txBody>
          <a:bodyPr>
            <a:normAutofit/>
          </a:bodyPr>
          <a:lstStyle/>
          <a:p>
            <a:r>
              <a:rPr lang="ar-JO" sz="7200" b="1" dirty="0" smtClean="0"/>
              <a:t>تجاهل </a:t>
            </a:r>
            <a:r>
              <a:rPr lang="ar-JO" sz="7200" b="1" dirty="0"/>
              <a:t>آراء الآخرين </a:t>
            </a:r>
            <a:endParaRPr lang="en-US" sz="7200" b="1" dirty="0"/>
          </a:p>
        </p:txBody>
      </p:sp>
      <p:sp>
        <p:nvSpPr>
          <p:cNvPr id="3" name="Content Placeholder 2"/>
          <p:cNvSpPr>
            <a:spLocks noGrp="1"/>
          </p:cNvSpPr>
          <p:nvPr>
            <p:ph idx="1"/>
          </p:nvPr>
        </p:nvSpPr>
        <p:spPr>
          <a:xfrm>
            <a:off x="300447" y="1117962"/>
            <a:ext cx="11637756" cy="4772297"/>
          </a:xfrm>
        </p:spPr>
        <p:txBody>
          <a:bodyPr>
            <a:noAutofit/>
          </a:bodyPr>
          <a:lstStyle/>
          <a:p>
            <a:pPr marL="0" indent="0" algn="r">
              <a:buNone/>
            </a:pPr>
            <a:r>
              <a:rPr lang="ar-JO" sz="3500" dirty="0" smtClean="0"/>
              <a:t>من اروع </a:t>
            </a:r>
            <a:r>
              <a:rPr lang="ar-JO" sz="3500" dirty="0"/>
              <a:t>أ</a:t>
            </a:r>
            <a:r>
              <a:rPr lang="ar-JO" sz="3500" dirty="0" smtClean="0"/>
              <a:t>قوال علماء علم الاجتماع (تجاهل</a:t>
            </a:r>
            <a:r>
              <a:rPr lang="ar-JO" sz="3500" dirty="0" smtClean="0"/>
              <a:t> </a:t>
            </a:r>
            <a:r>
              <a:rPr lang="ar-JO" sz="3500" dirty="0"/>
              <a:t>آراء </a:t>
            </a:r>
            <a:r>
              <a:rPr lang="ar-JO" sz="3500" dirty="0" smtClean="0"/>
              <a:t>الآخرين)،</a:t>
            </a:r>
            <a:r>
              <a:rPr lang="ar-JO" sz="3500" dirty="0" smtClean="0"/>
              <a:t>  في </a:t>
            </a:r>
            <a:r>
              <a:rPr lang="ar-JO" sz="3500" dirty="0" smtClean="0"/>
              <a:t>الحقيقة يجب على صاحب الوزن الزائد أن يتجاهل آراء الآخرين التي تحطمه. ويجب أن يقرر أن ينقص وزنه لذاته ولشعور الشخصي بالإنجاز والرضا والسعادة، لا أن ينقصه ليرضي الآخرين أو ليتخلص من نظراتهم، حينها فقط سيشعر بالإنجاز والسعادة الحقيقية والرضا العميق عن ذاته، التي أصبح يراها أكثر قوة وثقة على مواجهة العالم والناس والحياة.</a:t>
            </a:r>
            <a:endParaRPr lang="en-US" sz="3500" dirty="0"/>
          </a:p>
        </p:txBody>
      </p:sp>
      <p:pic>
        <p:nvPicPr>
          <p:cNvPr id="4" name="Picture 3"/>
          <p:cNvPicPr>
            <a:picLocks noChangeAspect="1"/>
          </p:cNvPicPr>
          <p:nvPr/>
        </p:nvPicPr>
        <p:blipFill rotWithShape="1">
          <a:blip r:embed="rId2"/>
          <a:srcRect l="6023" t="9377" r="7439" b="16649"/>
          <a:stretch/>
        </p:blipFill>
        <p:spPr>
          <a:xfrm>
            <a:off x="300447" y="4885509"/>
            <a:ext cx="5103474" cy="1972491"/>
          </a:xfrm>
          <a:prstGeom prst="rect">
            <a:avLst/>
          </a:prstGeom>
        </p:spPr>
      </p:pic>
    </p:spTree>
    <p:extLst>
      <p:ext uri="{BB962C8B-B14F-4D97-AF65-F5344CB8AC3E}">
        <p14:creationId xmlns:p14="http://schemas.microsoft.com/office/powerpoint/2010/main" val="21209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541417"/>
            <a:ext cx="2457023" cy="1965618"/>
          </a:xfrm>
          <a:prstGeom prst="rect">
            <a:avLst/>
          </a:prstGeom>
        </p:spPr>
      </p:pic>
      <p:sp>
        <p:nvSpPr>
          <p:cNvPr id="2" name="Title 1"/>
          <p:cNvSpPr>
            <a:spLocks noGrp="1"/>
          </p:cNvSpPr>
          <p:nvPr>
            <p:ph type="title"/>
          </p:nvPr>
        </p:nvSpPr>
        <p:spPr>
          <a:xfrm>
            <a:off x="1484310" y="0"/>
            <a:ext cx="10018713" cy="1752599"/>
          </a:xfrm>
        </p:spPr>
        <p:txBody>
          <a:bodyPr>
            <a:normAutofit/>
          </a:bodyPr>
          <a:lstStyle/>
          <a:p>
            <a:r>
              <a:rPr lang="ar-JO" sz="7200" b="1" dirty="0" smtClean="0"/>
              <a:t>قصة البدين و النحيف </a:t>
            </a:r>
            <a:endParaRPr lang="en-US" sz="7200" b="1" dirty="0"/>
          </a:p>
        </p:txBody>
      </p:sp>
      <p:sp>
        <p:nvSpPr>
          <p:cNvPr id="3" name="Content Placeholder 2"/>
          <p:cNvSpPr>
            <a:spLocks noGrp="1"/>
          </p:cNvSpPr>
          <p:nvPr>
            <p:ph idx="1"/>
          </p:nvPr>
        </p:nvSpPr>
        <p:spPr>
          <a:xfrm>
            <a:off x="1484310" y="1541417"/>
            <a:ext cx="10468204" cy="4976949"/>
          </a:xfrm>
        </p:spPr>
        <p:txBody>
          <a:bodyPr>
            <a:normAutofit fontScale="92500" lnSpcReduction="10000"/>
          </a:bodyPr>
          <a:lstStyle/>
          <a:p>
            <a:pPr marL="0" indent="0" algn="r">
              <a:buNone/>
            </a:pPr>
            <a:r>
              <a:rPr lang="ar-JO" sz="3500" dirty="0" smtClean="0"/>
              <a:t>قابلت شخص كان بدين واصبح نحيف وقمت بتوجيه بعض من الأسئلة له منها :  </a:t>
            </a:r>
          </a:p>
          <a:p>
            <a:pPr marL="0" indent="0" algn="r">
              <a:buNone/>
            </a:pPr>
            <a:r>
              <a:rPr lang="ar-JO" sz="4300" b="1" dirty="0" smtClean="0"/>
              <a:t>.</a:t>
            </a:r>
            <a:r>
              <a:rPr lang="ar-JO" sz="3500" dirty="0" smtClean="0"/>
              <a:t>ما اغرب ما حدث معك عندما كنت سمين؟</a:t>
            </a:r>
          </a:p>
          <a:p>
            <a:pPr marL="0" indent="0" algn="r">
              <a:buNone/>
            </a:pPr>
            <a:r>
              <a:rPr lang="ar-JO" sz="3500" dirty="0" smtClean="0"/>
              <a:t>كنتُ محط سخرية وضحك الكثيرين و كانوا بعض من الاصدقاء يطلقون النكات السخيفة عني.</a:t>
            </a:r>
          </a:p>
          <a:p>
            <a:pPr marL="0" indent="0" algn="r">
              <a:buNone/>
            </a:pPr>
            <a:r>
              <a:rPr lang="ar-JO" sz="4300" b="1" dirty="0" smtClean="0"/>
              <a:t>.</a:t>
            </a:r>
            <a:r>
              <a:rPr lang="ar-JO" sz="3500" dirty="0" smtClean="0"/>
              <a:t>و الان بعدما اصبحت نحيفاً ماذا تغير في حياتك؟</a:t>
            </a:r>
          </a:p>
          <a:p>
            <a:pPr marL="0" indent="0" algn="r">
              <a:buNone/>
            </a:pPr>
            <a:r>
              <a:rPr lang="ar-JO" sz="3500" dirty="0" smtClean="0"/>
              <a:t>اصبحتُ محط أعجاب الجميع و رغب الكثيرون في مصاحبتي و اصبح حظي أوفر في العمل و العلاقات الانسانية.</a:t>
            </a:r>
          </a:p>
          <a:p>
            <a:pPr algn="r"/>
            <a:endParaRPr lang="en-US" sz="3500" dirty="0"/>
          </a:p>
        </p:txBody>
      </p:sp>
    </p:spTree>
    <p:extLst>
      <p:ext uri="{BB962C8B-B14F-4D97-AF65-F5344CB8AC3E}">
        <p14:creationId xmlns:p14="http://schemas.microsoft.com/office/powerpoint/2010/main" val="162975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29" y="0"/>
            <a:ext cx="10018713" cy="1752599"/>
          </a:xfrm>
        </p:spPr>
        <p:txBody>
          <a:bodyPr>
            <a:normAutofit/>
          </a:bodyPr>
          <a:lstStyle/>
          <a:p>
            <a:r>
              <a:rPr lang="ar-JO" sz="7200" b="1" dirty="0"/>
              <a:t>الطريق طويل ومرهق</a:t>
            </a:r>
            <a:endParaRPr lang="en-US" sz="7200" b="1" dirty="0"/>
          </a:p>
        </p:txBody>
      </p:sp>
      <p:sp>
        <p:nvSpPr>
          <p:cNvPr id="3" name="Content Placeholder 2"/>
          <p:cNvSpPr>
            <a:spLocks noGrp="1"/>
          </p:cNvSpPr>
          <p:nvPr>
            <p:ph idx="1"/>
          </p:nvPr>
        </p:nvSpPr>
        <p:spPr>
          <a:xfrm>
            <a:off x="3375212" y="2142563"/>
            <a:ext cx="8100917" cy="3124201"/>
          </a:xfrm>
        </p:spPr>
        <p:txBody>
          <a:bodyPr>
            <a:noAutofit/>
          </a:bodyPr>
          <a:lstStyle/>
          <a:p>
            <a:pPr marL="0" indent="0" algn="r">
              <a:buNone/>
            </a:pPr>
            <a:r>
              <a:rPr lang="ar-JO" sz="4000" dirty="0" smtClean="0"/>
              <a:t>نعم</a:t>
            </a:r>
            <a:r>
              <a:rPr lang="ar-JO" sz="4000" dirty="0"/>
              <a:t>، لكنها رحلة نحو عالم أفضل وأكثر سعادة وثقة.. خلال الرحلة قد تواجهك عقبات أقساها جمود عقرب الميزان أو ربما بعض لحظات الضعف أمام طبق شهي، لكن مع مرور الوقت ستصبح أكثر صبراً وإعجاباً وتقديراً لنفسك التي تستحق </a:t>
            </a:r>
            <a:r>
              <a:rPr lang="ar-JO" sz="4000" dirty="0" smtClean="0"/>
              <a:t>المحاولة.</a:t>
            </a:r>
            <a:endParaRPr lang="en-US" sz="4000" dirty="0"/>
          </a:p>
        </p:txBody>
      </p:sp>
      <p:pic>
        <p:nvPicPr>
          <p:cNvPr id="4" name="Picture 3"/>
          <p:cNvPicPr>
            <a:picLocks noChangeAspect="1"/>
          </p:cNvPicPr>
          <p:nvPr/>
        </p:nvPicPr>
        <p:blipFill>
          <a:blip r:embed="rId2"/>
          <a:stretch>
            <a:fillRect/>
          </a:stretch>
        </p:blipFill>
        <p:spPr>
          <a:xfrm>
            <a:off x="0" y="1902823"/>
            <a:ext cx="3657600" cy="4955177"/>
          </a:xfrm>
          <a:prstGeom prst="rect">
            <a:avLst/>
          </a:prstGeom>
        </p:spPr>
      </p:pic>
      <p:sp>
        <p:nvSpPr>
          <p:cNvPr id="5" name="Rectangle 4"/>
          <p:cNvSpPr/>
          <p:nvPr/>
        </p:nvSpPr>
        <p:spPr>
          <a:xfrm>
            <a:off x="1371600" y="2586445"/>
            <a:ext cx="2593085" cy="400110"/>
          </a:xfrm>
          <a:prstGeom prst="rect">
            <a:avLst/>
          </a:prstGeom>
          <a:noFill/>
        </p:spPr>
        <p:txBody>
          <a:bodyPr wrap="square" lIns="91440" tIns="45720" rIns="91440" bIns="45720">
            <a:spAutoFit/>
          </a:bodyPr>
          <a:lstStyle/>
          <a:p>
            <a:pPr algn="ctr"/>
            <a:r>
              <a:rPr lang="en-US" sz="2000" b="0" cap="none" spc="0" dirty="0" smtClean="0">
                <a:ln w="0"/>
                <a:solidFill>
                  <a:schemeClr val="accent1"/>
                </a:solidFill>
                <a:effectLst>
                  <a:outerShdw blurRad="38100" dist="19050" dir="2700000" algn="tl" rotWithShape="0">
                    <a:schemeClr val="dk1">
                      <a:alpha val="40000"/>
                    </a:schemeClr>
                  </a:outerShdw>
                </a:effectLst>
              </a:rPr>
              <a:t>2 years</a:t>
            </a:r>
            <a:endParaRPr lang="en-US" sz="2000" b="0" cap="none" spc="0" dirty="0">
              <a:ln w="0"/>
              <a:solidFill>
                <a:schemeClr val="accent1"/>
              </a:solidFill>
              <a:effectLst>
                <a:outerShdw blurRad="38100" dist="19050" dir="2700000" algn="tl" rotWithShape="0">
                  <a:schemeClr val="dk1">
                    <a:alpha val="40000"/>
                  </a:schemeClr>
                </a:outerShdw>
              </a:effectLst>
            </a:endParaRPr>
          </a:p>
        </p:txBody>
      </p:sp>
      <p:sp>
        <p:nvSpPr>
          <p:cNvPr id="6" name="Rectangle 5"/>
          <p:cNvSpPr/>
          <p:nvPr/>
        </p:nvSpPr>
        <p:spPr>
          <a:xfrm>
            <a:off x="689286" y="2672697"/>
            <a:ext cx="859531" cy="369332"/>
          </a:xfrm>
          <a:prstGeom prst="rect">
            <a:avLst/>
          </a:prstGeom>
        </p:spPr>
        <p:txBody>
          <a:bodyPr wrap="none">
            <a:spAutoFit/>
          </a:bodyPr>
          <a:lstStyle/>
          <a:p>
            <a:r>
              <a:rPr lang="en-US" dirty="0">
                <a:solidFill>
                  <a:schemeClr val="accent1"/>
                </a:solidFill>
              </a:rPr>
              <a:t>2 years</a:t>
            </a:r>
          </a:p>
        </p:txBody>
      </p:sp>
    </p:spTree>
    <p:extLst>
      <p:ext uri="{BB962C8B-B14F-4D97-AF65-F5344CB8AC3E}">
        <p14:creationId xmlns:p14="http://schemas.microsoft.com/office/powerpoint/2010/main" val="22518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603</TotalTime>
  <Words>555</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Corbel</vt:lpstr>
      <vt:lpstr>Tahoma</vt:lpstr>
      <vt:lpstr>Parallax</vt:lpstr>
      <vt:lpstr>مرض العصر </vt:lpstr>
      <vt:lpstr>السمنة </vt:lpstr>
      <vt:lpstr>هل السمنة مرض نفسي؟ </vt:lpstr>
      <vt:lpstr>الطعام مخدر قوي </vt:lpstr>
      <vt:lpstr>الخمول </vt:lpstr>
      <vt:lpstr>التنمر بسبب السمنة </vt:lpstr>
      <vt:lpstr>تجاهل آراء الآخرين </vt:lpstr>
      <vt:lpstr>قصة البدين و النحيف </vt:lpstr>
      <vt:lpstr>الطريق طويل ومرهق</vt:lpstr>
      <vt:lpstr>PowerPoint Presentation</vt:lpstr>
      <vt:lpstr>PowerPoint Presentation</vt:lpstr>
      <vt:lpstr>المصادر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dcterms:created xsi:type="dcterms:W3CDTF">2023-04-25T17:05:27Z</dcterms:created>
  <dcterms:modified xsi:type="dcterms:W3CDTF">2023-05-15T18:22:40Z</dcterms:modified>
</cp:coreProperties>
</file>