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67" r:id="rId3"/>
    <p:sldId id="260" r:id="rId4"/>
    <p:sldId id="258" r:id="rId5"/>
    <p:sldId id="261" r:id="rId6"/>
    <p:sldId id="312" r:id="rId7"/>
    <p:sldId id="262" r:id="rId8"/>
    <p:sldId id="271" r:id="rId9"/>
    <p:sldId id="281" r:id="rId10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12"/>
    </p:embeddedFont>
    <p:embeddedFont>
      <p:font typeface="Chivo Black" panose="020B0604020202020204" charset="0"/>
      <p:bold r:id="rId13"/>
      <p:boldItalic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Yeseva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E0C8B-5385-4723-B264-17B5BB69F225}">
  <a:tblStyle styleId="{58DE0C8B-5385-4723-B264-17B5BB69F2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E77B4B-7E23-42CE-908A-31361CD7BE9A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06" autoAdjust="0"/>
  </p:normalViewPr>
  <p:slideViewPr>
    <p:cSldViewPr snapToGrid="0">
      <p:cViewPr>
        <p:scale>
          <a:sx n="67" d="100"/>
          <a:sy n="67" d="100"/>
        </p:scale>
        <p:origin x="1266" y="10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الدول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E7-4EEA-85CD-122F9D3EF7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E7-4EEA-85CD-122F9D3EF7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E7-4EEA-85CD-122F9D3EF7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E7-4EEA-85CD-122F9D3EF7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E7-4EEA-85CD-122F9D3EF77C}"/>
              </c:ext>
            </c:extLst>
          </c:dPt>
          <c:cat>
            <c:strRef>
              <c:f>Sheet1!$A$2:$A$6</c:f>
              <c:strCache>
                <c:ptCount val="5"/>
                <c:pt idx="0">
                  <c:v>ناورو</c:v>
                </c:pt>
                <c:pt idx="1">
                  <c:v>جرز كوك</c:v>
                </c:pt>
                <c:pt idx="2">
                  <c:v>بالاو</c:v>
                </c:pt>
                <c:pt idx="3">
                  <c:v>جزر مارشال</c:v>
                </c:pt>
                <c:pt idx="4">
                  <c:v>توفالو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0.52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7-4EEA-85CD-122F9D3EF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axId val="1236101711"/>
        <c:axId val="1236101231"/>
      </c:barChart>
      <c:catAx>
        <c:axId val="123610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01231"/>
        <c:crosses val="autoZero"/>
        <c:auto val="1"/>
        <c:lblAlgn val="ctr"/>
        <c:lblOffset val="100"/>
        <c:noMultiLvlLbl val="0"/>
      </c:catAx>
      <c:valAx>
        <c:axId val="123610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0171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bg1"/>
      </a:solidFill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f050a60c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f050a60c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f5acbec06_0_34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f5acbec06_0_34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ef6270ea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ef6270ea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f050a60c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f050a60c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ef6270ea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ef6270ea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f5acbec06_0_34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f5acbec06_0_34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ef5acbec06_0_34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ef5acbec06_0_34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f5acbec06_0_34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f5acbec06_0_34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1500" y="1088388"/>
            <a:ext cx="5607300" cy="23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31500" y="3298088"/>
            <a:ext cx="3391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/>
          <p:nvPr/>
        </p:nvSpPr>
        <p:spPr>
          <a:xfrm>
            <a:off x="-1800" y="1533225"/>
            <a:ext cx="9147600" cy="135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ubTitle" idx="1"/>
          </p:nvPr>
        </p:nvSpPr>
        <p:spPr>
          <a:xfrm>
            <a:off x="893550" y="164665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subTitle" idx="2"/>
          </p:nvPr>
        </p:nvSpPr>
        <p:spPr>
          <a:xfrm>
            <a:off x="893550" y="2134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3"/>
          </p:nvPr>
        </p:nvSpPr>
        <p:spPr>
          <a:xfrm>
            <a:off x="3363300" y="164665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4"/>
          </p:nvPr>
        </p:nvSpPr>
        <p:spPr>
          <a:xfrm>
            <a:off x="3363300" y="2134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5"/>
          </p:nvPr>
        </p:nvSpPr>
        <p:spPr>
          <a:xfrm>
            <a:off x="5833050" y="164665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ubTitle" idx="6"/>
          </p:nvPr>
        </p:nvSpPr>
        <p:spPr>
          <a:xfrm>
            <a:off x="5833050" y="2134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ubTitle" idx="7"/>
          </p:nvPr>
        </p:nvSpPr>
        <p:spPr>
          <a:xfrm>
            <a:off x="893550" y="31066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ubTitle" idx="8"/>
          </p:nvPr>
        </p:nvSpPr>
        <p:spPr>
          <a:xfrm>
            <a:off x="893550" y="3592387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9"/>
          </p:nvPr>
        </p:nvSpPr>
        <p:spPr>
          <a:xfrm>
            <a:off x="3363300" y="31066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subTitle" idx="13"/>
          </p:nvPr>
        </p:nvSpPr>
        <p:spPr>
          <a:xfrm>
            <a:off x="3363300" y="3592387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subTitle" idx="14"/>
          </p:nvPr>
        </p:nvSpPr>
        <p:spPr>
          <a:xfrm>
            <a:off x="5833050" y="31066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ubTitle" idx="15"/>
          </p:nvPr>
        </p:nvSpPr>
        <p:spPr>
          <a:xfrm>
            <a:off x="5833050" y="3592387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36"/>
          <p:cNvCxnSpPr/>
          <p:nvPr/>
        </p:nvCxnSpPr>
        <p:spPr>
          <a:xfrm>
            <a:off x="2717875" y="4608575"/>
            <a:ext cx="6426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37"/>
          <p:cNvCxnSpPr/>
          <p:nvPr/>
        </p:nvCxnSpPr>
        <p:spPr>
          <a:xfrm>
            <a:off x="0" y="4608575"/>
            <a:ext cx="6426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31975" y="1581675"/>
            <a:ext cx="3898800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4531975" y="2595425"/>
            <a:ext cx="35931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13225" y="438525"/>
            <a:ext cx="3422700" cy="17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0980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019150" y="170890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086100" y="16760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2019150" y="3155483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6086100" y="3155483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019150" y="2132523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086100" y="2099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2019150" y="357627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6086100" y="357627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835488" y="1834775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902438" y="1834775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835488" y="3312779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902438" y="3160379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 flipH="1"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713225" y="1179525"/>
            <a:ext cx="4212900" cy="13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1"/>
          </p:nvPr>
        </p:nvSpPr>
        <p:spPr>
          <a:xfrm>
            <a:off x="713225" y="2592475"/>
            <a:ext cx="24906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0301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ubTitle" idx="1"/>
          </p:nvPr>
        </p:nvSpPr>
        <p:spPr>
          <a:xfrm>
            <a:off x="713225" y="1781475"/>
            <a:ext cx="4219200" cy="25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  <p:sldLayoutId id="2147483659" r:id="rId6"/>
    <p:sldLayoutId id="2147483666" r:id="rId7"/>
    <p:sldLayoutId id="2147483669" r:id="rId8"/>
    <p:sldLayoutId id="2147483670" r:id="rId9"/>
    <p:sldLayoutId id="2147483680" r:id="rId10"/>
    <p:sldLayoutId id="2147483682" r:id="rId11"/>
    <p:sldLayoutId id="2147483683" r:id="rId1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yoclinic.org/ar" TargetMode="External"/><Relationship Id="rId5" Type="http://schemas.openxmlformats.org/officeDocument/2006/relationships/hyperlink" Target="https://www.wikipedia.org/" TargetMode="External"/><Relationship Id="rId4" Type="http://schemas.openxmlformats.org/officeDocument/2006/relationships/hyperlink" Target="https://mawdoo3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B22C2-17EA-D19D-DBE1-E61147B6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59788" y="0"/>
            <a:ext cx="7084212" cy="5143500"/>
          </a:xfrm>
          <a:prstGeom prst="rect">
            <a:avLst/>
          </a:prstGeom>
          <a:effectLst>
            <a:innerShdw blurRad="1270000" dist="1155700" dir="10800000">
              <a:schemeClr val="bg1"/>
            </a:innerShdw>
            <a:softEdge rad="0"/>
          </a:effectLst>
        </p:spPr>
      </p:pic>
      <p:sp>
        <p:nvSpPr>
          <p:cNvPr id="191" name="Google Shape;191;p41"/>
          <p:cNvSpPr/>
          <p:nvPr/>
        </p:nvSpPr>
        <p:spPr>
          <a:xfrm>
            <a:off x="0" y="924238"/>
            <a:ext cx="5814300" cy="32004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ctrTitle"/>
          </p:nvPr>
        </p:nvSpPr>
        <p:spPr>
          <a:xfrm>
            <a:off x="3269382" y="1720283"/>
            <a:ext cx="2176938" cy="1358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96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</a:t>
            </a:r>
            <a:endParaRPr sz="9600" b="1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3" name="Google Shape;193;p41"/>
          <p:cNvSpPr txBox="1">
            <a:spLocks noGrp="1"/>
          </p:cNvSpPr>
          <p:nvPr>
            <p:ph type="subTitle" idx="1"/>
          </p:nvPr>
        </p:nvSpPr>
        <p:spPr>
          <a:xfrm>
            <a:off x="2054520" y="2711322"/>
            <a:ext cx="3391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ar-JO" sz="27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سلمى مصطفى</a:t>
            </a:r>
            <a:endParaRPr sz="2700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94" name="Google Shape;194;p41"/>
          <p:cNvCxnSpPr/>
          <p:nvPr/>
        </p:nvCxnSpPr>
        <p:spPr>
          <a:xfrm>
            <a:off x="0" y="4219263"/>
            <a:ext cx="5817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41"/>
          <p:cNvCxnSpPr>
            <a:cxnSpLocks/>
          </p:cNvCxnSpPr>
          <p:nvPr/>
        </p:nvCxnSpPr>
        <p:spPr>
          <a:xfrm>
            <a:off x="3452714" y="995635"/>
            <a:ext cx="231112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>
            <a:spLocks noGrp="1"/>
          </p:cNvSpPr>
          <p:nvPr>
            <p:ph type="title"/>
          </p:nvPr>
        </p:nvSpPr>
        <p:spPr>
          <a:xfrm>
            <a:off x="532950" y="202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5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المواضيع</a:t>
            </a:r>
            <a:r>
              <a:rPr lang="ar-JO" dirty="0"/>
              <a:t> </a:t>
            </a:r>
            <a:endParaRPr dirty="0"/>
          </a:p>
        </p:txBody>
      </p:sp>
      <p:sp>
        <p:nvSpPr>
          <p:cNvPr id="319" name="Google Shape;319;p52"/>
          <p:cNvSpPr txBox="1">
            <a:spLocks noGrp="1"/>
          </p:cNvSpPr>
          <p:nvPr>
            <p:ph type="subTitle" idx="1"/>
          </p:nvPr>
        </p:nvSpPr>
        <p:spPr>
          <a:xfrm>
            <a:off x="893550" y="1646650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03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0" name="Google Shape;320;p52"/>
          <p:cNvSpPr txBox="1">
            <a:spLocks noGrp="1"/>
          </p:cNvSpPr>
          <p:nvPr>
            <p:ph type="subTitle" idx="2"/>
          </p:nvPr>
        </p:nvSpPr>
        <p:spPr>
          <a:xfrm>
            <a:off x="423925" y="2361948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										أثر السمنة													أ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1" name="Google Shape;321;p52"/>
          <p:cNvSpPr txBox="1">
            <a:spLocks noGrp="1"/>
          </p:cNvSpPr>
          <p:nvPr>
            <p:ph type="subTitle" idx="3"/>
          </p:nvPr>
        </p:nvSpPr>
        <p:spPr>
          <a:xfrm>
            <a:off x="3363300" y="1638018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02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2" name="Google Shape;322;p52"/>
          <p:cNvSpPr txBox="1">
            <a:spLocks noGrp="1"/>
          </p:cNvSpPr>
          <p:nvPr>
            <p:ph type="subTitle" idx="4"/>
          </p:nvPr>
        </p:nvSpPr>
        <p:spPr>
          <a:xfrm>
            <a:off x="3363300" y="2101150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اسباب</a:t>
            </a:r>
            <a:r>
              <a:rPr lang="ar-JO" sz="3200" dirty="0"/>
              <a:t> </a:t>
            </a: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3" name="Google Shape;323;p52"/>
          <p:cNvSpPr txBox="1">
            <a:spLocks noGrp="1"/>
          </p:cNvSpPr>
          <p:nvPr>
            <p:ph type="subTitle" idx="5"/>
          </p:nvPr>
        </p:nvSpPr>
        <p:spPr>
          <a:xfrm>
            <a:off x="6083466" y="2225748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هي السمنة؟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4" name="Google Shape;324;p52"/>
          <p:cNvSpPr txBox="1">
            <a:spLocks noGrp="1"/>
          </p:cNvSpPr>
          <p:nvPr>
            <p:ph type="subTitle" idx="6"/>
          </p:nvPr>
        </p:nvSpPr>
        <p:spPr>
          <a:xfrm>
            <a:off x="6083466" y="1546968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01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7" name="Google Shape;327;p52"/>
          <p:cNvSpPr txBox="1">
            <a:spLocks noGrp="1"/>
          </p:cNvSpPr>
          <p:nvPr>
            <p:ph type="subTitle" idx="9"/>
          </p:nvPr>
        </p:nvSpPr>
        <p:spPr>
          <a:xfrm>
            <a:off x="2071896" y="3106675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05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8" name="Google Shape;328;p52"/>
          <p:cNvSpPr txBox="1">
            <a:spLocks noGrp="1"/>
          </p:cNvSpPr>
          <p:nvPr>
            <p:ph type="subTitle" idx="13"/>
          </p:nvPr>
        </p:nvSpPr>
        <p:spPr>
          <a:xfrm>
            <a:off x="2102250" y="3611800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نقلل من السمنة؟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9" name="Google Shape;329;p52"/>
          <p:cNvSpPr txBox="1">
            <a:spLocks noGrp="1"/>
          </p:cNvSpPr>
          <p:nvPr>
            <p:ph type="subTitle" idx="14"/>
          </p:nvPr>
        </p:nvSpPr>
        <p:spPr>
          <a:xfrm>
            <a:off x="4746561" y="3102354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04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31" name="Google Shape;331;p52"/>
          <p:cNvCxnSpPr>
            <a:endCxn id="332" idx="1"/>
          </p:cNvCxnSpPr>
          <p:nvPr/>
        </p:nvCxnSpPr>
        <p:spPr>
          <a:xfrm>
            <a:off x="25" y="774750"/>
            <a:ext cx="284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52"/>
          <p:cNvCxnSpPr/>
          <p:nvPr/>
        </p:nvCxnSpPr>
        <p:spPr>
          <a:xfrm>
            <a:off x="6302700" y="774750"/>
            <a:ext cx="284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ubtitle 1">
            <a:extLst>
              <a:ext uri="{FF2B5EF4-FFF2-40B4-BE49-F238E27FC236}">
                <a16:creationId xmlns:a16="http://schemas.microsoft.com/office/drawing/2014/main" id="{AE204400-3586-8CC9-1764-3A10F0867F0B}"/>
              </a:ext>
            </a:extLst>
          </p:cNvPr>
          <p:cNvSpPr>
            <a:spLocks noGrp="1" noChangeArrowheads="1"/>
          </p:cNvSpPr>
          <p:nvPr>
            <p:ph type="subTitle" idx="15"/>
          </p:nvPr>
        </p:nvSpPr>
        <p:spPr bwMode="auto">
          <a:xfrm>
            <a:off x="4704825" y="3670877"/>
            <a:ext cx="2673809" cy="1498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الدول التي لديها معدلات عالية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السمنة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5"/>
          <p:cNvPicPr preferRelativeResize="0"/>
          <p:nvPr/>
        </p:nvPicPr>
        <p:blipFill rotWithShape="1">
          <a:blip r:embed="rId3"/>
          <a:srcRect l="15117" r="15117"/>
          <a:stretch/>
        </p:blipFill>
        <p:spPr>
          <a:xfrm>
            <a:off x="3768075" y="0"/>
            <a:ext cx="5375926" cy="5143500"/>
          </a:xfrm>
          <a:prstGeom prst="rect">
            <a:avLst/>
          </a:prstGeom>
          <a:noFill/>
          <a:ln>
            <a:noFill/>
          </a:ln>
          <a:effectLst>
            <a:innerShdw blurRad="279400" dist="304800" dir="10800000">
              <a:schemeClr val="bg1"/>
            </a:innerShdw>
          </a:effectLst>
        </p:spPr>
      </p:pic>
      <p:sp>
        <p:nvSpPr>
          <p:cNvPr id="241" name="Google Shape;241;p45"/>
          <p:cNvSpPr txBox="1">
            <a:spLocks noGrp="1"/>
          </p:cNvSpPr>
          <p:nvPr>
            <p:ph type="subTitle" idx="1"/>
          </p:nvPr>
        </p:nvSpPr>
        <p:spPr>
          <a:xfrm>
            <a:off x="713225" y="2751831"/>
            <a:ext cx="24906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تُعَرَّف </a:t>
            </a:r>
            <a:r>
              <a:rPr lang="ar-JO" sz="2400" b="1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</a:t>
            </a: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بأنها تلك</a:t>
            </a:r>
            <a:r>
              <a:rPr lang="ar-JO" sz="2400" b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</a:t>
            </a:r>
            <a:r>
              <a:rPr lang="ar-JO" sz="2400" b="1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الحالة</a:t>
            </a:r>
            <a:r>
              <a:rPr lang="ar-JO" sz="2400" b="0" dirty="0">
                <a:solidFill>
                  <a:srgbClr val="3366CC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2400" b="1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الطبية</a:t>
            </a: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التي تتراكم فيها </a:t>
            </a:r>
            <a:r>
              <a:rPr lang="ar-JO" sz="2400" b="1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الدهون</a:t>
            </a: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الزائدة بالجسم إلى درجةٍ تتسبب معها في وقوع آثارٍ سلبيةٍ على الصحة.</a:t>
            </a:r>
            <a:endParaRPr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2" name="Google Shape;242;p45"/>
          <p:cNvSpPr/>
          <p:nvPr/>
        </p:nvSpPr>
        <p:spPr>
          <a:xfrm>
            <a:off x="0" y="1132275"/>
            <a:ext cx="5313600" cy="14064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713225" y="1179525"/>
            <a:ext cx="4212900" cy="13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هي السمنة؟</a:t>
            </a:r>
            <a:endParaRPr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44" name="Google Shape;244;p45"/>
          <p:cNvCxnSpPr/>
          <p:nvPr/>
        </p:nvCxnSpPr>
        <p:spPr>
          <a:xfrm>
            <a:off x="0" y="1037775"/>
            <a:ext cx="5315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/>
          <p:nvPr/>
        </p:nvSpPr>
        <p:spPr>
          <a:xfrm>
            <a:off x="4902450" y="1582675"/>
            <a:ext cx="1098900" cy="3560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3"/>
          <p:cNvSpPr/>
          <p:nvPr/>
        </p:nvSpPr>
        <p:spPr>
          <a:xfrm>
            <a:off x="835500" y="1582675"/>
            <a:ext cx="1098900" cy="356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835488" y="16968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اسباب السمنة</a:t>
            </a:r>
            <a:endParaRPr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2" name="Google Shape;212;p43"/>
          <p:cNvSpPr txBox="1">
            <a:spLocks noGrp="1"/>
          </p:cNvSpPr>
          <p:nvPr>
            <p:ph type="subTitle" idx="1"/>
          </p:nvPr>
        </p:nvSpPr>
        <p:spPr>
          <a:xfrm>
            <a:off x="2019150" y="1708900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طبيعة النمط الغذائي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3" name="Google Shape;213;p43"/>
          <p:cNvSpPr txBox="1">
            <a:spLocks noGrp="1"/>
          </p:cNvSpPr>
          <p:nvPr>
            <p:ph type="subTitle" idx="2"/>
          </p:nvPr>
        </p:nvSpPr>
        <p:spPr>
          <a:xfrm>
            <a:off x="6086100" y="1676075"/>
            <a:ext cx="2718162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غياب أو قلة ممارسة 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الرياضة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4" name="Google Shape;214;p43"/>
          <p:cNvSpPr txBox="1">
            <a:spLocks noGrp="1"/>
          </p:cNvSpPr>
          <p:nvPr>
            <p:ph type="subTitle" idx="3"/>
          </p:nvPr>
        </p:nvSpPr>
        <p:spPr>
          <a:xfrm>
            <a:off x="2019150" y="3229679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قلة النوم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5" name="Google Shape;215;p43"/>
          <p:cNvSpPr txBox="1">
            <a:spLocks noGrp="1"/>
          </p:cNvSpPr>
          <p:nvPr>
            <p:ph type="subTitle" idx="4"/>
          </p:nvPr>
        </p:nvSpPr>
        <p:spPr>
          <a:xfrm>
            <a:off x="6086100" y="3155483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لديه تاريخ مرضي 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عائلي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0" name="Google Shape;220;p43"/>
          <p:cNvSpPr txBox="1">
            <a:spLocks noGrp="1"/>
          </p:cNvSpPr>
          <p:nvPr>
            <p:ph type="title" idx="9"/>
          </p:nvPr>
        </p:nvSpPr>
        <p:spPr>
          <a:xfrm>
            <a:off x="835488" y="1834775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1" name="Google Shape;221;p43"/>
          <p:cNvSpPr txBox="1">
            <a:spLocks noGrp="1"/>
          </p:cNvSpPr>
          <p:nvPr>
            <p:ph type="title" idx="13"/>
          </p:nvPr>
        </p:nvSpPr>
        <p:spPr>
          <a:xfrm>
            <a:off x="4902438" y="1834775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2" name="Google Shape;222;p43"/>
          <p:cNvSpPr txBox="1">
            <a:spLocks noGrp="1"/>
          </p:cNvSpPr>
          <p:nvPr>
            <p:ph type="title" idx="14"/>
          </p:nvPr>
        </p:nvSpPr>
        <p:spPr>
          <a:xfrm>
            <a:off x="835488" y="3312779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3" name="Google Shape;223;p43"/>
          <p:cNvSpPr txBox="1">
            <a:spLocks noGrp="1"/>
          </p:cNvSpPr>
          <p:nvPr>
            <p:ph type="title" idx="15"/>
          </p:nvPr>
        </p:nvSpPr>
        <p:spPr>
          <a:xfrm>
            <a:off x="4902438" y="3160379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224" name="Google Shape;224;p43"/>
          <p:cNvCxnSpPr>
            <a:cxnSpLocks/>
          </p:cNvCxnSpPr>
          <p:nvPr/>
        </p:nvCxnSpPr>
        <p:spPr>
          <a:xfrm>
            <a:off x="4221420" y="742384"/>
            <a:ext cx="4922580" cy="346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subTitle" idx="1"/>
          </p:nvPr>
        </p:nvSpPr>
        <p:spPr>
          <a:xfrm>
            <a:off x="4596202" y="2747251"/>
            <a:ext cx="3643146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الأشخاص المصابون بالسمنة الذين يعانون من الإصابة بهذا المرض نتيجة الإصابة بمرض السكري. ارتفاع معدلات الإصابة بفيروس الكوليسترول في الدم و غيرها. </a:t>
            </a:r>
            <a:endParaRPr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50" name="Google Shape;250;p46"/>
          <p:cNvPicPr preferRelativeResize="0"/>
          <p:nvPr/>
        </p:nvPicPr>
        <p:blipFill rotWithShape="1">
          <a:blip r:embed="rId3"/>
          <a:srcRect l="24428" r="24428"/>
          <a:stretch/>
        </p:blipFill>
        <p:spPr>
          <a:xfrm>
            <a:off x="6875" y="0"/>
            <a:ext cx="4565125" cy="5143500"/>
          </a:xfrm>
          <a:prstGeom prst="rect">
            <a:avLst/>
          </a:prstGeom>
          <a:noFill/>
          <a:ln>
            <a:noFill/>
          </a:ln>
          <a:effectLst>
            <a:innerShdw blurRad="393700" dist="2387600">
              <a:schemeClr val="bg1">
                <a:alpha val="0"/>
              </a:schemeClr>
            </a:innerShdw>
          </a:effectLst>
        </p:spPr>
      </p:pic>
      <p:sp>
        <p:nvSpPr>
          <p:cNvPr id="251" name="Google Shape;251;p46"/>
          <p:cNvSpPr/>
          <p:nvPr/>
        </p:nvSpPr>
        <p:spPr>
          <a:xfrm>
            <a:off x="3698425" y="1468125"/>
            <a:ext cx="5438700" cy="10761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4185278" y="1639502"/>
            <a:ext cx="4668362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54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أثر السمنة على الشخص؟</a:t>
            </a:r>
            <a:endParaRPr sz="5400" b="1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53" name="Google Shape;253;p46"/>
          <p:cNvCxnSpPr/>
          <p:nvPr/>
        </p:nvCxnSpPr>
        <p:spPr>
          <a:xfrm>
            <a:off x="3698425" y="1373625"/>
            <a:ext cx="5485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575D-3549-AFD9-0942-19CD1BED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89" y="119270"/>
            <a:ext cx="7717500" cy="5727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الدول التي لديها معدلات عالية </a:t>
            </a: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السمنة</a:t>
            </a:r>
            <a:r>
              <a:rPr kumimoji="0" lang="ar-JO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" name="Google Shape;253;p46">
            <a:extLst>
              <a:ext uri="{FF2B5EF4-FFF2-40B4-BE49-F238E27FC236}">
                <a16:creationId xmlns:a16="http://schemas.microsoft.com/office/drawing/2014/main" id="{2FB9097B-7A2F-65C3-5CA8-E423A098F484}"/>
              </a:ext>
            </a:extLst>
          </p:cNvPr>
          <p:cNvCxnSpPr/>
          <p:nvPr/>
        </p:nvCxnSpPr>
        <p:spPr>
          <a:xfrm>
            <a:off x="0" y="495368"/>
            <a:ext cx="5485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A14675-AC92-EBFA-671E-C60D3C9EA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298497"/>
              </p:ext>
            </p:extLst>
          </p:nvPr>
        </p:nvGraphicFramePr>
        <p:xfrm>
          <a:off x="1249319" y="110841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BFDEE20-E4D5-6012-9E7E-30B64B2C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72" y="0"/>
            <a:ext cx="2396322" cy="1072989"/>
          </a:xfrm>
          <a:prstGeom prst="rect">
            <a:avLst/>
          </a:prstGeom>
        </p:spPr>
      </p:pic>
      <p:cxnSp>
        <p:nvCxnSpPr>
          <p:cNvPr id="4" name="Google Shape;253;p46">
            <a:extLst>
              <a:ext uri="{FF2B5EF4-FFF2-40B4-BE49-F238E27FC236}">
                <a16:creationId xmlns:a16="http://schemas.microsoft.com/office/drawing/2014/main" id="{F9BDE50E-DDB6-9349-5E18-910D1F8B0A0F}"/>
              </a:ext>
            </a:extLst>
          </p:cNvPr>
          <p:cNvCxnSpPr>
            <a:cxnSpLocks/>
          </p:cNvCxnSpPr>
          <p:nvPr/>
        </p:nvCxnSpPr>
        <p:spPr>
          <a:xfrm>
            <a:off x="715797" y="900636"/>
            <a:ext cx="3194979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4439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7"/>
          <p:cNvPicPr preferRelativeResize="0"/>
          <p:nvPr/>
        </p:nvPicPr>
        <p:blipFill rotWithShape="1">
          <a:blip r:embed="rId3"/>
          <a:srcRect l="23917" r="23917"/>
          <a:stretch/>
        </p:blipFill>
        <p:spPr>
          <a:xfrm>
            <a:off x="4786791" y="0"/>
            <a:ext cx="4357209" cy="5143500"/>
          </a:xfrm>
          <a:prstGeom prst="rect">
            <a:avLst/>
          </a:prstGeom>
          <a:noFill/>
          <a:ln>
            <a:noFill/>
          </a:ln>
          <a:effectLst>
            <a:innerShdw blurRad="152400" dist="508000" dir="10800000">
              <a:schemeClr val="bg1"/>
            </a:innerShdw>
          </a:effectLst>
        </p:spPr>
      </p:pic>
      <p:sp>
        <p:nvSpPr>
          <p:cNvPr id="259" name="Google Shape;259;p47"/>
          <p:cNvSpPr txBox="1">
            <a:spLocks noGrp="1"/>
          </p:cNvSpPr>
          <p:nvPr>
            <p:ph type="subTitle" idx="1"/>
          </p:nvPr>
        </p:nvSpPr>
        <p:spPr>
          <a:xfrm>
            <a:off x="734378" y="1809480"/>
            <a:ext cx="4219200" cy="2546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ar-J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ترق لتقليل من السمنة: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التقليل من أطعمة محددة</a:t>
            </a:r>
            <a:endParaRPr lang="en-US" sz="3200" b="0" i="0" dirty="0">
              <a:solidFill>
                <a:srgbClr val="202124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dirty="0">
                <a:solidFill>
                  <a:srgbClr val="20212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تقليل الكاربوهايدريت</a:t>
            </a: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dirty="0">
                <a:solidFill>
                  <a:srgbClr val="20212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زيادة لعب الرياضة</a:t>
            </a: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dirty="0">
                <a:solidFill>
                  <a:srgbClr val="20212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شرب مياه كثير</a:t>
            </a:r>
            <a:endParaRPr lang="en-US" sz="3200" b="0" i="0" dirty="0">
              <a:solidFill>
                <a:srgbClr val="202124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0" name="Google Shape;260;p47"/>
          <p:cNvSpPr/>
          <p:nvPr/>
        </p:nvSpPr>
        <p:spPr>
          <a:xfrm>
            <a:off x="0" y="425150"/>
            <a:ext cx="5900700" cy="12825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633712" y="534924"/>
            <a:ext cx="50301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54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نقلل من السمنة؟</a:t>
            </a:r>
            <a:endParaRPr sz="5400" b="1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62" name="Google Shape;262;p47"/>
          <p:cNvCxnSpPr/>
          <p:nvPr/>
        </p:nvCxnSpPr>
        <p:spPr>
          <a:xfrm>
            <a:off x="0" y="4608575"/>
            <a:ext cx="5898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B6338-7B6F-EF0A-BB8A-2B327A1E9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8427"/>
            <a:ext cx="9144000" cy="5667111"/>
          </a:xfrm>
          <a:prstGeom prst="rect">
            <a:avLst/>
          </a:prstGeom>
        </p:spPr>
      </p:pic>
      <p:sp>
        <p:nvSpPr>
          <p:cNvPr id="382" name="Google Shape;382;p56"/>
          <p:cNvSpPr/>
          <p:nvPr/>
        </p:nvSpPr>
        <p:spPr>
          <a:xfrm flipH="1">
            <a:off x="1793250" y="1332825"/>
            <a:ext cx="5557500" cy="19701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56"/>
          <p:cNvSpPr txBox="1">
            <a:spLocks noGrp="1"/>
          </p:cNvSpPr>
          <p:nvPr>
            <p:ph type="title"/>
          </p:nvPr>
        </p:nvSpPr>
        <p:spPr>
          <a:xfrm>
            <a:off x="2860650" y="1782893"/>
            <a:ext cx="3422700" cy="1780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</a:t>
            </a:r>
            <a:endParaRPr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84" name="Google Shape;384;p56"/>
          <p:cNvCxnSpPr/>
          <p:nvPr/>
        </p:nvCxnSpPr>
        <p:spPr>
          <a:xfrm>
            <a:off x="6158742" y="1425909"/>
            <a:ext cx="11325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56"/>
          <p:cNvCxnSpPr/>
          <p:nvPr/>
        </p:nvCxnSpPr>
        <p:spPr>
          <a:xfrm>
            <a:off x="1793250" y="3474958"/>
            <a:ext cx="5564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FB728-B7B6-98B3-2AC4-289140506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43091" cy="5143500"/>
          </a:xfrm>
          <a:prstGeom prst="rect">
            <a:avLst/>
          </a:prstGeom>
        </p:spPr>
      </p:pic>
      <p:sp>
        <p:nvSpPr>
          <p:cNvPr id="590" name="Google Shape;590;p66"/>
          <p:cNvSpPr/>
          <p:nvPr/>
        </p:nvSpPr>
        <p:spPr>
          <a:xfrm flipH="1">
            <a:off x="1909463" y="-2625480"/>
            <a:ext cx="2945700" cy="38628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6"/>
          <p:cNvSpPr txBox="1">
            <a:spLocks noGrp="1"/>
          </p:cNvSpPr>
          <p:nvPr>
            <p:ph type="title"/>
          </p:nvPr>
        </p:nvSpPr>
        <p:spPr>
          <a:xfrm flipH="1">
            <a:off x="337370" y="21371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المصادر المستعملة:</a:t>
            </a:r>
            <a:endParaRPr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D1EA4-A729-E086-2583-E2F29D2A20E0}"/>
              </a:ext>
            </a:extLst>
          </p:cNvPr>
          <p:cNvSpPr txBox="1"/>
          <p:nvPr/>
        </p:nvSpPr>
        <p:spPr>
          <a:xfrm>
            <a:off x="3856203" y="1419182"/>
            <a:ext cx="498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en-US" sz="2400" dirty="0">
                <a:hlinkClick r:id="rId4"/>
              </a:rPr>
              <a:t>https://mawdoo3.com/</a:t>
            </a:r>
            <a:endParaRPr lang="ar-JO" sz="2400" dirty="0"/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>
                <a:hlinkClick r:id="rId5"/>
              </a:rPr>
              <a:t>https://www.wikipedia.org/</a:t>
            </a:r>
            <a:endParaRPr lang="ar-JO" sz="2400" dirty="0"/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>
                <a:hlinkClick r:id="rId6"/>
              </a:rPr>
              <a:t>https://www.mayoclinic.org/ar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AFF0E-C2F9-5FCB-7233-62FA33653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188793" y="1565684"/>
            <a:ext cx="3218967" cy="30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D468A-890A-9ED4-171C-038222087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92798" y="2362515"/>
            <a:ext cx="4827870" cy="4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ancún as a Tourist Destination by Slidesgo">
  <a:themeElements>
    <a:clrScheme name="Simple Light">
      <a:dk1>
        <a:srgbClr val="000000"/>
      </a:dk1>
      <a:lt1>
        <a:srgbClr val="FFFFFF"/>
      </a:lt1>
      <a:dk2>
        <a:srgbClr val="52A8AD"/>
      </a:dk2>
      <a:lt2>
        <a:srgbClr val="F6ECD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41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DM Sans</vt:lpstr>
      <vt:lpstr>Yeseva One</vt:lpstr>
      <vt:lpstr>Chivo Black</vt:lpstr>
      <vt:lpstr>Arabic Typesetting</vt:lpstr>
      <vt:lpstr>Montserrat</vt:lpstr>
      <vt:lpstr>Cancún as a Tourist Destination by Slidesgo</vt:lpstr>
      <vt:lpstr>السمنة</vt:lpstr>
      <vt:lpstr>المواضيع </vt:lpstr>
      <vt:lpstr>ما هي السمنة؟</vt:lpstr>
      <vt:lpstr>اسباب السمنة</vt:lpstr>
      <vt:lpstr>ما أثر السمنة على الشخص؟</vt:lpstr>
      <vt:lpstr>الدول التي لديها معدلات عالية  من السمنة: </vt:lpstr>
      <vt:lpstr>كيف نقلل من السمنة؟</vt:lpstr>
      <vt:lpstr>شكراً</vt:lpstr>
      <vt:lpstr>المصادر المستعملة: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khaled moustafa</dc:creator>
  <cp:lastModifiedBy>khaled moustafa</cp:lastModifiedBy>
  <cp:revision>1</cp:revision>
  <dcterms:modified xsi:type="dcterms:W3CDTF">2023-05-15T18:11:28Z</dcterms:modified>
</cp:coreProperties>
</file>